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A83D3F-8634-493D-AC48-EFAE2EF6CAEE}">
  <a:tblStyle styleId="{07A83D3F-8634-493D-AC48-EFAE2EF6C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72019cf2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72019cf2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72019cf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72019cf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72019cf2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72019cf2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72019cf2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72019cf2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72019cf2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72019cf2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2019cf2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72019cf2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72019cf2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72019cf2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72019cf2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72019cf2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72019cf2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72019cf2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72019cf2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72019cf2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2019cf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2019cf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72019cf2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72019cf2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72019cf2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72019cf2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72019cf2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72019cf2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72019cf2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72019cf2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72019cf2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72019cf2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72019cf2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72019cf2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72019cf2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72019cf2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72019cf2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72019cf2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72019cf2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72019cf2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72019cf2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72019cf2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72019cf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72019cf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2019cf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2019cf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72019cf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72019cf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72019cf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72019cf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2019cf2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72019cf2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2019cf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72019cf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72019cf2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72019cf2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SQL-da Qo'shimcha Asosiy Operatsiyalar.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952475" y="13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ID_CARD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FAMILIYA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TUGILGAN SANA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OILALIK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 JOYI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AD7652322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Jorayev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10.11.1991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AA1234556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Komilov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10.12.1992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NAMDTU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AC6789078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10.12.2000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Asaka Bank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AD5137890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Ergash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12.12.2005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IIB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952475" y="13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ID_CARD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FAMILIYA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TUGILGAN SANA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OILALIK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 JOYI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AD7652322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Jorayev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10.11.1991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AA1234556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Komilov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10.12.1992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NAMDTU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AC6789078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10.12.2000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Asaka Bank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AD5137890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Ergash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12.12.2005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IIB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2503700" y="13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440100"/>
                <a:gridCol w="1070225"/>
                <a:gridCol w="845350"/>
                <a:gridCol w="1006600"/>
                <a:gridCol w="106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ODAM_ID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NEXIA 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QORA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TOYOTA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LAND CRUISER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SARIQ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SONNET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YASHIL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CHAZOR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KULRANG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CREATE TABLE “CAR” (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 INTEGER,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ODAM_ID TEXT,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…</a:t>
            </a:r>
            <a:br>
              <a:rPr lang="en-GB" sz="2000"/>
            </a:br>
            <a:br>
              <a:rPr lang="en-GB" sz="2000"/>
            </a:br>
            <a:r>
              <a:rPr lang="en-GB" sz="2000"/>
              <a:t>	PRIMARY KEY ( “ID”)</a:t>
            </a:r>
            <a:br>
              <a:rPr lang="en-GB" sz="2000"/>
            </a:br>
            <a:r>
              <a:rPr lang="en-GB" sz="2000"/>
              <a:t>	FOREIGN KEY (“ODAM_ID”) REFERENCES “odam”(“ID”)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DEFAULT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CREATE TABLE “CAR” (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	ID INTEGER,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	ODAM_ID INTEGER,</a:t>
            </a:r>
            <a:endParaRPr sz="15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MODEL TEXT NOT NULL,</a:t>
            </a:r>
            <a:endParaRPr sz="15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TEX_RAQAM NOT NULL UNIQUE,</a:t>
            </a:r>
            <a:endParaRPr sz="15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accent4"/>
                </a:highlight>
              </a:rPr>
              <a:t>KM REAL CHECK (“KM” &gt; 0),</a:t>
            </a:r>
            <a:endParaRPr sz="1500">
              <a:highlight>
                <a:schemeClr val="accent4"/>
              </a:highlight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accent4"/>
                </a:highlight>
              </a:rPr>
              <a:t>HOLAT CHECK (“HOLAT” IN (“YANGI”, “ESKI”)),</a:t>
            </a:r>
            <a:endParaRPr sz="1500">
              <a:highlight>
                <a:schemeClr val="accent4"/>
              </a:highlight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DATE NUMERIC DEFAULT CURRENT_TIMESTAMP,</a:t>
            </a:r>
            <a:br>
              <a:rPr lang="en-GB" sz="1500"/>
            </a:br>
            <a:br>
              <a:rPr lang="en-GB" sz="1500"/>
            </a:br>
            <a:r>
              <a:rPr lang="en-GB" sz="1500"/>
              <a:t>	PRIMARY KEY ( “ID”),</a:t>
            </a:r>
            <a:br>
              <a:rPr lang="en-GB" sz="1500"/>
            </a:br>
            <a:r>
              <a:rPr lang="en-GB" sz="1500"/>
              <a:t>	FOREIGN KEY (“ODAM_ID”) REFERENCES “odam”(“ID”)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)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INSERT INTO “odam” (“ID”, “ID_CARD”, “ISM”, “FAMILIYA”,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VALUES (“1”, “AD4567890”, “ISM”, “FAMILIYA”,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INSERT INTO “odam” (“ID”, “ID_CARD”, “ISM”, “FAMILIYA”,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VALUES (“1”, “AD4567890”, “ISM”, “FAMILIYA”, NULL, NULL)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INSERT INTO “odam” (“ID”, “ID_CARD”, “ISM”, “FAMILIYA”,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(“1”, “AD4567890”, “TOHIR”, “TOHIROV”,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(“2”, “AD0987123”, “SARDOR”, “SARDOROV”,...)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FAMILIYA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TUGILGAN SANA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OILALIK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 JOYI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Jorayev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10.11.1991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Komilov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10.12.1992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NAMDTU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10.12.2000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Asaka Bank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Ergash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12.12.2005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IIB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32"/>
          <p:cNvGraphicFramePr/>
          <p:nvPr/>
        </p:nvGraphicFramePr>
        <p:xfrm>
          <a:off x="952475" y="13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ID_CARD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FAMILIYA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TUGILGAN SANA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OILALIK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 JOYI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AD7652322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Jorayev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10.11.1991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AA1234556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Komilov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10.12.1992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NAMDTU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AC6789078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10.12.2000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Asaka Bank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AD5137890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Ergash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12.12.2005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IIB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FROM “ODAM”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FROM “odam”;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“odam”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LIMIT 5;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“odam”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WHERE “OILALIK”=1;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“odam”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WHERE “OILALIK”=0;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“odam”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WHERE “OILALIK” != 1;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“odam”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WHERE “OILALIK” &lt;&gt; 1;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“ID_CARD”, “ISM”, “FAMILIYA”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“odam”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WHERE “OILALIK” = 0 OR “ISM” = ‘Baxodir’;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FAMILIYA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TUGILGAN SANA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OILALIK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 JOYI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AD7652322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Jorayev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10.11.1991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AA1234556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Komilov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10.12.1992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NAMDTU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AC6789078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10.12.2000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Asaka Bank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AD5137890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Ergash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12.12.2005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IIB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952475" y="13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ID_CARD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FAMILIYA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TUGILGAN SANA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OILALIK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 JOYI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AD7652322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Jorayev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10.11.1991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AA1234556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Komilov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10.12.1992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NAMDTU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AC6789078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Tohirov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10.12.2000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Asaka Bank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AD5137890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Ergash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Sardorov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12.12.2005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IIB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CREATE TABLE “odam” (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 INTEGER,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ID_CARD TEXT,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…</a:t>
            </a:r>
            <a:br>
              <a:rPr lang="en-GB" sz="2000"/>
            </a:br>
            <a:br>
              <a:rPr lang="en-GB" sz="2000"/>
            </a:br>
            <a:r>
              <a:rPr lang="en-GB" sz="2000"/>
              <a:t>	PRIMARY KEY (“ID”)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CREATE TABLE “odam” (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 INTEGER,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ID_CARD TEXT,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…</a:t>
            </a:r>
            <a:br>
              <a:rPr lang="en-GB" sz="2000"/>
            </a:br>
            <a:br>
              <a:rPr lang="en-GB" sz="2000"/>
            </a:br>
            <a:r>
              <a:rPr lang="en-GB" sz="2000"/>
              <a:t>	PRIMARY KEY (“ID_CARD”)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CREATE TABLE “odam” (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 INTEGER,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ID_CARD TEXT,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	…</a:t>
            </a:r>
            <a:br>
              <a:rPr lang="en-GB" sz="2000"/>
            </a:br>
            <a:br>
              <a:rPr lang="en-GB" sz="2000"/>
            </a:br>
            <a:r>
              <a:rPr lang="en-GB" sz="2000"/>
              <a:t>	PRIMARY KEY (“ID_CARD”, “ID”)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UNIQUE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2503700" y="13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{07A83D3F-8634-493D-AC48-EFAE2EF6CAEE}</a:tableStyleId>
              </a:tblPr>
              <a:tblGrid>
                <a:gridCol w="1034150"/>
                <a:gridCol w="1136725"/>
                <a:gridCol w="1136725"/>
                <a:gridCol w="104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NEXIA 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QORA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TOYOTA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LAND CRUISER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SARIQ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SONNET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YASHIL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CHAZOR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KULRANG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