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2" r:id="rId4"/>
  </p:sldMasterIdLst>
  <p:notesMasterIdLst>
    <p:notesMasterId r:id="rId28"/>
  </p:notesMasterIdLst>
  <p:handoutMasterIdLst>
    <p:handoutMasterId r:id="rId29"/>
  </p:handoutMasterIdLst>
  <p:sldIdLst>
    <p:sldId id="336" r:id="rId5"/>
    <p:sldId id="330" r:id="rId6"/>
    <p:sldId id="332" r:id="rId7"/>
    <p:sldId id="337" r:id="rId8"/>
    <p:sldId id="340" r:id="rId9"/>
    <p:sldId id="339" r:id="rId10"/>
    <p:sldId id="341" r:id="rId11"/>
    <p:sldId id="348" r:id="rId12"/>
    <p:sldId id="334" r:id="rId13"/>
    <p:sldId id="342" r:id="rId14"/>
    <p:sldId id="343" r:id="rId15"/>
    <p:sldId id="344" r:id="rId16"/>
    <p:sldId id="345" r:id="rId17"/>
    <p:sldId id="346" r:id="rId18"/>
    <p:sldId id="347" r:id="rId19"/>
    <p:sldId id="335" r:id="rId20"/>
    <p:sldId id="350" r:id="rId21"/>
    <p:sldId id="351" r:id="rId22"/>
    <p:sldId id="352" r:id="rId23"/>
    <p:sldId id="353" r:id="rId24"/>
    <p:sldId id="354" r:id="rId25"/>
    <p:sldId id="274" r:id="rId26"/>
    <p:sldId id="275" r:id="rId27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F1590AA-02B3-4ADE-F57B-86D5AB206163}" name="Jarrod Renfro" initials="JR" userId="Jarrod Renfro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Leon Katsnelson" initials="LK" lastIdx="21" clrIdx="4">
    <p:extLst>
      <p:ext uri="{19B8F6BF-5375-455C-9EA6-DF929625EA0E}">
        <p15:presenceInfo xmlns:p15="http://schemas.microsoft.com/office/powerpoint/2012/main" userId="S::leon@ca.ibm.com::68697268-d1ba-4c91-8538-7f4d439d4f70" providerId="AD"/>
      </p:ext>
    </p:extLst>
  </p:cmAuthor>
  <p:cmAuthor id="6" name="YAN LUO" initials="YL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8CB"/>
    <a:srgbClr val="F2F4F8"/>
    <a:srgbClr val="0B49CB"/>
    <a:srgbClr val="1C7DDB"/>
    <a:srgbClr val="121619"/>
    <a:srgbClr val="F2F2F2"/>
    <a:srgbClr val="145579"/>
    <a:srgbClr val="3A6483"/>
    <a:srgbClr val="204E79"/>
    <a:srgbClr val="0054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F5027-271C-424F-D965-892890D61297}" v="1131" dt="2025-04-22T14:56:57.614"/>
    <p1510:client id="{BB0553CC-442B-2D55-2F67-3DC9817BEA46}" v="1261" dt="2025-04-24T09:00:55.119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85169"/>
  </p:normalViewPr>
  <p:slideViewPr>
    <p:cSldViewPr snapToGrid="0" snapToObjects="1">
      <p:cViewPr varScale="1">
        <p:scale>
          <a:sx n="132" d="100"/>
          <a:sy n="132" d="100"/>
        </p:scale>
        <p:origin x="2256" y="18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67474-952B-AC43-BEC3-541C80E3FD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DC1C6-1287-2C4A-84C8-98EFD82F9A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1DFE-DEC1-F84C-B64B-0BC4AFB87332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322D0-710C-764D-ADE9-C566FF3B05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2AE0-FDA0-1248-8D07-A5244E897E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1E733-BECA-E944-9B7F-32186463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15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2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15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03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F747-B622-7F48-9215-C3A606BD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D383-EB92-5540-96BB-199B7760E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FED7B-4DA5-4346-B7E2-D1878243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5F2C-52A9-3047-A473-9FFC0515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041C9-0677-664D-B2BB-69B0A6A7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34EA4-D670-2C41-9EF4-392023D22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DB93-A58E-714C-BD6E-76F1D21AE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83819-F149-7645-A0DD-B53DD9D84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B065F-A67E-EF4E-A12F-EB30F584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9D5F-8CC5-8740-9426-35E9D812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1DE0B-93CB-5C41-B581-C00D0F9F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E525-4063-4C4F-8334-FBA02DB6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4EC97-9D34-BE48-9367-02F3BA14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8E19-FEF2-7A4B-8575-5AFEB134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A4E28-3138-784C-8CBB-8586D8EE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7D0F-3645-6B43-9AD7-76219957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3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3CE8-FC8A-B648-971E-6DC96997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34958-58AE-3F4E-8C00-440B25A93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72462-6007-A64A-86E6-F5ED46C87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379FD-EE00-8243-9FA5-BC4C116F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2C754-6A4A-424A-B972-C341147C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5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8FC9-14F0-064F-BEB7-9DA0B582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5333-3885-5246-9997-584B94433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3D495-0AB7-4245-BD03-FEF725EE8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3532B-22A8-4948-8614-690AB67F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5A5D6-868E-4849-A5DA-84702CED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82E35-43FC-E946-AA84-7E00546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4121-1457-7D45-BFFD-BECD6649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09A76-C125-0945-BCD8-FF2A0498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142CC-BC3F-664E-A6C2-3854B8D4E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A8D54-9ED9-E345-B69E-FF5D485B13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B295F-F3C2-5646-A5F3-194FE6EFE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16157-5FC9-E841-A6FC-14EBCFDE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4E072-D5B7-D647-82C0-40BEAE85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73D6E-2A82-7344-BB8C-513E6DA4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B4CE-9E7B-564C-A6C3-DCABF996F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8A31D-92A5-DF47-9C3A-9F9C1CF8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7EADA-8BC4-974C-BBA1-7390F15F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EC0A8-C281-FF40-A774-EAF6089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27EBC-C9EC-5844-B3BF-5151B2F7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664BF-C7CE-DC46-9D6D-A9335EE9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AAD4E-B732-E349-8793-C20A3D6B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2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A651-FEEA-2140-82D8-9C06A36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DAEA-C881-354D-A17E-2A95857F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148C2-62EB-B446-BB7C-69F5E4806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4D069-D155-9141-9045-DB419047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EE34C-EABB-6848-A341-7CA0C293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4AAD-C125-DD44-8102-9F288208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5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611A-FFDF-C848-A433-C5B125C40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C0E97-AC3D-784B-96B7-0D18B5A35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37986-0214-C348-AB5F-D54BF2881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860A9-8610-9347-BAE7-F23CCA13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E5C39-FE1E-4048-9E78-68F07A4195F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49D7C-BCAA-DE44-AE89-5178DA8D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319C3-A65D-764B-BD49-57D0082A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7C-0095-2443-AC12-FA4CBA4A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5B246-E282-3742-BD72-B1BCDC5A6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4772" y="6025573"/>
            <a:ext cx="27432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1C7DDB"/>
                </a:solidFill>
                <a:latin typeface="Abadi" panose="020B0604020104020204" pitchFamily="34" charset="0"/>
              </a:defRPr>
            </a:lvl1pPr>
          </a:lstStyle>
          <a:p>
            <a:fld id="{A190C97C-0095-2443-AC12-FA4CBA4ACD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1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BCBB462-34C3-D144-9620-F611A0964A6F}"/>
              </a:ext>
            </a:extLst>
          </p:cNvPr>
          <p:cNvGrpSpPr/>
          <p:nvPr/>
        </p:nvGrpSpPr>
        <p:grpSpPr>
          <a:xfrm>
            <a:off x="5871412" y="3820167"/>
            <a:ext cx="6118575" cy="2838753"/>
            <a:chOff x="5136802" y="3703860"/>
            <a:chExt cx="6118575" cy="283875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22F046B-F6EE-4E47-8C57-F6A6A097D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6802" y="3703860"/>
              <a:ext cx="4612478" cy="283875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84E1D9B-0FCE-1D41-A7A6-A153308B8FAB}"/>
                </a:ext>
              </a:extLst>
            </p:cNvPr>
            <p:cNvCxnSpPr>
              <a:cxnSpLocks/>
            </p:cNvCxnSpPr>
            <p:nvPr/>
          </p:nvCxnSpPr>
          <p:spPr>
            <a:xfrm>
              <a:off x="9872146" y="5166220"/>
              <a:ext cx="8858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B6D164AC-71BC-794A-89DA-C74C9525C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57954" y="4527982"/>
              <a:ext cx="497423" cy="51457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B08AF69-4D62-3045-9FEF-6800D771C946}"/>
              </a:ext>
            </a:extLst>
          </p:cNvPr>
          <p:cNvSpPr txBox="1"/>
          <p:nvPr/>
        </p:nvSpPr>
        <p:spPr>
          <a:xfrm>
            <a:off x="1251284" y="2302163"/>
            <a:ext cx="10241280" cy="1323439"/>
          </a:xfrm>
          <a:prstGeom prst="rect">
            <a:avLst/>
          </a:prstGeom>
          <a:solidFill>
            <a:schemeClr val="bg1">
              <a:alpha val="86117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" panose="020B0604020104020204" pitchFamily="34" charset="0"/>
              </a:rPr>
              <a:t>Build a Personalized Online Course Recommender System with 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217B24-331B-5040-859E-22982B3A88DA}"/>
              </a:ext>
            </a:extLst>
          </p:cNvPr>
          <p:cNvSpPr txBox="1"/>
          <p:nvPr/>
        </p:nvSpPr>
        <p:spPr>
          <a:xfrm>
            <a:off x="1251284" y="4166431"/>
            <a:ext cx="312238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badi"/>
                <a:ea typeface="SF Pro" pitchFamily="2" charset="0"/>
                <a:cs typeface="SF Pro" pitchFamily="2" charset="0"/>
              </a:rPr>
              <a:t>Sayeed Hassan</a:t>
            </a:r>
          </a:p>
          <a:p>
            <a:r>
              <a:rPr lang="en-US" sz="2400" dirty="0">
                <a:latin typeface="Abadi"/>
                <a:ea typeface="SF Pro" pitchFamily="2" charset="0"/>
                <a:cs typeface="SF Pro" pitchFamily="2" charset="0"/>
              </a:rPr>
              <a:t>04-24-2025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6D5268-B673-A742-9436-8948B1C5875A}"/>
              </a:ext>
            </a:extLst>
          </p:cNvPr>
          <p:cNvCxnSpPr>
            <a:cxnSpLocks/>
          </p:cNvCxnSpPr>
          <p:nvPr/>
        </p:nvCxnSpPr>
        <p:spPr>
          <a:xfrm>
            <a:off x="10606756" y="5517217"/>
            <a:ext cx="88580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22C788-5750-B448-9946-A3353F7249B8}"/>
              </a:ext>
            </a:extLst>
          </p:cNvPr>
          <p:cNvCxnSpPr>
            <a:cxnSpLocks/>
          </p:cNvCxnSpPr>
          <p:nvPr/>
        </p:nvCxnSpPr>
        <p:spPr>
          <a:xfrm>
            <a:off x="10606756" y="5035201"/>
            <a:ext cx="885808" cy="0"/>
          </a:xfrm>
          <a:prstGeom prst="straightConnector1">
            <a:avLst/>
          </a:prstGeom>
          <a:ln w="190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0B8BB15B-3863-C146-97D8-D3D09F989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92564" y="5406189"/>
            <a:ext cx="497423" cy="5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8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content-based recommender system using user profile and course genres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456521" y="1574575"/>
            <a:ext cx="11114314" cy="4873531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200" dirty="0">
                <a:solidFill>
                  <a:srgbClr val="1C7DDB"/>
                </a:solidFill>
                <a:ea typeface="+mn-lt"/>
                <a:cs typeface="+mn-lt"/>
              </a:rPr>
              <a:t>1. Get the </a:t>
            </a:r>
            <a:r>
              <a:rPr lang="en-US" sz="2200" dirty="0" err="1">
                <a:solidFill>
                  <a:srgbClr val="1C7DDB"/>
                </a:solidFill>
                <a:ea typeface="+mn-lt"/>
                <a:cs typeface="+mn-lt"/>
              </a:rPr>
              <a:t>user_profile</a:t>
            </a:r>
            <a:r>
              <a:rPr lang="en-US" sz="2200" dirty="0">
                <a:solidFill>
                  <a:srgbClr val="1C7DDB"/>
                </a:solidFill>
                <a:ea typeface="+mn-lt"/>
                <a:cs typeface="+mn-lt"/>
              </a:rPr>
              <a:t> vector/matrix, if </a:t>
            </a:r>
            <a:r>
              <a:rPr lang="en-US" sz="2200" dirty="0" err="1">
                <a:solidFill>
                  <a:srgbClr val="1C7DDB"/>
                </a:solidFill>
                <a:ea typeface="+mn-lt"/>
                <a:cs typeface="+mn-lt"/>
              </a:rPr>
              <a:t>user_profile_df</a:t>
            </a:r>
            <a:r>
              <a:rPr lang="en-US" sz="2200" dirty="0">
                <a:solidFill>
                  <a:srgbClr val="1C7DDB"/>
                </a:solidFill>
                <a:ea typeface="+mn-lt"/>
                <a:cs typeface="+mn-lt"/>
              </a:rPr>
              <a:t> given directly. Else, multiply </a:t>
            </a:r>
            <a:r>
              <a:rPr lang="en-US" sz="2200" dirty="0" err="1">
                <a:solidFill>
                  <a:srgbClr val="1C7DDB"/>
                </a:solidFill>
                <a:ea typeface="+mn-lt"/>
                <a:cs typeface="+mn-lt"/>
              </a:rPr>
              <a:t>rating_vector</a:t>
            </a:r>
            <a:r>
              <a:rPr lang="en-US" sz="2200" dirty="0">
                <a:solidFill>
                  <a:srgbClr val="1C7DDB"/>
                </a:solidFill>
                <a:ea typeface="+mn-lt"/>
                <a:cs typeface="+mn-lt"/>
              </a:rPr>
              <a:t>/matrix with </a:t>
            </a:r>
            <a:r>
              <a:rPr lang="en-US" sz="2200" dirty="0" err="1">
                <a:solidFill>
                  <a:srgbClr val="1C7DDB"/>
                </a:solidFill>
                <a:ea typeface="+mn-lt"/>
                <a:cs typeface="+mn-lt"/>
              </a:rPr>
              <a:t>course_genre_matrix</a:t>
            </a:r>
            <a:r>
              <a:rPr lang="en-US" sz="2200" dirty="0">
                <a:solidFill>
                  <a:srgbClr val="1C7DDB"/>
                </a:solidFill>
                <a:ea typeface="+mn-lt"/>
                <a:cs typeface="+mn-lt"/>
              </a:rPr>
              <a:t> to get </a:t>
            </a:r>
            <a:r>
              <a:rPr lang="en-US" sz="2200" dirty="0" err="1">
                <a:solidFill>
                  <a:srgbClr val="1C7DDB"/>
                </a:solidFill>
                <a:ea typeface="+mn-lt"/>
                <a:cs typeface="+mn-lt"/>
              </a:rPr>
              <a:t>user_profile</a:t>
            </a:r>
            <a:r>
              <a:rPr lang="en-US" sz="2200" dirty="0">
                <a:solidFill>
                  <a:srgbClr val="1C7DDB"/>
                </a:solidFill>
                <a:ea typeface="+mn-lt"/>
                <a:cs typeface="+mn-lt"/>
              </a:rPr>
              <a:t> vector/matrix.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US" sz="2200" dirty="0">
                <a:solidFill>
                  <a:srgbClr val="1C7DDB"/>
                </a:solidFill>
                <a:ea typeface="+mn-lt"/>
                <a:cs typeface="+mn-lt"/>
              </a:rPr>
              <a:t>2. From the </a:t>
            </a:r>
            <a:r>
              <a:rPr lang="en-US" sz="2200" dirty="0" err="1">
                <a:solidFill>
                  <a:srgbClr val="1C7DDB"/>
                </a:solidFill>
                <a:ea typeface="+mn-lt"/>
                <a:cs typeface="+mn-lt"/>
              </a:rPr>
              <a:t>users_df</a:t>
            </a:r>
            <a:r>
              <a:rPr lang="en-US" sz="2200" dirty="0">
                <a:solidFill>
                  <a:srgbClr val="1C7DDB"/>
                </a:solidFill>
                <a:ea typeface="+mn-lt"/>
                <a:cs typeface="+mn-lt"/>
              </a:rPr>
              <a:t>, get the enrolled courses for each user.</a:t>
            </a:r>
            <a:endParaRPr lang="en-US" dirty="0"/>
          </a:p>
          <a:p>
            <a:pPr>
              <a:buNone/>
            </a:pPr>
            <a:r>
              <a:rPr lang="en-US" sz="2200" dirty="0">
                <a:solidFill>
                  <a:srgbClr val="1C7DDB"/>
                </a:solidFill>
                <a:ea typeface="+mn-lt"/>
                <a:cs typeface="+mn-lt"/>
              </a:rPr>
              <a:t>3. Get unknown courses from set of </a:t>
            </a:r>
            <a:r>
              <a:rPr lang="en-US" sz="2200" dirty="0" err="1">
                <a:solidFill>
                  <a:srgbClr val="1C7DDB"/>
                </a:solidFill>
                <a:ea typeface="+mn-lt"/>
                <a:cs typeface="+mn-lt"/>
              </a:rPr>
              <a:t>all_courses</a:t>
            </a:r>
            <a:r>
              <a:rPr lang="en-US" sz="2200" dirty="0">
                <a:solidFill>
                  <a:srgbClr val="1C7DDB"/>
                </a:solidFill>
                <a:ea typeface="+mn-lt"/>
                <a:cs typeface="+mn-lt"/>
              </a:rPr>
              <a:t> difference  </a:t>
            </a:r>
            <a:r>
              <a:rPr lang="en-US" sz="2200" dirty="0" err="1">
                <a:solidFill>
                  <a:srgbClr val="1C7DDB"/>
                </a:solidFill>
                <a:ea typeface="+mn-lt"/>
                <a:cs typeface="+mn-lt"/>
              </a:rPr>
              <a:t>enrolled_courses</a:t>
            </a:r>
            <a:endParaRPr lang="en-US" dirty="0" err="1"/>
          </a:p>
          <a:p>
            <a:pPr>
              <a:buNone/>
            </a:pPr>
            <a:r>
              <a:rPr lang="en-US" sz="2200" dirty="0">
                <a:solidFill>
                  <a:srgbClr val="1C7DDB"/>
                </a:solidFill>
                <a:ea typeface="+mn-lt"/>
                <a:cs typeface="+mn-lt"/>
              </a:rPr>
              <a:t>4. Get the </a:t>
            </a:r>
            <a:r>
              <a:rPr lang="en-US" sz="2200" dirty="0" err="1">
                <a:solidFill>
                  <a:srgbClr val="1C7DDB"/>
                </a:solidFill>
                <a:ea typeface="+mn-lt"/>
                <a:cs typeface="+mn-lt"/>
              </a:rPr>
              <a:t>course_genre_matrix</a:t>
            </a:r>
            <a:r>
              <a:rPr lang="en-US" sz="2200" dirty="0">
                <a:solidFill>
                  <a:srgbClr val="1C7DDB"/>
                </a:solidFill>
                <a:ea typeface="+mn-lt"/>
                <a:cs typeface="+mn-lt"/>
              </a:rPr>
              <a:t> for only unknown courses.</a:t>
            </a:r>
            <a:endParaRPr lang="en-US" dirty="0"/>
          </a:p>
          <a:p>
            <a:pPr marL="0" indent="0">
              <a:buNone/>
            </a:pPr>
            <a:r>
              <a:rPr lang="en-US" sz="2200" dirty="0">
                <a:solidFill>
                  <a:srgbClr val="1C7DDB"/>
                </a:solidFill>
                <a:ea typeface="+mn-lt"/>
                <a:cs typeface="+mn-lt"/>
              </a:rPr>
              <a:t>5. Get score: dot product of </a:t>
            </a:r>
            <a:r>
              <a:rPr lang="en-US" sz="2200" dirty="0" err="1">
                <a:solidFill>
                  <a:srgbClr val="1C7DDB"/>
                </a:solidFill>
                <a:ea typeface="+mn-lt"/>
                <a:cs typeface="+mn-lt"/>
              </a:rPr>
              <a:t>unknown_course_matrix</a:t>
            </a:r>
            <a:r>
              <a:rPr lang="en-US" sz="2200" dirty="0">
                <a:solidFill>
                  <a:srgbClr val="1C7DDB"/>
                </a:solidFill>
                <a:ea typeface="+mn-lt"/>
                <a:cs typeface="+mn-lt"/>
              </a:rPr>
              <a:t> . </a:t>
            </a:r>
            <a:r>
              <a:rPr lang="en-US" sz="2200" dirty="0" err="1">
                <a:solidFill>
                  <a:srgbClr val="1C7DDB"/>
                </a:solidFill>
                <a:ea typeface="+mn-lt"/>
                <a:cs typeface="+mn-lt"/>
              </a:rPr>
              <a:t>test_user_vector</a:t>
            </a:r>
            <a:r>
              <a:rPr lang="en-US" sz="2200" dirty="0">
                <a:solidFill>
                  <a:srgbClr val="1C7DDB"/>
                </a:solidFill>
                <a:ea typeface="+mn-lt"/>
                <a:cs typeface="+mn-lt"/>
              </a:rPr>
              <a:t>/matrix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D5024D-F637-E049-86BB-470819C786C7}"/>
              </a:ext>
            </a:extLst>
          </p:cNvPr>
          <p:cNvCxnSpPr>
            <a:cxnSpLocks/>
          </p:cNvCxnSpPr>
          <p:nvPr/>
        </p:nvCxnSpPr>
        <p:spPr>
          <a:xfrm>
            <a:off x="2612035" y="5018708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E873DD-5A17-E74A-A176-37DC05AB7D67}"/>
              </a:ext>
            </a:extLst>
          </p:cNvPr>
          <p:cNvSpPr/>
          <p:nvPr/>
        </p:nvSpPr>
        <p:spPr>
          <a:xfrm>
            <a:off x="5273040" y="4336175"/>
            <a:ext cx="1636849" cy="14648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Dot product. user profile matrix and unknown course matrix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0ED2F6-D532-7142-97BA-904FB755E4F3}"/>
              </a:ext>
            </a:extLst>
          </p:cNvPr>
          <p:cNvSpPr/>
          <p:nvPr/>
        </p:nvSpPr>
        <p:spPr>
          <a:xfrm>
            <a:off x="947972" y="4327103"/>
            <a:ext cx="1645920" cy="13922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User profile </a:t>
            </a:r>
            <a:r>
              <a:rPr lang="en-US" dirty="0" err="1">
                <a:solidFill>
                  <a:schemeClr val="tx1"/>
                </a:solidFill>
                <a:ea typeface="Calibri"/>
                <a:cs typeface="Calibri"/>
              </a:rPr>
              <a:t>df</a:t>
            </a:r>
            <a:endParaRPr lang="en-US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Users </a:t>
            </a:r>
            <a:r>
              <a:rPr lang="en-US" dirty="0" err="1">
                <a:solidFill>
                  <a:schemeClr val="tx1"/>
                </a:solidFill>
                <a:ea typeface="Calibri"/>
                <a:cs typeface="Calibri"/>
              </a:rPr>
              <a:t>df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6C45B-081E-7045-A932-30AF89330AF5}"/>
              </a:ext>
            </a:extLst>
          </p:cNvPr>
          <p:cNvSpPr/>
          <p:nvPr/>
        </p:nvSpPr>
        <p:spPr>
          <a:xfrm>
            <a:off x="3049368" y="4328038"/>
            <a:ext cx="1804481" cy="1399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Unknown course matrix from users </a:t>
            </a:r>
            <a:r>
              <a:rPr lang="en-US" dirty="0" err="1">
                <a:solidFill>
                  <a:schemeClr val="tx1"/>
                </a:solidFill>
                <a:ea typeface="Calibri"/>
                <a:cs typeface="Calibri"/>
              </a:rPr>
              <a:t>df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A4056F-CC3B-0F4C-9145-808F40D57DA0}"/>
              </a:ext>
            </a:extLst>
          </p:cNvPr>
          <p:cNvCxnSpPr>
            <a:cxnSpLocks/>
          </p:cNvCxnSpPr>
          <p:nvPr/>
        </p:nvCxnSpPr>
        <p:spPr>
          <a:xfrm>
            <a:off x="4871992" y="5018708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5FB1C-FC31-DE41-BE2C-756D9E1C96BD}"/>
              </a:ext>
            </a:extLst>
          </p:cNvPr>
          <p:cNvSpPr/>
          <p:nvPr/>
        </p:nvSpPr>
        <p:spPr>
          <a:xfrm>
            <a:off x="7374437" y="4318967"/>
            <a:ext cx="1840766" cy="13994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Recommendation score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5D5E-FB7B-B946-BDC3-DFBD3A4E0C15}"/>
              </a:ext>
            </a:extLst>
          </p:cNvPr>
          <p:cNvCxnSpPr>
            <a:cxnSpLocks/>
          </p:cNvCxnSpPr>
          <p:nvPr/>
        </p:nvCxnSpPr>
        <p:spPr>
          <a:xfrm>
            <a:off x="6937103" y="5017096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7ACCDB-22AE-FF45-AD32-20FC32228338}"/>
              </a:ext>
            </a:extLst>
          </p:cNvPr>
          <p:cNvSpPr/>
          <p:nvPr/>
        </p:nvSpPr>
        <p:spPr>
          <a:xfrm>
            <a:off x="9598108" y="4327103"/>
            <a:ext cx="1645920" cy="13922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Filter top scores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BB56A3-DC21-3A42-ABDF-B42DEB3A6E53}"/>
              </a:ext>
            </a:extLst>
          </p:cNvPr>
          <p:cNvCxnSpPr>
            <a:cxnSpLocks/>
          </p:cNvCxnSpPr>
          <p:nvPr/>
        </p:nvCxnSpPr>
        <p:spPr>
          <a:xfrm>
            <a:off x="9197060" y="5017096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5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Evaluation results of user profile-based recommender system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6F37DFD-7ED9-224E-935C-3ADCC0C2BB0A}"/>
              </a:ext>
            </a:extLst>
          </p:cNvPr>
          <p:cNvSpPr txBox="1">
            <a:spLocks/>
          </p:cNvSpPr>
          <p:nvPr/>
        </p:nvSpPr>
        <p:spPr>
          <a:xfrm>
            <a:off x="93383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>
                <a:solidFill>
                  <a:srgbClr val="1C7DDB"/>
                </a:solidFill>
                <a:latin typeface="Abadi"/>
              </a:rPr>
              <a:t>On average, 60 new/unseen </a:t>
            </a:r>
            <a:r>
              <a:rPr lang="en-US" sz="2000" dirty="0">
                <a:solidFill>
                  <a:srgbClr val="1C7DDB"/>
                </a:solidFill>
                <a:latin typeface="Abadi"/>
              </a:rPr>
              <a:t>courses have been recommended per user (in the test user dataset)</a:t>
            </a:r>
            <a:endParaRPr lang="en-US" sz="2400" dirty="0">
              <a:cs typeface="Calibri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9473915-7B23-534C-B831-D860C539F3D3}"/>
              </a:ext>
            </a:extLst>
          </p:cNvPr>
          <p:cNvSpPr txBox="1">
            <a:spLocks/>
          </p:cNvSpPr>
          <p:nvPr/>
        </p:nvSpPr>
        <p:spPr>
          <a:xfrm>
            <a:off x="933834" y="1690688"/>
            <a:ext cx="10419966" cy="619375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1C7DDB"/>
                </a:solidFill>
                <a:latin typeface="Abadi"/>
              </a:rPr>
              <a:t>Tope recommendation score is for 'excourse72' with recommendation score of 165.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550B2-6E80-C6E7-6199-424AE3DBC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5" y="2477633"/>
            <a:ext cx="6056993" cy="400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23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content-based recommender system using course similarity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200" dirty="0">
                <a:solidFill>
                  <a:srgbClr val="1C7DDB"/>
                </a:solidFill>
                <a:latin typeface="Abadi"/>
              </a:rPr>
              <a:t>Get the </a:t>
            </a:r>
            <a:r>
              <a:rPr lang="en-US" sz="2200" dirty="0" err="1">
                <a:solidFill>
                  <a:srgbClr val="1C7DDB"/>
                </a:solidFill>
                <a:latin typeface="Abadi"/>
              </a:rPr>
              <a:t>similarity_df</a:t>
            </a:r>
            <a:r>
              <a:rPr lang="en-US" sz="2200" dirty="0">
                <a:solidFill>
                  <a:srgbClr val="1C7DDB"/>
                </a:solidFill>
                <a:latin typeface="Abadi"/>
              </a:rPr>
              <a:t> and </a:t>
            </a:r>
            <a:r>
              <a:rPr lang="en-US" sz="2200" dirty="0" err="1">
                <a:solidFill>
                  <a:srgbClr val="1C7DDB"/>
                </a:solidFill>
                <a:latin typeface="Abadi"/>
              </a:rPr>
              <a:t>courses_df</a:t>
            </a:r>
            <a:r>
              <a:rPr lang="en-US" sz="2200" dirty="0">
                <a:solidFill>
                  <a:srgbClr val="1C7DDB"/>
                </a:solidFill>
                <a:latin typeface="Abadi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2. From the </a:t>
            </a:r>
            <a:r>
              <a:rPr lang="en-US" sz="2000" dirty="0" err="1">
                <a:solidFill>
                  <a:srgbClr val="1C7DDB"/>
                </a:solidFill>
                <a:latin typeface="Abadi"/>
              </a:rPr>
              <a:t>courses_df</a:t>
            </a:r>
            <a:r>
              <a:rPr lang="en-US" sz="2000" dirty="0">
                <a:solidFill>
                  <a:srgbClr val="1C7DDB"/>
                </a:solidFill>
                <a:latin typeface="Abadi"/>
              </a:rPr>
              <a:t> separate </a:t>
            </a:r>
            <a:r>
              <a:rPr lang="en-US" sz="2000" dirty="0" err="1">
                <a:solidFill>
                  <a:srgbClr val="1C7DDB"/>
                </a:solidFill>
                <a:latin typeface="Abadi"/>
              </a:rPr>
              <a:t>enrolled_courses</a:t>
            </a:r>
            <a:r>
              <a:rPr lang="en-US" sz="2000" dirty="0">
                <a:solidFill>
                  <a:srgbClr val="1C7DDB"/>
                </a:solidFill>
                <a:latin typeface="Abadi"/>
              </a:rPr>
              <a:t> and </a:t>
            </a:r>
            <a:r>
              <a:rPr lang="en-US" sz="2000" dirty="0" err="1">
                <a:solidFill>
                  <a:srgbClr val="1C7DDB"/>
                </a:solidFill>
                <a:latin typeface="Abadi"/>
              </a:rPr>
              <a:t>unenrolled_courses</a:t>
            </a:r>
            <a:r>
              <a:rPr lang="en-US" sz="2000" dirty="0">
                <a:solidFill>
                  <a:srgbClr val="1C7DDB"/>
                </a:solidFill>
                <a:latin typeface="Abadi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3. Get similarity values for each </a:t>
            </a:r>
            <a:r>
              <a:rPr lang="en-US" sz="2000" dirty="0" err="1">
                <a:solidFill>
                  <a:srgbClr val="1C7DDB"/>
                </a:solidFill>
                <a:latin typeface="Abadi"/>
              </a:rPr>
              <a:t>enrolled_course</a:t>
            </a:r>
            <a:r>
              <a:rPr lang="en-US" sz="2000" dirty="0">
                <a:solidFill>
                  <a:srgbClr val="1C7DDB"/>
                </a:solidFill>
                <a:latin typeface="Abadi"/>
              </a:rPr>
              <a:t> with all unenrolled_courses, this will give similarity matrix of </a:t>
            </a:r>
            <a:r>
              <a:rPr lang="en-US" sz="2000" dirty="0" err="1">
                <a:solidFill>
                  <a:srgbClr val="1C7DDB"/>
                </a:solidFill>
                <a:latin typeface="Abadi"/>
              </a:rPr>
              <a:t>enrolled_courses</a:t>
            </a:r>
            <a:r>
              <a:rPr lang="en-US" sz="2000" dirty="0">
                <a:solidFill>
                  <a:srgbClr val="1C7DDB"/>
                </a:solidFill>
                <a:latin typeface="Abadi"/>
              </a:rPr>
              <a:t> with related with </a:t>
            </a:r>
            <a:r>
              <a:rPr lang="en-US" sz="2000" dirty="0" err="1">
                <a:solidFill>
                  <a:srgbClr val="1C7DDB"/>
                </a:solidFill>
                <a:latin typeface="Abadi"/>
              </a:rPr>
              <a:t>unenrolled_courses</a:t>
            </a:r>
            <a:r>
              <a:rPr lang="en-US" sz="2000" dirty="0">
                <a:solidFill>
                  <a:srgbClr val="1C7DDB"/>
                </a:solidFill>
                <a:latin typeface="Abadi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4. Apply a </a:t>
            </a:r>
            <a:r>
              <a:rPr lang="en-US" sz="2000" dirty="0" err="1">
                <a:solidFill>
                  <a:srgbClr val="1C7DDB"/>
                </a:solidFill>
                <a:latin typeface="Abadi"/>
              </a:rPr>
              <a:t>threshhold</a:t>
            </a:r>
            <a:r>
              <a:rPr lang="en-US" sz="2000" dirty="0">
                <a:solidFill>
                  <a:srgbClr val="1C7DDB"/>
                </a:solidFill>
                <a:latin typeface="Abadi"/>
              </a:rPr>
              <a:t> similarity value above which the similarity value for any </a:t>
            </a:r>
            <a:r>
              <a:rPr lang="en-US" sz="2000" dirty="0" err="1">
                <a:solidFill>
                  <a:srgbClr val="1C7DDB"/>
                </a:solidFill>
                <a:latin typeface="Abadi"/>
              </a:rPr>
              <a:t>unenrolled_course</a:t>
            </a:r>
            <a:r>
              <a:rPr lang="en-US" sz="2000" dirty="0">
                <a:solidFill>
                  <a:srgbClr val="1C7DDB"/>
                </a:solidFill>
                <a:latin typeface="Abadi"/>
              </a:rPr>
              <a:t> will be the recommended course for that </a:t>
            </a:r>
            <a:r>
              <a:rPr lang="en-US" sz="2000" dirty="0" err="1">
                <a:solidFill>
                  <a:srgbClr val="1C7DDB"/>
                </a:solidFill>
                <a:latin typeface="Abadi"/>
              </a:rPr>
              <a:t>enrolled_course</a:t>
            </a:r>
            <a:r>
              <a:rPr lang="en-US" sz="2000" dirty="0">
                <a:solidFill>
                  <a:srgbClr val="1C7DDB"/>
                </a:solidFill>
                <a:latin typeface="Abadi"/>
              </a:rPr>
              <a:t>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D5024D-F637-E049-86BB-470819C786C7}"/>
              </a:ext>
            </a:extLst>
          </p:cNvPr>
          <p:cNvCxnSpPr>
            <a:cxnSpLocks/>
          </p:cNvCxnSpPr>
          <p:nvPr/>
        </p:nvCxnSpPr>
        <p:spPr>
          <a:xfrm>
            <a:off x="2684605" y="5127566"/>
            <a:ext cx="174263" cy="907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E873DD-5A17-E74A-A176-37DC05AB7D67}"/>
              </a:ext>
            </a:extLst>
          </p:cNvPr>
          <p:cNvSpPr/>
          <p:nvPr/>
        </p:nvSpPr>
        <p:spPr>
          <a:xfrm>
            <a:off x="5019042" y="4327103"/>
            <a:ext cx="2317203" cy="13469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Get Similarity values from </a:t>
            </a:r>
            <a:r>
              <a:rPr lang="en-US" dirty="0" err="1">
                <a:solidFill>
                  <a:schemeClr val="tx1"/>
                </a:solidFill>
                <a:ea typeface="Calibri"/>
                <a:cs typeface="Calibri"/>
              </a:rPr>
              <a:t>similarity_matrix</a:t>
            </a:r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 of enrolled courses with unenrolled courses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0ED2F6-D532-7142-97BA-904FB755E4F3}"/>
              </a:ext>
            </a:extLst>
          </p:cNvPr>
          <p:cNvSpPr/>
          <p:nvPr/>
        </p:nvSpPr>
        <p:spPr>
          <a:xfrm>
            <a:off x="875401" y="4435960"/>
            <a:ext cx="1809205" cy="12562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ea typeface="Calibri"/>
                <a:cs typeface="Calibri"/>
              </a:rPr>
              <a:t>Similarity_df</a:t>
            </a:r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,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ea typeface="Calibri"/>
                <a:cs typeface="Calibri"/>
              </a:rPr>
              <a:t>Courses_df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6C45B-081E-7045-A932-30AF89330AF5}"/>
              </a:ext>
            </a:extLst>
          </p:cNvPr>
          <p:cNvSpPr/>
          <p:nvPr/>
        </p:nvSpPr>
        <p:spPr>
          <a:xfrm>
            <a:off x="2858869" y="4273610"/>
            <a:ext cx="2022194" cy="1544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Separate Enrolled courses and unenrolled courses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5FB1C-FC31-DE41-BE2C-756D9E1C96BD}"/>
              </a:ext>
            </a:extLst>
          </p:cNvPr>
          <p:cNvSpPr/>
          <p:nvPr/>
        </p:nvSpPr>
        <p:spPr>
          <a:xfrm>
            <a:off x="7428865" y="4273610"/>
            <a:ext cx="2022194" cy="15446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Apply a </a:t>
            </a:r>
            <a:r>
              <a:rPr lang="en-US" dirty="0" err="1">
                <a:solidFill>
                  <a:schemeClr val="tx1"/>
                </a:solidFill>
                <a:ea typeface="Calibri"/>
                <a:cs typeface="Calibri"/>
              </a:rPr>
              <a:t>threshhold</a:t>
            </a:r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 for similarity values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5D5E-FB7B-B946-BDC3-DFBD3A4E0C15}"/>
              </a:ext>
            </a:extLst>
          </p:cNvPr>
          <p:cNvCxnSpPr>
            <a:cxnSpLocks/>
          </p:cNvCxnSpPr>
          <p:nvPr/>
        </p:nvCxnSpPr>
        <p:spPr>
          <a:xfrm>
            <a:off x="7345317" y="5089668"/>
            <a:ext cx="11983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7ACCDB-22AE-FF45-AD32-20FC32228338}"/>
              </a:ext>
            </a:extLst>
          </p:cNvPr>
          <p:cNvSpPr/>
          <p:nvPr/>
        </p:nvSpPr>
        <p:spPr>
          <a:xfrm>
            <a:off x="9598108" y="4336174"/>
            <a:ext cx="1809205" cy="12562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Recommended courses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E7109FB-4035-E8F4-5A98-D288C5EB9EFE}"/>
              </a:ext>
            </a:extLst>
          </p:cNvPr>
          <p:cNvCxnSpPr>
            <a:cxnSpLocks/>
          </p:cNvCxnSpPr>
          <p:nvPr/>
        </p:nvCxnSpPr>
        <p:spPr>
          <a:xfrm>
            <a:off x="4879890" y="5082208"/>
            <a:ext cx="174263" cy="907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C19AEC-03DE-97E8-7AC1-68C11D515868}"/>
              </a:ext>
            </a:extLst>
          </p:cNvPr>
          <p:cNvCxnSpPr>
            <a:cxnSpLocks/>
          </p:cNvCxnSpPr>
          <p:nvPr/>
        </p:nvCxnSpPr>
        <p:spPr>
          <a:xfrm>
            <a:off x="9460961" y="4982421"/>
            <a:ext cx="174263" cy="907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15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Evaluation results of course similarity 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663359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What are the most frequently recommended courses? Return the top-10 commonly recommended courses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6F37DFD-7ED9-224E-935C-3ADCC0C2BB0A}"/>
              </a:ext>
            </a:extLst>
          </p:cNvPr>
          <p:cNvSpPr txBox="1">
            <a:spLocks/>
          </p:cNvSpPr>
          <p:nvPr/>
        </p:nvSpPr>
        <p:spPr>
          <a:xfrm>
            <a:off x="93383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0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On average, 9 new/unseen courses have been recommended per user (in the test user dataset)</a:t>
            </a:r>
            <a:endParaRPr lang="en-US" sz="2400" dirty="0">
              <a:cs typeface="Calibri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9473915-7B23-534C-B831-D860C539F3D3}"/>
              </a:ext>
            </a:extLst>
          </p:cNvPr>
          <p:cNvSpPr txBox="1">
            <a:spLocks/>
          </p:cNvSpPr>
          <p:nvPr/>
        </p:nvSpPr>
        <p:spPr>
          <a:xfrm>
            <a:off x="933834" y="1690688"/>
            <a:ext cx="10419966" cy="619375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1C7DDB"/>
                </a:solidFill>
                <a:latin typeface="Abadi"/>
              </a:rPr>
              <a:t>Similarity threshold = 0.6</a:t>
            </a: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  <a:cs typeface="Calibri"/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D3CC1E-FAA1-5C30-B60E-FF2CE585A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773" y="2476315"/>
            <a:ext cx="5103544" cy="401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8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clustering-based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200" dirty="0">
                <a:solidFill>
                  <a:srgbClr val="1C7DDB"/>
                </a:solidFill>
                <a:latin typeface="Abadi"/>
                <a:cs typeface="Calibri"/>
              </a:rPr>
              <a:t>Perform </a:t>
            </a:r>
            <a:r>
              <a:rPr lang="en-US" sz="2200" dirty="0" err="1">
                <a:solidFill>
                  <a:srgbClr val="1C7DDB"/>
                </a:solidFill>
                <a:latin typeface="Abadi"/>
                <a:cs typeface="Calibri"/>
              </a:rPr>
              <a:t>standard_scalar</a:t>
            </a:r>
            <a:r>
              <a:rPr lang="en-US" sz="2200" dirty="0">
                <a:solidFill>
                  <a:srgbClr val="1C7DDB"/>
                </a:solidFill>
                <a:latin typeface="Abadi"/>
                <a:cs typeface="Calibri"/>
              </a:rPr>
              <a:t> on user profile </a:t>
            </a:r>
            <a:r>
              <a:rPr lang="en-US" sz="2200" dirty="0" err="1">
                <a:solidFill>
                  <a:srgbClr val="1C7DDB"/>
                </a:solidFill>
                <a:latin typeface="Abadi"/>
                <a:cs typeface="Calibri"/>
              </a:rPr>
              <a:t>df</a:t>
            </a:r>
            <a:r>
              <a:rPr lang="en-US" sz="2200" dirty="0">
                <a:solidFill>
                  <a:srgbClr val="1C7DDB"/>
                </a:solidFill>
                <a:latin typeface="Abadi"/>
                <a:cs typeface="Calibri"/>
              </a:rPr>
              <a:t> to standardized user profile matrix.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1C7DDB"/>
                </a:solidFill>
                <a:latin typeface="Abadi"/>
                <a:cs typeface="Calibri"/>
              </a:rPr>
              <a:t>Apply </a:t>
            </a:r>
            <a:r>
              <a:rPr lang="en-US" sz="2200" err="1">
                <a:solidFill>
                  <a:srgbClr val="1C7DDB"/>
                </a:solidFill>
                <a:latin typeface="Abadi"/>
                <a:cs typeface="Calibri"/>
              </a:rPr>
              <a:t>k_means</a:t>
            </a:r>
            <a:r>
              <a:rPr lang="en-US" sz="2200">
                <a:solidFill>
                  <a:srgbClr val="1C7DDB"/>
                </a:solidFill>
                <a:latin typeface="Abadi"/>
                <a:cs typeface="Calibri"/>
              </a:rPr>
              <a:t> clustering on user profile matrix, and get cluster labels.</a:t>
            </a:r>
          </a:p>
          <a:p>
            <a:pPr marL="457200" indent="-457200">
              <a:buAutoNum type="arabicPeriod"/>
            </a:pPr>
            <a:r>
              <a:rPr lang="en-US" sz="2200">
                <a:solidFill>
                  <a:srgbClr val="1C7DDB"/>
                </a:solidFill>
                <a:latin typeface="Abadi"/>
                <a:cs typeface="Calibri"/>
              </a:rPr>
              <a:t>Get the popular courses from the clusters with highest counts of enrollments.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1C7DDB"/>
                </a:solidFill>
                <a:latin typeface="Abadi"/>
                <a:cs typeface="Calibri"/>
              </a:rPr>
              <a:t>Generate recommendations for the user.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D5024D-F637-E049-86BB-470819C786C7}"/>
              </a:ext>
            </a:extLst>
          </p:cNvPr>
          <p:cNvCxnSpPr>
            <a:cxnSpLocks/>
          </p:cNvCxnSpPr>
          <p:nvPr/>
        </p:nvCxnSpPr>
        <p:spPr>
          <a:xfrm>
            <a:off x="2575749" y="4964280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E873DD-5A17-E74A-A176-37DC05AB7D67}"/>
              </a:ext>
            </a:extLst>
          </p:cNvPr>
          <p:cNvSpPr/>
          <p:nvPr/>
        </p:nvSpPr>
        <p:spPr>
          <a:xfrm>
            <a:off x="5245826" y="4363388"/>
            <a:ext cx="1645920" cy="11564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Apply </a:t>
            </a:r>
            <a:r>
              <a:rPr lang="en-US" dirty="0" err="1">
                <a:solidFill>
                  <a:schemeClr val="tx1"/>
                </a:solidFill>
                <a:ea typeface="Calibri"/>
                <a:cs typeface="Calibri"/>
              </a:rPr>
              <a:t>k_means</a:t>
            </a:r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 with </a:t>
            </a:r>
            <a:r>
              <a:rPr lang="en-US" dirty="0" err="1">
                <a:solidFill>
                  <a:schemeClr val="tx1"/>
                </a:solidFill>
                <a:ea typeface="Calibri"/>
                <a:cs typeface="Calibri"/>
              </a:rPr>
              <a:t>n_clusters</a:t>
            </a:r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=8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0ED2F6-D532-7142-97BA-904FB755E4F3}"/>
              </a:ext>
            </a:extLst>
          </p:cNvPr>
          <p:cNvSpPr/>
          <p:nvPr/>
        </p:nvSpPr>
        <p:spPr>
          <a:xfrm>
            <a:off x="920758" y="4363388"/>
            <a:ext cx="1645920" cy="11564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ea typeface="Calibri"/>
                <a:cs typeface="Calibri"/>
              </a:rPr>
              <a:t>User_profile_df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6C45B-081E-7045-A932-30AF89330AF5}"/>
              </a:ext>
            </a:extLst>
          </p:cNvPr>
          <p:cNvSpPr/>
          <p:nvPr/>
        </p:nvSpPr>
        <p:spPr>
          <a:xfrm>
            <a:off x="2985869" y="4300824"/>
            <a:ext cx="1840766" cy="1426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Standardization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A4056F-CC3B-0F4C-9145-808F40D57DA0}"/>
              </a:ext>
            </a:extLst>
          </p:cNvPr>
          <p:cNvCxnSpPr>
            <a:cxnSpLocks/>
          </p:cNvCxnSpPr>
          <p:nvPr/>
        </p:nvCxnSpPr>
        <p:spPr>
          <a:xfrm>
            <a:off x="4835706" y="4964280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5FB1C-FC31-DE41-BE2C-756D9E1C96BD}"/>
              </a:ext>
            </a:extLst>
          </p:cNvPr>
          <p:cNvSpPr/>
          <p:nvPr/>
        </p:nvSpPr>
        <p:spPr>
          <a:xfrm>
            <a:off x="7310937" y="4300824"/>
            <a:ext cx="1840766" cy="1426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Get popular courses from clusters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5D5E-FB7B-B946-BDC3-DFBD3A4E0C15}"/>
              </a:ext>
            </a:extLst>
          </p:cNvPr>
          <p:cNvCxnSpPr>
            <a:cxnSpLocks/>
          </p:cNvCxnSpPr>
          <p:nvPr/>
        </p:nvCxnSpPr>
        <p:spPr>
          <a:xfrm>
            <a:off x="6900817" y="4962668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7ACCDB-22AE-FF45-AD32-20FC32228338}"/>
              </a:ext>
            </a:extLst>
          </p:cNvPr>
          <p:cNvSpPr/>
          <p:nvPr/>
        </p:nvSpPr>
        <p:spPr>
          <a:xfrm>
            <a:off x="9570894" y="4363388"/>
            <a:ext cx="1645920" cy="11564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Generate recommendations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BB56A3-DC21-3A42-ABDF-B42DEB3A6E53}"/>
              </a:ext>
            </a:extLst>
          </p:cNvPr>
          <p:cNvCxnSpPr>
            <a:cxnSpLocks/>
          </p:cNvCxnSpPr>
          <p:nvPr/>
        </p:nvCxnSpPr>
        <p:spPr>
          <a:xfrm>
            <a:off x="9160774" y="4962668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58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Evaluation results of clustering-based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663359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What are the most frequently recommended courses? Return the top-10 commonly recommended courses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6F37DFD-7ED9-224E-935C-3ADCC0C2BB0A}"/>
              </a:ext>
            </a:extLst>
          </p:cNvPr>
          <p:cNvSpPr txBox="1">
            <a:spLocks/>
          </p:cNvSpPr>
          <p:nvPr/>
        </p:nvSpPr>
        <p:spPr>
          <a:xfrm>
            <a:off x="933834" y="2481129"/>
            <a:ext cx="4720206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C7DDB"/>
                </a:solidFill>
                <a:latin typeface="Abadi"/>
              </a:rPr>
              <a:t>On average, 7 new/unseen courses have been recommended per user (in the test user dataset)</a:t>
            </a:r>
            <a:endParaRPr lang="en-US" sz="2400" dirty="0">
              <a:cs typeface="Calibri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9473915-7B23-534C-B831-D860C539F3D3}"/>
              </a:ext>
            </a:extLst>
          </p:cNvPr>
          <p:cNvSpPr txBox="1">
            <a:spLocks/>
          </p:cNvSpPr>
          <p:nvPr/>
        </p:nvSpPr>
        <p:spPr>
          <a:xfrm>
            <a:off x="933834" y="1690688"/>
            <a:ext cx="10419966" cy="619375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1C7DDB"/>
                </a:solidFill>
                <a:latin typeface="Abadi"/>
              </a:rPr>
              <a:t>Hyper-parameters: </a:t>
            </a:r>
            <a:r>
              <a:rPr lang="en-US" sz="2200" dirty="0" err="1">
                <a:solidFill>
                  <a:srgbClr val="1C7DDB"/>
                </a:solidFill>
                <a:latin typeface="Abadi"/>
              </a:rPr>
              <a:t>n_clusters</a:t>
            </a:r>
            <a:r>
              <a:rPr lang="en-US" sz="2200" dirty="0">
                <a:solidFill>
                  <a:srgbClr val="1C7DDB"/>
                </a:solidFill>
                <a:latin typeface="Abadi"/>
              </a:rPr>
              <a:t> =8 is the best </a:t>
            </a:r>
            <a:r>
              <a:rPr lang="en-US" sz="2200" dirty="0" err="1">
                <a:solidFill>
                  <a:srgbClr val="1C7DDB"/>
                </a:solidFill>
                <a:latin typeface="Abadi"/>
              </a:rPr>
              <a:t>hyper_parameter</a:t>
            </a:r>
            <a:r>
              <a:rPr lang="en-US" sz="2200" dirty="0">
                <a:solidFill>
                  <a:srgbClr val="1C7DDB"/>
                </a:solidFill>
                <a:latin typeface="Abadi"/>
              </a:rPr>
              <a:t> value.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1C7DDB"/>
                </a:solidFill>
                <a:latin typeface="Abadi"/>
                <a:cs typeface="Calibri"/>
              </a:rPr>
              <a:t>For PCA feature selection, 8 principal components explained </a:t>
            </a:r>
            <a:r>
              <a:rPr lang="en-US" sz="2200" dirty="0" err="1">
                <a:solidFill>
                  <a:srgbClr val="1C7DDB"/>
                </a:solidFill>
                <a:latin typeface="Abadi"/>
                <a:cs typeface="Calibri"/>
              </a:rPr>
              <a:t>accumulated_variance_ratio</a:t>
            </a:r>
            <a:r>
              <a:rPr lang="en-US" sz="2200" dirty="0">
                <a:solidFill>
                  <a:srgbClr val="1C7DDB"/>
                </a:solidFill>
                <a:latin typeface="Abadi"/>
                <a:cs typeface="Calibri"/>
              </a:rPr>
              <a:t> of 90%</a:t>
            </a:r>
            <a:endParaRPr lang="en-US" sz="2400" dirty="0">
              <a:cs typeface="Calibri"/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5DF705-9EEC-BA03-451D-B1BCB1387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273" y="2399620"/>
            <a:ext cx="515302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97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F7BC5-E183-2F4D-BC8D-2C69A220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Collaborative-filtering Recommender System using Supervised Learning</a:t>
            </a:r>
            <a:endParaRPr lang="en-US" dirty="0"/>
          </a:p>
        </p:txBody>
      </p:sp>
      <p:pic>
        <p:nvPicPr>
          <p:cNvPr id="43" name="Picture 2" descr="Support-vector machine - Wikipedia">
            <a:extLst>
              <a:ext uri="{FF2B5EF4-FFF2-40B4-BE49-F238E27FC236}">
                <a16:creationId xmlns:a16="http://schemas.microsoft.com/office/drawing/2014/main" id="{CA660427-DE61-394E-804E-5C0107163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071" y="5432400"/>
            <a:ext cx="1470757" cy="14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572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KNN 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200" dirty="0">
                <a:solidFill>
                  <a:srgbClr val="1C7DDB"/>
                </a:solidFill>
                <a:latin typeface="Abadi"/>
              </a:rPr>
              <a:t>Convert </a:t>
            </a:r>
            <a:r>
              <a:rPr lang="en-US" sz="2200" dirty="0" err="1">
                <a:solidFill>
                  <a:srgbClr val="1C7DDB"/>
                </a:solidFill>
                <a:latin typeface="Abadi"/>
              </a:rPr>
              <a:t>user_ratings</a:t>
            </a:r>
            <a:r>
              <a:rPr lang="en-US" sz="2200" dirty="0">
                <a:solidFill>
                  <a:srgbClr val="1C7DDB"/>
                </a:solidFill>
                <a:latin typeface="Abadi"/>
              </a:rPr>
              <a:t> dense </a:t>
            </a:r>
            <a:r>
              <a:rPr lang="en-US" sz="2200" dirty="0" err="1">
                <a:solidFill>
                  <a:srgbClr val="1C7DDB"/>
                </a:solidFill>
                <a:latin typeface="Abadi"/>
              </a:rPr>
              <a:t>df</a:t>
            </a:r>
            <a:r>
              <a:rPr lang="en-US" sz="2200" dirty="0">
                <a:solidFill>
                  <a:srgbClr val="1C7DDB"/>
                </a:solidFill>
                <a:latin typeface="Abadi"/>
              </a:rPr>
              <a:t> into sparse(pivot) form.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1C7DDB"/>
                </a:solidFill>
                <a:latin typeface="Abadi"/>
              </a:rPr>
              <a:t>Save it into .csv format and then load with </a:t>
            </a:r>
            <a:r>
              <a:rPr lang="en-US" sz="2200" dirty="0" err="1">
                <a:solidFill>
                  <a:srgbClr val="1C7DDB"/>
                </a:solidFill>
                <a:latin typeface="Abadi"/>
              </a:rPr>
              <a:t>Dataset.load_from_file</a:t>
            </a:r>
            <a:r>
              <a:rPr lang="en-US" sz="2200" dirty="0">
                <a:solidFill>
                  <a:srgbClr val="1C7DDB"/>
                </a:solidFill>
                <a:latin typeface="Abadi"/>
              </a:rPr>
              <a:t> from Reader file.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1C7DDB"/>
                </a:solidFill>
                <a:latin typeface="Abadi"/>
              </a:rPr>
              <a:t>Split dataset into training and test sets.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1C7DDB"/>
                </a:solidFill>
                <a:latin typeface="Abadi"/>
                <a:cs typeface="Calibri"/>
              </a:rPr>
              <a:t>Perform KNN basic model on training set. And check its accuracy with RMSE metric on test set.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1C7DDB"/>
                </a:solidFill>
                <a:latin typeface="Abadi"/>
                <a:cs typeface="Calibri"/>
              </a:rPr>
              <a:t>Get top K similar users/items.</a:t>
            </a:r>
          </a:p>
          <a:p>
            <a:pPr marL="0" indent="0">
              <a:buNone/>
            </a:pPr>
            <a:endParaRPr lang="en-US" sz="2000" dirty="0">
              <a:solidFill>
                <a:srgbClr val="1C7DDB"/>
              </a:solidFill>
              <a:latin typeface="Abadi"/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D5024D-F637-E049-86BB-470819C786C7}"/>
              </a:ext>
            </a:extLst>
          </p:cNvPr>
          <p:cNvCxnSpPr>
            <a:cxnSpLocks/>
          </p:cNvCxnSpPr>
          <p:nvPr/>
        </p:nvCxnSpPr>
        <p:spPr>
          <a:xfrm>
            <a:off x="2720891" y="4973352"/>
            <a:ext cx="328477" cy="907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E873DD-5A17-E74A-A176-37DC05AB7D67}"/>
              </a:ext>
            </a:extLst>
          </p:cNvPr>
          <p:cNvSpPr/>
          <p:nvPr/>
        </p:nvSpPr>
        <p:spPr>
          <a:xfrm>
            <a:off x="5273040" y="4336174"/>
            <a:ext cx="1772919" cy="1174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Split dataset </a:t>
            </a:r>
            <a:r>
              <a:rPr lang="en-US" dirty="0" err="1">
                <a:solidFill>
                  <a:schemeClr val="tx1"/>
                </a:solidFill>
              </a:rPr>
              <a:t>intp</a:t>
            </a:r>
            <a:r>
              <a:rPr lang="en-US" dirty="0">
                <a:solidFill>
                  <a:schemeClr val="tx1"/>
                </a:solidFill>
              </a:rPr>
              <a:t> Train-test sets 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0ED2F6-D532-7142-97BA-904FB755E4F3}"/>
              </a:ext>
            </a:extLst>
          </p:cNvPr>
          <p:cNvSpPr/>
          <p:nvPr/>
        </p:nvSpPr>
        <p:spPr>
          <a:xfrm>
            <a:off x="947972" y="4336174"/>
            <a:ext cx="1772919" cy="1174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Convert Sparse </a:t>
            </a:r>
            <a:r>
              <a:rPr lang="en-US" dirty="0" err="1">
                <a:solidFill>
                  <a:schemeClr val="tx1"/>
                </a:solidFill>
                <a:ea typeface="Calibri"/>
                <a:cs typeface="Calibri"/>
              </a:rPr>
              <a:t>user_ratings_df</a:t>
            </a:r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 into csv format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6C45B-081E-7045-A932-30AF89330AF5}"/>
              </a:ext>
            </a:extLst>
          </p:cNvPr>
          <p:cNvSpPr/>
          <p:nvPr/>
        </p:nvSpPr>
        <p:spPr>
          <a:xfrm>
            <a:off x="3013083" y="4273610"/>
            <a:ext cx="1985908" cy="1444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Load the </a:t>
            </a:r>
            <a:r>
              <a:rPr lang="en-US" dirty="0" err="1">
                <a:solidFill>
                  <a:schemeClr val="tx1"/>
                </a:solidFill>
                <a:ea typeface="Calibri"/>
                <a:cs typeface="Calibri"/>
              </a:rPr>
              <a:t>ratings_csv_file</a:t>
            </a:r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 with Reader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A4056F-CC3B-0F4C-9145-808F40D57DA0}"/>
              </a:ext>
            </a:extLst>
          </p:cNvPr>
          <p:cNvCxnSpPr>
            <a:cxnSpLocks/>
          </p:cNvCxnSpPr>
          <p:nvPr/>
        </p:nvCxnSpPr>
        <p:spPr>
          <a:xfrm>
            <a:off x="4998991" y="4964280"/>
            <a:ext cx="274049" cy="1814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5FB1C-FC31-DE41-BE2C-756D9E1C96BD}"/>
              </a:ext>
            </a:extLst>
          </p:cNvPr>
          <p:cNvSpPr/>
          <p:nvPr/>
        </p:nvSpPr>
        <p:spPr>
          <a:xfrm>
            <a:off x="7338151" y="4273610"/>
            <a:ext cx="1985908" cy="1444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Perform KNN based collaborative filtering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5D5E-FB7B-B946-BDC3-DFBD3A4E0C15}"/>
              </a:ext>
            </a:extLst>
          </p:cNvPr>
          <p:cNvCxnSpPr>
            <a:cxnSpLocks/>
          </p:cNvCxnSpPr>
          <p:nvPr/>
        </p:nvCxnSpPr>
        <p:spPr>
          <a:xfrm>
            <a:off x="7045959" y="4971740"/>
            <a:ext cx="292192" cy="907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7ACCDB-22AE-FF45-AD32-20FC32228338}"/>
              </a:ext>
            </a:extLst>
          </p:cNvPr>
          <p:cNvSpPr/>
          <p:nvPr/>
        </p:nvSpPr>
        <p:spPr>
          <a:xfrm>
            <a:off x="9598108" y="4336174"/>
            <a:ext cx="1772919" cy="1174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Get top K similar Users/Items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BB56A3-DC21-3A42-ABDF-B42DEB3A6E53}"/>
              </a:ext>
            </a:extLst>
          </p:cNvPr>
          <p:cNvCxnSpPr>
            <a:cxnSpLocks/>
          </p:cNvCxnSpPr>
          <p:nvPr/>
        </p:nvCxnSpPr>
        <p:spPr>
          <a:xfrm>
            <a:off x="9324059" y="4971740"/>
            <a:ext cx="274049" cy="907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61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NMF 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374603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sz="2200" dirty="0">
                <a:solidFill>
                  <a:srgbClr val="1C7DDB"/>
                </a:solidFill>
                <a:latin typeface="Abadi"/>
              </a:rPr>
              <a:t>Convert </a:t>
            </a:r>
            <a:r>
              <a:rPr lang="en-US" sz="2200" dirty="0" err="1">
                <a:solidFill>
                  <a:srgbClr val="1C7DDB"/>
                </a:solidFill>
                <a:latin typeface="Abadi"/>
              </a:rPr>
              <a:t>user_ratings</a:t>
            </a:r>
            <a:r>
              <a:rPr lang="en-US" sz="2200" dirty="0">
                <a:solidFill>
                  <a:srgbClr val="1C7DDB"/>
                </a:solidFill>
                <a:latin typeface="Abadi"/>
              </a:rPr>
              <a:t> dense </a:t>
            </a:r>
            <a:r>
              <a:rPr lang="en-US" sz="2200" dirty="0" err="1">
                <a:solidFill>
                  <a:srgbClr val="1C7DDB"/>
                </a:solidFill>
                <a:latin typeface="Abadi"/>
              </a:rPr>
              <a:t>df</a:t>
            </a:r>
            <a:r>
              <a:rPr lang="en-US" sz="2200" dirty="0">
                <a:solidFill>
                  <a:srgbClr val="1C7DDB"/>
                </a:solidFill>
                <a:latin typeface="Abadi"/>
              </a:rPr>
              <a:t> into sparse(pivot) form.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1C7DDB"/>
                </a:solidFill>
                <a:latin typeface="Abadi"/>
              </a:rPr>
              <a:t>Save it into .csv format and then load with </a:t>
            </a:r>
            <a:r>
              <a:rPr lang="en-US" sz="2200" dirty="0" err="1">
                <a:solidFill>
                  <a:srgbClr val="1C7DDB"/>
                </a:solidFill>
                <a:latin typeface="Abadi"/>
              </a:rPr>
              <a:t>Dataset.load_from_file</a:t>
            </a:r>
            <a:r>
              <a:rPr lang="en-US" sz="2200" dirty="0">
                <a:solidFill>
                  <a:srgbClr val="1C7DDB"/>
                </a:solidFill>
                <a:latin typeface="Abadi"/>
              </a:rPr>
              <a:t> from Reader file.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1C7DDB"/>
                </a:solidFill>
                <a:latin typeface="Abadi"/>
              </a:rPr>
              <a:t>Split dataset into training and test sets.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4. Perform NMF model training with </a:t>
            </a:r>
            <a:r>
              <a:rPr lang="en-US" sz="2000" dirty="0" err="1">
                <a:solidFill>
                  <a:srgbClr val="1C7DDB"/>
                </a:solidFill>
                <a:latin typeface="Abadi"/>
                <a:cs typeface="Calibri"/>
              </a:rPr>
              <a:t>latent_features</a:t>
            </a: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(</a:t>
            </a:r>
            <a:r>
              <a:rPr lang="en-US" sz="2000" dirty="0" err="1">
                <a:solidFill>
                  <a:srgbClr val="1C7DDB"/>
                </a:solidFill>
                <a:latin typeface="Abadi"/>
                <a:cs typeface="Calibri"/>
              </a:rPr>
              <a:t>n_factors</a:t>
            </a:r>
            <a:r>
              <a:rPr lang="en-US" sz="2000" dirty="0">
                <a:solidFill>
                  <a:srgbClr val="1C7DDB"/>
                </a:solidFill>
                <a:latin typeface="Abadi"/>
                <a:cs typeface="Calibri"/>
              </a:rPr>
              <a:t>) = 32. </a:t>
            </a:r>
            <a:r>
              <a:rPr lang="en-US" sz="2200" dirty="0">
                <a:solidFill>
                  <a:srgbClr val="1C7DDB"/>
                </a:solidFill>
                <a:latin typeface="Abadi"/>
                <a:cs typeface="Calibri"/>
              </a:rPr>
              <a:t>And check its accuracy with RMSE metric on test set.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1C7DDB"/>
                </a:solidFill>
                <a:latin typeface="Abadi"/>
                <a:cs typeface="Calibri"/>
              </a:rPr>
              <a:t>Get top K similar users/items.</a:t>
            </a:r>
            <a:endParaRPr lang="en-US" dirty="0"/>
          </a:p>
        </p:txBody>
      </p:sp>
      <p:sp>
        <p:nvSpPr>
          <p:cNvPr id="64" name="Rounded Rectangle 2">
            <a:extLst>
              <a:ext uri="{FF2B5EF4-FFF2-40B4-BE49-F238E27FC236}">
                <a16:creationId xmlns:a16="http://schemas.microsoft.com/office/drawing/2014/main" id="{2649A8C8-B42C-74C1-78C3-7EC1305586BE}"/>
              </a:ext>
            </a:extLst>
          </p:cNvPr>
          <p:cNvSpPr/>
          <p:nvPr/>
        </p:nvSpPr>
        <p:spPr>
          <a:xfrm>
            <a:off x="5273040" y="4336174"/>
            <a:ext cx="1772919" cy="1174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Split dataset </a:t>
            </a:r>
            <a:r>
              <a:rPr lang="en-US" dirty="0" err="1">
                <a:solidFill>
                  <a:schemeClr val="tx1"/>
                </a:solidFill>
              </a:rPr>
              <a:t>intp</a:t>
            </a:r>
            <a:r>
              <a:rPr lang="en-US" dirty="0">
                <a:solidFill>
                  <a:schemeClr val="tx1"/>
                </a:solidFill>
              </a:rPr>
              <a:t> Train-test sets 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66" name="Rounded Rectangle 8">
            <a:extLst>
              <a:ext uri="{FF2B5EF4-FFF2-40B4-BE49-F238E27FC236}">
                <a16:creationId xmlns:a16="http://schemas.microsoft.com/office/drawing/2014/main" id="{E82C6777-3DA2-9718-14CA-83634BA8EC93}"/>
              </a:ext>
            </a:extLst>
          </p:cNvPr>
          <p:cNvSpPr/>
          <p:nvPr/>
        </p:nvSpPr>
        <p:spPr>
          <a:xfrm>
            <a:off x="947972" y="4336174"/>
            <a:ext cx="1772919" cy="1174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Convert Sparse </a:t>
            </a:r>
            <a:r>
              <a:rPr lang="en-US" dirty="0" err="1">
                <a:solidFill>
                  <a:schemeClr val="tx1"/>
                </a:solidFill>
                <a:ea typeface="Calibri"/>
                <a:cs typeface="Calibri"/>
              </a:rPr>
              <a:t>user_ratings_df</a:t>
            </a:r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 into csv format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ECC2C48-985E-DB45-59A3-561C5AA2FFF9}"/>
              </a:ext>
            </a:extLst>
          </p:cNvPr>
          <p:cNvSpPr/>
          <p:nvPr/>
        </p:nvSpPr>
        <p:spPr>
          <a:xfrm>
            <a:off x="3013083" y="4273610"/>
            <a:ext cx="1985908" cy="1444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Load the </a:t>
            </a:r>
            <a:r>
              <a:rPr lang="en-US" dirty="0" err="1">
                <a:solidFill>
                  <a:schemeClr val="tx1"/>
                </a:solidFill>
                <a:ea typeface="Calibri"/>
                <a:cs typeface="Calibri"/>
              </a:rPr>
              <a:t>ratings_csv_file</a:t>
            </a:r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 with Reader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9E28169-1B8C-7490-5D2C-BE1738247B3B}"/>
              </a:ext>
            </a:extLst>
          </p:cNvPr>
          <p:cNvSpPr/>
          <p:nvPr/>
        </p:nvSpPr>
        <p:spPr>
          <a:xfrm>
            <a:off x="7338151" y="4273610"/>
            <a:ext cx="1985908" cy="1444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Perform NMF based collaborative filtering</a:t>
            </a:r>
          </a:p>
        </p:txBody>
      </p:sp>
      <p:sp>
        <p:nvSpPr>
          <p:cNvPr id="72" name="Rounded Rectangle 14">
            <a:extLst>
              <a:ext uri="{FF2B5EF4-FFF2-40B4-BE49-F238E27FC236}">
                <a16:creationId xmlns:a16="http://schemas.microsoft.com/office/drawing/2014/main" id="{B23654D9-A346-86B4-3ABD-F8620BC587CA}"/>
              </a:ext>
            </a:extLst>
          </p:cNvPr>
          <p:cNvSpPr/>
          <p:nvPr/>
        </p:nvSpPr>
        <p:spPr>
          <a:xfrm>
            <a:off x="9598108" y="4336174"/>
            <a:ext cx="1772919" cy="1174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Get top  similar Users/Items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C188D8B-34E6-D952-5D21-870BE39AE789}"/>
              </a:ext>
            </a:extLst>
          </p:cNvPr>
          <p:cNvCxnSpPr>
            <a:cxnSpLocks/>
          </p:cNvCxnSpPr>
          <p:nvPr/>
        </p:nvCxnSpPr>
        <p:spPr>
          <a:xfrm>
            <a:off x="2720891" y="4973352"/>
            <a:ext cx="328477" cy="907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AAB8667-905E-9B2D-38B7-887FF5377DAB}"/>
              </a:ext>
            </a:extLst>
          </p:cNvPr>
          <p:cNvCxnSpPr>
            <a:cxnSpLocks/>
          </p:cNvCxnSpPr>
          <p:nvPr/>
        </p:nvCxnSpPr>
        <p:spPr>
          <a:xfrm>
            <a:off x="4998991" y="4964280"/>
            <a:ext cx="274049" cy="1814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5C556D8-5750-8180-501B-E3CD4498FC91}"/>
              </a:ext>
            </a:extLst>
          </p:cNvPr>
          <p:cNvCxnSpPr>
            <a:cxnSpLocks/>
          </p:cNvCxnSpPr>
          <p:nvPr/>
        </p:nvCxnSpPr>
        <p:spPr>
          <a:xfrm>
            <a:off x="7045959" y="4971740"/>
            <a:ext cx="292192" cy="907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7D71439-34D8-088D-6402-1042C061FECD}"/>
              </a:ext>
            </a:extLst>
          </p:cNvPr>
          <p:cNvCxnSpPr>
            <a:cxnSpLocks/>
          </p:cNvCxnSpPr>
          <p:nvPr/>
        </p:nvCxnSpPr>
        <p:spPr>
          <a:xfrm>
            <a:off x="9324059" y="4971740"/>
            <a:ext cx="274049" cy="907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939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Flowchart of Neural Network Embedding based recommender system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10515600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2200" dirty="0">
                <a:solidFill>
                  <a:srgbClr val="1C7DDB"/>
                </a:solidFill>
                <a:latin typeface="Abadi"/>
              </a:rPr>
              <a:t>Encode the ratings DF into encoded data, in which user, item ID's are encoded as indices.</a:t>
            </a:r>
            <a:endParaRPr lang="en-US"/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1C7DDB"/>
                </a:solidFill>
                <a:latin typeface="Abadi"/>
              </a:rPr>
              <a:t>Generate train, test, validation datasets from the encoded dataset.</a:t>
            </a:r>
            <a:endParaRPr lang="en-US"/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1C7DDB"/>
                </a:solidFill>
                <a:latin typeface="Abadi"/>
              </a:rPr>
              <a:t>With embedding size = 16, create a recommendation net model, with </a:t>
            </a:r>
            <a:r>
              <a:rPr lang="en-US" sz="2200" err="1">
                <a:solidFill>
                  <a:srgbClr val="1C7DDB"/>
                </a:solidFill>
                <a:latin typeface="Abadi"/>
              </a:rPr>
              <a:t>user_embedding</a:t>
            </a:r>
            <a:r>
              <a:rPr lang="en-US" sz="2200" dirty="0">
                <a:solidFill>
                  <a:srgbClr val="1C7DDB"/>
                </a:solidFill>
                <a:latin typeface="Abadi"/>
              </a:rPr>
              <a:t>, </a:t>
            </a:r>
            <a:r>
              <a:rPr lang="en-US" sz="2200" err="1">
                <a:solidFill>
                  <a:srgbClr val="1C7DDB"/>
                </a:solidFill>
                <a:latin typeface="Abadi"/>
              </a:rPr>
              <a:t>user_bias</a:t>
            </a:r>
            <a:r>
              <a:rPr lang="en-US" sz="2200" dirty="0">
                <a:solidFill>
                  <a:srgbClr val="1C7DDB"/>
                </a:solidFill>
                <a:latin typeface="Abadi"/>
              </a:rPr>
              <a:t>, </a:t>
            </a:r>
            <a:r>
              <a:rPr lang="en-US" sz="2200" err="1">
                <a:solidFill>
                  <a:srgbClr val="1C7DDB"/>
                </a:solidFill>
                <a:latin typeface="Abadi"/>
              </a:rPr>
              <a:t>item_embedding</a:t>
            </a:r>
            <a:r>
              <a:rPr lang="en-US" sz="2200" dirty="0">
                <a:solidFill>
                  <a:srgbClr val="1C7DDB"/>
                </a:solidFill>
                <a:latin typeface="Abadi"/>
              </a:rPr>
              <a:t> and </a:t>
            </a:r>
            <a:r>
              <a:rPr lang="en-US" sz="2200" err="1">
                <a:solidFill>
                  <a:srgbClr val="1C7DDB"/>
                </a:solidFill>
                <a:latin typeface="Abadi"/>
              </a:rPr>
              <a:t>item_bias</a:t>
            </a:r>
            <a:r>
              <a:rPr lang="en-US" sz="2200" dirty="0">
                <a:solidFill>
                  <a:srgbClr val="1C7DDB"/>
                </a:solidFill>
                <a:latin typeface="Abadi"/>
              </a:rPr>
              <a:t> layers.</a:t>
            </a:r>
            <a:endParaRPr lang="en-US"/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1C7DDB"/>
                </a:solidFill>
                <a:latin typeface="Abadi"/>
              </a:rPr>
              <a:t>Compile model with loss=MSE, optimizer=Adam, metric=RMSE.</a:t>
            </a:r>
            <a:endParaRPr lang="en-US"/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1C7DDB"/>
                </a:solidFill>
                <a:latin typeface="Abadi"/>
              </a:rPr>
              <a:t>Fit model with 10 epochs.</a:t>
            </a:r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D5024D-F637-E049-86BB-470819C786C7}"/>
              </a:ext>
            </a:extLst>
          </p:cNvPr>
          <p:cNvCxnSpPr>
            <a:cxnSpLocks/>
          </p:cNvCxnSpPr>
          <p:nvPr/>
        </p:nvCxnSpPr>
        <p:spPr>
          <a:xfrm>
            <a:off x="2593892" y="5254565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E873DD-5A17-E74A-A176-37DC05AB7D67}"/>
              </a:ext>
            </a:extLst>
          </p:cNvPr>
          <p:cNvSpPr/>
          <p:nvPr/>
        </p:nvSpPr>
        <p:spPr>
          <a:xfrm>
            <a:off x="5273040" y="4807888"/>
            <a:ext cx="1645920" cy="8570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recommendation net model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10ED2F6-D532-7142-97BA-904FB755E4F3}"/>
              </a:ext>
            </a:extLst>
          </p:cNvPr>
          <p:cNvSpPr/>
          <p:nvPr/>
        </p:nvSpPr>
        <p:spPr>
          <a:xfrm>
            <a:off x="947972" y="4807888"/>
            <a:ext cx="1645920" cy="8570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Encoded </a:t>
            </a:r>
            <a:r>
              <a:rPr lang="en-US" dirty="0" err="1">
                <a:solidFill>
                  <a:schemeClr val="tx1"/>
                </a:solidFill>
                <a:ea typeface="Calibri"/>
                <a:cs typeface="Calibri"/>
              </a:rPr>
              <a:t>df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6C45B-081E-7045-A932-30AF89330AF5}"/>
              </a:ext>
            </a:extLst>
          </p:cNvPr>
          <p:cNvSpPr/>
          <p:nvPr/>
        </p:nvSpPr>
        <p:spPr>
          <a:xfrm>
            <a:off x="3013083" y="4745324"/>
            <a:ext cx="1840766" cy="1045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train, test, validation datasets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A4056F-CC3B-0F4C-9145-808F40D57DA0}"/>
              </a:ext>
            </a:extLst>
          </p:cNvPr>
          <p:cNvCxnSpPr>
            <a:cxnSpLocks/>
          </p:cNvCxnSpPr>
          <p:nvPr/>
        </p:nvCxnSpPr>
        <p:spPr>
          <a:xfrm>
            <a:off x="4853849" y="5254565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5FB1C-FC31-DE41-BE2C-756D9E1C96BD}"/>
              </a:ext>
            </a:extLst>
          </p:cNvPr>
          <p:cNvSpPr/>
          <p:nvPr/>
        </p:nvSpPr>
        <p:spPr>
          <a:xfrm>
            <a:off x="7338151" y="4745324"/>
            <a:ext cx="1840766" cy="1045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Compile and fit the model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65D5E-FB7B-B946-BDC3-DFBD3A4E0C15}"/>
              </a:ext>
            </a:extLst>
          </p:cNvPr>
          <p:cNvCxnSpPr>
            <a:cxnSpLocks/>
          </p:cNvCxnSpPr>
          <p:nvPr/>
        </p:nvCxnSpPr>
        <p:spPr>
          <a:xfrm>
            <a:off x="6918960" y="5252953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B7ACCDB-22AE-FF45-AD32-20FC32228338}"/>
              </a:ext>
            </a:extLst>
          </p:cNvPr>
          <p:cNvSpPr/>
          <p:nvPr/>
        </p:nvSpPr>
        <p:spPr>
          <a:xfrm>
            <a:off x="9598108" y="4807888"/>
            <a:ext cx="1645920" cy="8570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Get top similar courses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BB56A3-DC21-3A42-ABDF-B42DEB3A6E53}"/>
              </a:ext>
            </a:extLst>
          </p:cNvPr>
          <p:cNvCxnSpPr>
            <a:cxnSpLocks/>
          </p:cNvCxnSpPr>
          <p:nvPr/>
        </p:nvCxnSpPr>
        <p:spPr>
          <a:xfrm>
            <a:off x="9178917" y="5252953"/>
            <a:ext cx="41919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00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fld id="{5075537C-CA84-1446-933C-8E9D027F92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EF1473-3ADD-43F1-A495-57AAB7FD902F}"/>
              </a:ext>
            </a:extLst>
          </p:cNvPr>
          <p:cNvSpPr txBox="1">
            <a:spLocks/>
          </p:cNvSpPr>
          <p:nvPr/>
        </p:nvSpPr>
        <p:spPr>
          <a:xfrm>
            <a:off x="958697" y="2113240"/>
            <a:ext cx="10515600" cy="332082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Introduction and Background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Exploratory Data Analysis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Content-based Recommender System using Unsupervised Learning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Collaborative-filtering based Recommender System using Supervised learning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Conclusion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Appendix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sz="4300" dirty="0">
                <a:solidFill>
                  <a:srgbClr val="0B49CB"/>
                </a:solidFill>
                <a:latin typeface="Abadi"/>
              </a:rPr>
              <a:t>Outline</a:t>
            </a:r>
            <a:endParaRPr lang="en-US" dirty="0">
              <a:solidFill>
                <a:srgbClr val="0B49CB"/>
              </a:solidFill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724038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Compare the performance of collaborative-filtering models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152774" cy="4303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Barchart</a:t>
            </a:r>
            <a:r>
              <a:rPr lang="en-US" sz="2000" dirty="0"/>
              <a:t> visualizing the performance metric (such as RMSE) of different collaborative-filtering models built.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/>
              <a:t>Neural Networks model has lowest root mean square error with RMSE about 0.44</a:t>
            </a:r>
            <a:endParaRPr lang="en-US" sz="2000" dirty="0">
              <a:ea typeface="Calibri"/>
              <a:cs typeface="Calibri"/>
            </a:endParaRPr>
          </a:p>
          <a:p>
            <a:pPr marL="0"/>
            <a:endParaRPr lang="en-US" sz="2000" dirty="0">
              <a:ea typeface="Calibri"/>
              <a:cs typeface="Calibri"/>
            </a:endParaRPr>
          </a:p>
          <a:p>
            <a:pPr marL="0"/>
            <a:endParaRPr lang="en-US" sz="20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F0534A-86F6-CF4A-28A8-0473289014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3" r="2" b="565"/>
          <a:stretch/>
        </p:blipFill>
        <p:spPr>
          <a:xfrm>
            <a:off x="5381422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30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F9A5-BC15-9C44-9AEA-93F5BAAA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B49CB"/>
                </a:solidFill>
                <a:latin typeface="Abadi"/>
              </a:rPr>
              <a:t>Optional: Build a course recommender system app with Streamlit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F3C5989F-33DB-E341-8D2D-58919572AF85}"/>
              </a:ext>
            </a:extLst>
          </p:cNvPr>
          <p:cNvSpPr txBox="1">
            <a:spLocks/>
          </p:cNvSpPr>
          <p:nvPr/>
        </p:nvSpPr>
        <p:spPr>
          <a:xfrm>
            <a:off x="855663" y="1792289"/>
            <a:ext cx="4659613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009626-4E30-F64B-B251-6A848BDAB6FC}"/>
              </a:ext>
            </a:extLst>
          </p:cNvPr>
          <p:cNvSpPr txBox="1">
            <a:spLocks/>
          </p:cNvSpPr>
          <p:nvPr/>
        </p:nvSpPr>
        <p:spPr>
          <a:xfrm>
            <a:off x="6694187" y="1792289"/>
            <a:ext cx="4659613" cy="4011746"/>
          </a:xfrm>
          <a:prstGeom prst="rect">
            <a:avLst/>
          </a:prstGeom>
          <a:ln>
            <a:solidFill>
              <a:srgbClr val="0B49CB"/>
            </a:solidFill>
            <a:prstDash val="dash"/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rgbClr val="1C7DDB"/>
              </a:solidFill>
              <a:latin typeface="Abad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65B2B-A3DC-E33E-988B-655F928F4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66" y="2199181"/>
            <a:ext cx="4957947" cy="2954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B716A0-4433-97A5-F80A-B81D214A7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609" y="2159595"/>
            <a:ext cx="5393377" cy="303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98079A-48C6-4E10-8AB1-B940BD1E42DF}"/>
              </a:ext>
            </a:extLst>
          </p:cNvPr>
          <p:cNvSpPr txBox="1">
            <a:spLocks/>
          </p:cNvSpPr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300" b="1" dirty="0"/>
              <a:t>Developed a Personalized Course Recommendation System</a:t>
            </a:r>
            <a:br>
              <a:rPr lang="en-US" sz="1300" b="1" dirty="0"/>
            </a:br>
            <a:r>
              <a:rPr lang="en-US" sz="1300" b="1" dirty="0"/>
              <a:t> Using multiple models tailored to different user behavior and content similarity.</a:t>
            </a:r>
            <a:endParaRPr lang="en-US" sz="1300" dirty="0"/>
          </a:p>
          <a:p>
            <a:r>
              <a:rPr lang="en-US" sz="1300" b="1" dirty="0"/>
              <a:t>Incorporated Both Collaborative and Content-Based Filtering</a:t>
            </a:r>
            <a:endParaRPr lang="en-US" sz="1300" dirty="0"/>
          </a:p>
          <a:p>
            <a:pPr lvl="1"/>
            <a:r>
              <a:rPr lang="en-US" sz="1300" i="1" dirty="0"/>
              <a:t>Collaborative:</a:t>
            </a:r>
            <a:r>
              <a:rPr lang="en-US" sz="1300" dirty="0"/>
              <a:t> KNN, NMF, Neural Networks, etc.</a:t>
            </a:r>
            <a:endParaRPr lang="en-US" sz="1300" dirty="0">
              <a:ea typeface="Calibri"/>
              <a:cs typeface="Calibri"/>
            </a:endParaRPr>
          </a:p>
          <a:p>
            <a:pPr lvl="1"/>
            <a:r>
              <a:rPr lang="en-US" sz="1300" i="1" dirty="0"/>
              <a:t>Content-based:</a:t>
            </a:r>
            <a:r>
              <a:rPr lang="en-US" sz="1300" dirty="0"/>
              <a:t> Course Similarity, User Profile</a:t>
            </a:r>
            <a:endParaRPr lang="en-US" sz="1300" dirty="0">
              <a:ea typeface="Calibri"/>
              <a:cs typeface="Calibri"/>
            </a:endParaRPr>
          </a:p>
          <a:p>
            <a:r>
              <a:rPr lang="en-US" sz="1300" dirty="0"/>
              <a:t> </a:t>
            </a:r>
            <a:r>
              <a:rPr lang="en-US" sz="1300" b="1" dirty="0"/>
              <a:t>Implemented Advanced Models for Enhanced Accuracy</a:t>
            </a:r>
            <a:endParaRPr lang="en-US" sz="1300" dirty="0"/>
          </a:p>
          <a:p>
            <a:pPr lvl="1"/>
            <a:r>
              <a:rPr lang="en-US" sz="1300" dirty="0"/>
              <a:t>Regression and Classification using Embedding Features</a:t>
            </a:r>
            <a:endParaRPr lang="en-US" sz="1300" dirty="0">
              <a:ea typeface="Calibri"/>
              <a:cs typeface="Calibri"/>
            </a:endParaRPr>
          </a:p>
          <a:p>
            <a:pPr lvl="1"/>
            <a:r>
              <a:rPr lang="en-US" sz="1300" dirty="0"/>
              <a:t>PCA-based Clustering for dimensionality reduction</a:t>
            </a:r>
            <a:endParaRPr lang="en-US" sz="1300" dirty="0">
              <a:ea typeface="Calibri"/>
              <a:cs typeface="Calibri"/>
            </a:endParaRPr>
          </a:p>
          <a:p>
            <a:r>
              <a:rPr lang="en-US" sz="1300" dirty="0"/>
              <a:t> </a:t>
            </a:r>
            <a:r>
              <a:rPr lang="en-US" sz="1300" b="1" dirty="0"/>
              <a:t>Performance Evaluated with Metrics like RMSE</a:t>
            </a:r>
            <a:endParaRPr lang="en-US" sz="1300" dirty="0"/>
          </a:p>
          <a:p>
            <a:pPr lvl="1"/>
            <a:r>
              <a:rPr lang="en-US" sz="1300" dirty="0"/>
              <a:t>Demonstrated effectiveness of Neural Networks and KNN with lower RMSE values.</a:t>
            </a:r>
            <a:endParaRPr lang="en-US" sz="1300" dirty="0">
              <a:ea typeface="Calibri"/>
              <a:cs typeface="Calibri"/>
            </a:endParaRPr>
          </a:p>
          <a:p>
            <a:r>
              <a:rPr lang="en-US" sz="1300" b="1" dirty="0"/>
              <a:t>User-Friendly Interface via </a:t>
            </a:r>
            <a:r>
              <a:rPr lang="en-US" sz="1300" b="1" dirty="0" err="1"/>
              <a:t>Streamlit</a:t>
            </a:r>
            <a:r>
              <a:rPr lang="en-US" sz="1300" b="1" dirty="0"/>
              <a:t> App</a:t>
            </a:r>
            <a:br>
              <a:rPr lang="en-US" sz="1300" b="1" dirty="0"/>
            </a:br>
            <a:r>
              <a:rPr lang="en-US" sz="1300" b="1" dirty="0"/>
              <a:t>  </a:t>
            </a:r>
            <a:r>
              <a:rPr lang="en-US" sz="1300" dirty="0"/>
              <a:t>Enables users to select completed courses and receive tailored recommendations instantly.</a:t>
            </a:r>
          </a:p>
          <a:p>
            <a:pPr>
              <a:spcBef>
                <a:spcPts val="1400"/>
              </a:spcBef>
            </a:pPr>
            <a:endParaRPr lang="en-US" sz="13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56319-AADE-D741-AA33-1311B7CA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US" sz="12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Aft>
                  <a:spcPts val="600"/>
                </a:spcAft>
              </a:pPr>
              <a:t>22</a:t>
            </a:fld>
            <a:endParaRPr lang="en-US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25D5A-386D-C541-9D42-BBDEA822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537C-CA84-1446-933C-8E9D027F9201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70011" y="1859522"/>
            <a:ext cx="10515600" cy="435133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Libraries used: </a:t>
            </a:r>
            <a:endParaRPr lang="en-US" sz="2000" b="1" dirty="0">
              <a:solidFill>
                <a:schemeClr val="accent3">
                  <a:lumMod val="25000"/>
                </a:schemeClr>
              </a:solidFill>
              <a:latin typeface="Abadi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1400"/>
              </a:spcBef>
              <a:buFont typeface="Courier New" panose="020B0604020202020204" pitchFamily="34" charset="0"/>
              <a:buChar char="o"/>
            </a:pPr>
            <a:r>
              <a:rPr lang="en-US" sz="1600" dirty="0">
                <a:solidFill>
                  <a:schemeClr val="accent3">
                    <a:lumMod val="25000"/>
                  </a:schemeClr>
                </a:solidFill>
                <a:ea typeface="+mn-lt"/>
                <a:cs typeface="+mn-lt"/>
              </a:rPr>
              <a:t>Python, Pandas, NumPy, Scikit-learn, Surprise, TensorFlow, </a:t>
            </a:r>
            <a:r>
              <a:rPr lang="en-US" sz="1600" dirty="0" err="1">
                <a:solidFill>
                  <a:schemeClr val="accent3">
                    <a:lumMod val="25000"/>
                  </a:schemeClr>
                </a:solidFill>
                <a:ea typeface="+mn-lt"/>
                <a:cs typeface="+mn-lt"/>
              </a:rPr>
              <a:t>Streamlit</a:t>
            </a:r>
            <a:r>
              <a:rPr lang="en-US" sz="1600" dirty="0">
                <a:solidFill>
                  <a:schemeClr val="accent3">
                    <a:lumMod val="25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chemeClr val="accent3">
                    <a:lumMod val="25000"/>
                  </a:schemeClr>
                </a:solidFill>
                <a:ea typeface="+mn-lt"/>
                <a:cs typeface="+mn-lt"/>
              </a:rPr>
              <a:t>AgGrid</a:t>
            </a:r>
            <a:endParaRPr lang="en-US" sz="160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ea typeface="+mn-lt"/>
                <a:cs typeface="+mn-lt"/>
              </a:rPr>
              <a:t>Data Sources: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solidFill>
                  <a:schemeClr val="accent3">
                    <a:lumMod val="25000"/>
                  </a:schemeClr>
                </a:solidFill>
                <a:latin typeface="Consolas"/>
              </a:rPr>
              <a:t>ratings.csv</a:t>
            </a:r>
            <a:r>
              <a:rPr lang="en-US" sz="1600" dirty="0">
                <a:solidFill>
                  <a:schemeClr val="accent3">
                    <a:lumMod val="25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1600" dirty="0">
                <a:solidFill>
                  <a:schemeClr val="accent3">
                    <a:lumMod val="25000"/>
                  </a:schemeClr>
                </a:solidFill>
                <a:latin typeface="Consolas"/>
              </a:rPr>
              <a:t>course_processed.csv</a:t>
            </a:r>
            <a:r>
              <a:rPr lang="en-US" sz="1600" dirty="0">
                <a:solidFill>
                  <a:schemeClr val="accent3">
                    <a:lumMod val="25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1600" dirty="0">
                <a:solidFill>
                  <a:schemeClr val="accent3">
                    <a:lumMod val="25000"/>
                  </a:schemeClr>
                </a:solidFill>
                <a:latin typeface="Consolas"/>
              </a:rPr>
              <a:t>sim.csv</a:t>
            </a:r>
            <a:r>
              <a:rPr lang="en-US" sz="1600" dirty="0">
                <a:solidFill>
                  <a:schemeClr val="accent3">
                    <a:lumMod val="25000"/>
                  </a:schemeClr>
                </a:solidFill>
                <a:ea typeface="+mn-lt"/>
                <a:cs typeface="+mn-lt"/>
              </a:rPr>
              <a:t>, </a:t>
            </a:r>
            <a:r>
              <a:rPr lang="en-US" sz="1600" dirty="0">
                <a:solidFill>
                  <a:schemeClr val="accent3">
                    <a:lumMod val="25000"/>
                  </a:schemeClr>
                </a:solidFill>
                <a:latin typeface="Consolas"/>
              </a:rPr>
              <a:t>courses_bows.csv</a:t>
            </a:r>
          </a:p>
          <a:p>
            <a:r>
              <a:rPr lang="en-US" sz="2000" b="1" dirty="0">
                <a:solidFill>
                  <a:schemeClr val="accent3">
                    <a:lumMod val="25000"/>
                  </a:schemeClr>
                </a:solidFill>
                <a:ea typeface="+mn-lt"/>
                <a:cs typeface="+mn-lt"/>
              </a:rPr>
              <a:t>Models:</a:t>
            </a:r>
            <a:endParaRPr lang="en-US" sz="2000" dirty="0">
              <a:solidFill>
                <a:schemeClr val="accent3">
                  <a:lumMod val="25000"/>
                </a:schemeClr>
              </a:solidFill>
              <a:latin typeface="Consolas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solidFill>
                  <a:schemeClr val="accent3">
                    <a:lumMod val="25000"/>
                  </a:schemeClr>
                </a:solidFill>
                <a:ea typeface="+mn-lt"/>
                <a:cs typeface="+mn-lt"/>
              </a:rPr>
              <a:t>Course Similarity, User Profile, Clustering (w/ &amp; w/o PCA), </a:t>
            </a:r>
            <a:endParaRPr lang="en-US" sz="1600" dirty="0">
              <a:solidFill>
                <a:schemeClr val="accent3">
                  <a:lumMod val="25000"/>
                </a:schemeClr>
              </a:solidFill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solidFill>
                  <a:schemeClr val="accent3">
                    <a:lumMod val="25000"/>
                  </a:schemeClr>
                </a:solidFill>
                <a:ea typeface="Calibri"/>
                <a:cs typeface="Calibri"/>
              </a:rPr>
              <a:t>KNN, NMF, Neural Network,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solidFill>
                  <a:schemeClr val="accent3">
                    <a:lumMod val="25000"/>
                  </a:schemeClr>
                </a:solidFill>
                <a:ea typeface="Calibri"/>
                <a:cs typeface="Calibri"/>
              </a:rPr>
              <a:t>Regression &amp; Classification (Embedding-based)</a:t>
            </a:r>
            <a:endParaRPr lang="en-US" sz="1600">
              <a:solidFill>
                <a:schemeClr val="accent3">
                  <a:lumMod val="25000"/>
                </a:schemeClr>
              </a:solidFill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1400" dirty="0">
              <a:solidFill>
                <a:schemeClr val="accent3">
                  <a:lumMod val="25000"/>
                </a:schemeClr>
              </a:solidFill>
              <a:ea typeface="Calibri"/>
              <a:cs typeface="Calibri"/>
            </a:endParaRPr>
          </a:p>
          <a:p>
            <a:r>
              <a:rPr lang="en-US" sz="2000" b="1" dirty="0"/>
              <a:t>Evaluation Metric:</a:t>
            </a:r>
            <a:endParaRPr lang="en-US" sz="2000" b="1" dirty="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solidFill>
                  <a:schemeClr val="accent3">
                    <a:lumMod val="25000"/>
                  </a:schemeClr>
                </a:solidFill>
                <a:ea typeface="+mn-lt"/>
                <a:cs typeface="+mn-lt"/>
              </a:rPr>
              <a:t>Root Mean Squared Error (RMSE) for collaborative models</a:t>
            </a:r>
            <a:endParaRPr lang="en-US" dirty="0">
              <a:solidFill>
                <a:schemeClr val="accent3">
                  <a:lumMod val="25000"/>
                </a:schemeClr>
              </a:solidFill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solidFill>
                  <a:schemeClr val="accent3">
                    <a:lumMod val="25000"/>
                  </a:schemeClr>
                </a:solidFill>
                <a:ea typeface="+mn-lt"/>
                <a:cs typeface="+mn-lt"/>
              </a:rPr>
              <a:t>Score Thresholding for ranking relevance</a:t>
            </a:r>
            <a:endParaRPr lang="en-US">
              <a:solidFill>
                <a:schemeClr val="accent3">
                  <a:lumMod val="25000"/>
                </a:schemeClr>
              </a:solidFill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lang="en-US" sz="20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400"/>
              </a:spcBef>
              <a:buNone/>
            </a:pPr>
            <a:endParaRPr lang="en-US" sz="2000" dirty="0">
              <a:solidFill>
                <a:schemeClr val="accent3">
                  <a:lumMod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F8A56C-5EE1-4DBF-842D-C2A130AA680E}"/>
              </a:ext>
            </a:extLst>
          </p:cNvPr>
          <p:cNvSpPr txBox="1">
            <a:spLocks/>
          </p:cNvSpPr>
          <p:nvPr/>
        </p:nvSpPr>
        <p:spPr>
          <a:xfrm>
            <a:off x="770011" y="538650"/>
            <a:ext cx="10515600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Appendix</a:t>
            </a:r>
            <a:endParaRPr lang="en-US" dirty="0">
              <a:solidFill>
                <a:srgbClr val="0B49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FD9-22AB-4833-9FE0-E1E67C96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075537C-CA84-1446-933C-8E9D027F9201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CA66F18-AF00-434A-AB3C-61097BEAE5FA}"/>
              </a:ext>
            </a:extLst>
          </p:cNvPr>
          <p:cNvSpPr txBox="1">
            <a:spLocks/>
          </p:cNvSpPr>
          <p:nvPr/>
        </p:nvSpPr>
        <p:spPr>
          <a:xfrm>
            <a:off x="828068" y="538650"/>
            <a:ext cx="10530114" cy="549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>
                <a:solidFill>
                  <a:srgbClr val="0B49CB"/>
                </a:solidFill>
                <a:latin typeface="Abadi"/>
              </a:rPr>
              <a:t>Introduction</a:t>
            </a:r>
            <a:endParaRPr lang="en-US" dirty="0">
              <a:solidFill>
                <a:srgbClr val="0B49CB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999A1B-8752-489F-A63B-EA2F60186B52}"/>
              </a:ext>
            </a:extLst>
          </p:cNvPr>
          <p:cNvSpPr txBox="1">
            <a:spLocks/>
          </p:cNvSpPr>
          <p:nvPr/>
        </p:nvSpPr>
        <p:spPr>
          <a:xfrm>
            <a:off x="895198" y="1387475"/>
            <a:ext cx="10178410" cy="48466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US" sz="14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Project background and context:</a:t>
            </a:r>
          </a:p>
          <a:p>
            <a:pPr marL="0" indent="0">
              <a:spcBef>
                <a:spcPts val="1400"/>
              </a:spcBef>
              <a:buNone/>
            </a:pPr>
            <a:r>
              <a:rPr lang="en-US" sz="1400" dirty="0">
                <a:latin typeface="IBM Plex Mono Text"/>
              </a:rPr>
              <a:t>   With the rise of online learning platforms, users are often overwhelmed by the sheer number of courses</a:t>
            </a:r>
            <a:br>
              <a:rPr lang="en-US" sz="1400" dirty="0">
                <a:latin typeface="IBM Plex Mono Text"/>
              </a:rPr>
            </a:br>
            <a:r>
              <a:rPr lang="en-US" sz="1400" dirty="0">
                <a:latin typeface="IBM Plex Mono Text"/>
              </a:rPr>
              <a:t>   available. Learners struggle to find courses that match their interests, goals, and prior knowledge. A personalized</a:t>
            </a:r>
            <a:br>
              <a:rPr lang="en-US" sz="1400" dirty="0">
                <a:latin typeface="IBM Plex Mono Text"/>
              </a:rPr>
            </a:br>
            <a:r>
              <a:rPr lang="en-US" sz="1400" dirty="0">
                <a:latin typeface="IBM Plex Mono Text"/>
              </a:rPr>
              <a:t>   course recommender system can improve user engagement and help individuals make informed learning</a:t>
            </a:r>
            <a:br>
              <a:rPr lang="en-US" sz="1400" dirty="0">
                <a:latin typeface="IBM Plex Mono Text"/>
              </a:rPr>
            </a:br>
            <a:r>
              <a:rPr lang="en-US" sz="1400" dirty="0">
                <a:latin typeface="IBM Plex Mono Text"/>
              </a:rPr>
              <a:t>   decisions. Our project builds a recommendation engine that suggests relevant courses to users based on their</a:t>
            </a:r>
            <a:br>
              <a:rPr lang="en-US" sz="1400" dirty="0">
                <a:latin typeface="IBM Plex Mono Text"/>
              </a:rPr>
            </a:br>
            <a:r>
              <a:rPr lang="en-US" sz="1400" dirty="0">
                <a:latin typeface="IBM Plex Mono Text"/>
              </a:rPr>
              <a:t>   interactions, course content, and similarity metrics.</a:t>
            </a:r>
            <a:endParaRPr lang="en-US" sz="140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r>
              <a:rPr lang="en-US" sz="1400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Problem states and hypotheses</a:t>
            </a:r>
            <a:br>
              <a:rPr lang="en-US" sz="1400" dirty="0"/>
            </a:br>
            <a:r>
              <a:rPr lang="en-US" sz="1400" dirty="0">
                <a:latin typeface="IBM Plex Mono Text"/>
              </a:rPr>
              <a:t>Problem Statement:</a:t>
            </a:r>
            <a:br>
              <a:rPr lang="en-US" sz="1400" dirty="0">
                <a:latin typeface="IBM Plex Mono Text"/>
              </a:rPr>
            </a:br>
            <a:r>
              <a:rPr lang="en-US" sz="1400" dirty="0">
                <a:latin typeface="IBM Plex Mono Text"/>
              </a:rPr>
              <a:t>  How can we recommend personalized online courses to users based on their previous activity, preferences, and   course content to enhance the learning experience?</a:t>
            </a:r>
            <a:endParaRPr lang="en-US" sz="1400" dirty="0">
              <a:solidFill>
                <a:schemeClr val="accent3">
                  <a:lumMod val="25000"/>
                </a:schemeClr>
              </a:solidFill>
              <a:latin typeface="Abadi"/>
            </a:endParaRPr>
          </a:p>
          <a:p>
            <a:pPr marL="0" indent="0">
              <a:buNone/>
            </a:pPr>
            <a:r>
              <a:rPr lang="en-US" sz="1400" dirty="0">
                <a:latin typeface="IBM Plex Mono Text"/>
              </a:rPr>
              <a:t> Hypotheses:</a:t>
            </a:r>
            <a:endParaRPr lang="en-US" sz="1400"/>
          </a:p>
          <a:p>
            <a:pPr lvl="1"/>
            <a:r>
              <a:rPr lang="en-US" sz="1400" dirty="0">
                <a:latin typeface="IBM Plex Mono Text"/>
              </a:rPr>
              <a:t>If users have audited or completed some courses, we can recommend similar courses using content-based filtering.</a:t>
            </a:r>
            <a:endParaRPr lang="en-US" sz="1400"/>
          </a:p>
          <a:p>
            <a:pPr lvl="1"/>
            <a:r>
              <a:rPr lang="en-US" sz="1400" dirty="0">
                <a:latin typeface="IBM Plex Mono Text"/>
              </a:rPr>
              <a:t>If users share similar preferences, collaborative filtering models can predict what a user might like based on similar users' behavior.</a:t>
            </a:r>
            <a:endParaRPr lang="en-US" sz="1400"/>
          </a:p>
          <a:p>
            <a:pPr lvl="1"/>
            <a:r>
              <a:rPr lang="en-US" sz="1400" dirty="0">
                <a:latin typeface="IBM Plex Mono Text"/>
              </a:rPr>
              <a:t>Dimensionality reduction techniques (e.g., PCA) and clustering can help group similar courses and learners for scalable recommendations.</a:t>
            </a:r>
            <a:endParaRPr lang="en-US" sz="1400"/>
          </a:p>
          <a:p>
            <a:pPr lvl="1"/>
            <a:r>
              <a:rPr lang="en-US" sz="1400" dirty="0">
                <a:latin typeface="IBM Plex Mono Text"/>
              </a:rPr>
              <a:t>Hybrid models like matrix factorization or neural networks can improve accuracy by combining content and user behavior.</a:t>
            </a:r>
            <a:endParaRPr lang="en-US" sz="1400"/>
          </a:p>
          <a:p>
            <a:pPr lvl="1">
              <a:spcBef>
                <a:spcPts val="1400"/>
              </a:spcBef>
            </a:pPr>
            <a:endParaRPr lang="en-US" dirty="0">
              <a:latin typeface="IBM Plex Mono Text"/>
            </a:endParaRPr>
          </a:p>
        </p:txBody>
      </p:sp>
    </p:spTree>
    <p:extLst>
      <p:ext uri="{BB962C8B-B14F-4D97-AF65-F5344CB8AC3E}">
        <p14:creationId xmlns:p14="http://schemas.microsoft.com/office/powerpoint/2010/main" val="2560061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F7BC5-E183-2F4D-BC8D-2C69A220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Exploratory Data Analysis</a:t>
            </a:r>
            <a:endParaRPr lang="en-US" dirty="0"/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693C86CF-B31B-4549-BA68-C5C2DB474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3055" y="5553777"/>
            <a:ext cx="1028790" cy="102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3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kern="1200" dirty="0">
                <a:solidFill>
                  <a:srgbClr val="0948CB"/>
                </a:solidFill>
                <a:latin typeface="+mj-lt"/>
                <a:ea typeface="+mj-ea"/>
                <a:cs typeface="+mj-cs"/>
              </a:rPr>
              <a:t>Course counts per genre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653FA46-2212-42E4-9D89-321A9B15A6C2}"/>
              </a:ext>
            </a:extLst>
          </p:cNvPr>
          <p:cNvSpPr txBox="1">
            <a:spLocks/>
          </p:cNvSpPr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</a:t>
            </a:r>
            <a:r>
              <a:rPr lang="en-US" sz="2200" dirty="0" err="1"/>
              <a:t>barchart</a:t>
            </a:r>
            <a:r>
              <a:rPr lang="en-US" sz="2200" dirty="0"/>
              <a:t> depicts the course counts for each genre.</a:t>
            </a:r>
            <a:endParaRPr lang="en-US" sz="2200" dirty="0">
              <a:ea typeface="Calibri"/>
              <a:cs typeface="Calibri"/>
            </a:endParaRPr>
          </a:p>
          <a:p>
            <a:r>
              <a:rPr lang="en-US" sz="2200" dirty="0" err="1"/>
              <a:t>BackendDev</a:t>
            </a:r>
            <a:r>
              <a:rPr lang="en-US" sz="2200" dirty="0"/>
              <a:t> Genre is most popular with counts more than 75, followed by Machine Learning with 69 counts and so on.</a:t>
            </a:r>
            <a:endParaRPr lang="en-US" sz="22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200" dirty="0">
              <a:ea typeface="Calibri"/>
              <a:cs typeface="Calibri"/>
            </a:endParaRPr>
          </a:p>
          <a:p>
            <a:endParaRPr lang="en-US" sz="2200"/>
          </a:p>
          <a:p>
            <a:endParaRPr lang="en-US" sz="22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879C4B-761E-B5CC-C189-0A177E136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35031"/>
            <a:ext cx="6903720" cy="498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dirty="0">
                <a:solidFill>
                  <a:srgbClr val="0948CB"/>
                </a:solidFill>
                <a:latin typeface="+mj-lt"/>
                <a:ea typeface="+mj-ea"/>
                <a:cs typeface="+mj-cs"/>
              </a:rPr>
              <a:t>Course enrollment distribution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900" dirty="0"/>
              <a:t>The </a:t>
            </a:r>
            <a:r>
              <a:rPr lang="en-US" sz="1900" dirty="0" err="1"/>
              <a:t>Barchart</a:t>
            </a:r>
            <a:r>
              <a:rPr lang="en-US" sz="1900" dirty="0"/>
              <a:t> shows how many users rated how many courses.</a:t>
            </a:r>
            <a:endParaRPr lang="en-US" sz="1900" dirty="0">
              <a:ea typeface="Calibri"/>
              <a:cs typeface="Calibri"/>
            </a:endParaRPr>
          </a:p>
          <a:p>
            <a:pPr marL="0"/>
            <a:r>
              <a:rPr lang="en-US" sz="1900" dirty="0">
                <a:ea typeface="Calibri"/>
                <a:cs typeface="Calibri"/>
              </a:rPr>
              <a:t>More than 8000 users rated/enrolled just one course and more than 2000 users rated/enrolled 10 courses.</a:t>
            </a:r>
          </a:p>
          <a:p>
            <a:pPr marL="0"/>
            <a:r>
              <a:rPr lang="en-US" sz="1900" dirty="0">
                <a:ea typeface="Calibri"/>
                <a:cs typeface="Calibri"/>
              </a:rPr>
              <a:t>As the </a:t>
            </a:r>
            <a:r>
              <a:rPr lang="en-US" sz="1900" dirty="0" err="1">
                <a:ea typeface="Calibri"/>
                <a:cs typeface="Calibri"/>
              </a:rPr>
              <a:t>Barchart</a:t>
            </a:r>
            <a:r>
              <a:rPr lang="en-US" sz="1900" dirty="0">
                <a:ea typeface="Calibri"/>
                <a:cs typeface="Calibri"/>
              </a:rPr>
              <a:t> shows; the number of users decreases with increase in enrollments.</a:t>
            </a:r>
          </a:p>
          <a:p>
            <a:endParaRPr lang="en-US" sz="1900"/>
          </a:p>
        </p:txBody>
      </p:sp>
      <p:pic>
        <p:nvPicPr>
          <p:cNvPr id="2" name="Picture 1" descr="A graph with blue lines&#10;&#10;AI-generated content may be incorrect.">
            <a:extLst>
              <a:ext uri="{FF2B5EF4-FFF2-40B4-BE49-F238E27FC236}">
                <a16:creationId xmlns:a16="http://schemas.microsoft.com/office/drawing/2014/main" id="{6335E641-6B6C-88E3-0917-27E17674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69550"/>
            <a:ext cx="6903720" cy="49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0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dirty="0">
                <a:solidFill>
                  <a:srgbClr val="0948CB"/>
                </a:solidFill>
              </a:rPr>
              <a:t>20 most popular courses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'Python for data science' is the most popular course, followed by 'introduction to data science', 'big data 101' and so on.</a:t>
            </a:r>
            <a:endParaRPr lang="en-US" sz="2200" dirty="0">
              <a:ea typeface="Calibri"/>
              <a:cs typeface="Calibri"/>
            </a:endParaRPr>
          </a:p>
          <a:p>
            <a:r>
              <a:rPr lang="en-US" sz="2200" dirty="0">
                <a:ea typeface="Calibri"/>
                <a:cs typeface="Calibri"/>
              </a:rPr>
              <a:t>'data privacy fundamentals' is the least popular course among top 20 courses.</a:t>
            </a:r>
          </a:p>
          <a:p>
            <a:endParaRPr lang="en-US" sz="2200">
              <a:ea typeface="Calibri"/>
              <a:cs typeface="Calibri"/>
            </a:endParaRPr>
          </a:p>
          <a:p>
            <a:endParaRPr lang="en-US" sz="220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6FC837F-AC51-0CC3-461F-C94A4A9BCE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0" r="35750"/>
          <a:stretch/>
        </p:blipFill>
        <p:spPr>
          <a:xfrm>
            <a:off x="6479442" y="10"/>
            <a:ext cx="5006845" cy="6858127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1879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6EB370-3F0F-1B41-BFE3-77AFB99A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kern="1200" dirty="0">
                <a:solidFill>
                  <a:srgbClr val="0948CB"/>
                </a:solidFill>
                <a:latin typeface="+mj-lt"/>
                <a:ea typeface="+mj-ea"/>
                <a:cs typeface="+mj-cs"/>
              </a:rPr>
              <a:t>Word cloud of course titles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4D1CBA0-D4EF-0E4C-91FB-ACF90D54854A}"/>
              </a:ext>
            </a:extLst>
          </p:cNvPr>
          <p:cNvSpPr txBox="1">
            <a:spLocks/>
          </p:cNvSpPr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2200"/>
          </a:p>
          <a:p>
            <a:r>
              <a:rPr lang="en-US" sz="2200" dirty="0"/>
              <a:t>Most popular keywords in courses are: data science, python, data, machine learning.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 dirty="0">
                <a:ea typeface="Calibri"/>
                <a:cs typeface="Calibri"/>
              </a:rPr>
              <a:t>This gives a general understanding that the course in the dataset are focused on demanding IT skills.</a:t>
            </a:r>
          </a:p>
        </p:txBody>
      </p:sp>
      <p:pic>
        <p:nvPicPr>
          <p:cNvPr id="2" name="Picture 1" descr="A close up of words&#10;&#10;AI-generated content may be incorrect.">
            <a:extLst>
              <a:ext uri="{FF2B5EF4-FFF2-40B4-BE49-F238E27FC236}">
                <a16:creationId xmlns:a16="http://schemas.microsoft.com/office/drawing/2014/main" id="{B1D847BD-025F-400F-9F5B-13D21FBE4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16254"/>
            <a:ext cx="6903720" cy="462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3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F7BC5-E183-2F4D-BC8D-2C69A220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25000"/>
                  </a:schemeClr>
                </a:solidFill>
                <a:latin typeface="Abadi"/>
              </a:rPr>
              <a:t>Content-based Recommender System using Unsupervised Learning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E5A2644-0171-6540-A231-9FCA3C81BFE2}"/>
              </a:ext>
            </a:extLst>
          </p:cNvPr>
          <p:cNvGrpSpPr/>
          <p:nvPr/>
        </p:nvGrpSpPr>
        <p:grpSpPr>
          <a:xfrm>
            <a:off x="10108253" y="4562475"/>
            <a:ext cx="1777449" cy="1936444"/>
            <a:chOff x="6518030" y="1903899"/>
            <a:chExt cx="1777449" cy="19364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41B8904-28C2-BB44-8166-C42C96ED6936}"/>
                </a:ext>
              </a:extLst>
            </p:cNvPr>
            <p:cNvGrpSpPr/>
            <p:nvPr/>
          </p:nvGrpSpPr>
          <p:grpSpPr>
            <a:xfrm>
              <a:off x="6580009" y="2268106"/>
              <a:ext cx="1530912" cy="1268847"/>
              <a:chOff x="6371670" y="1861616"/>
              <a:chExt cx="1530912" cy="126884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636D0BA-2B52-A240-B7B8-0256F4E2A394}"/>
                  </a:ext>
                </a:extLst>
              </p:cNvPr>
              <p:cNvGrpSpPr/>
              <p:nvPr/>
            </p:nvGrpSpPr>
            <p:grpSpPr>
              <a:xfrm>
                <a:off x="6371670" y="2318149"/>
                <a:ext cx="812314" cy="812314"/>
                <a:chOff x="1306239" y="1551525"/>
                <a:chExt cx="2116181" cy="2116182"/>
              </a:xfrm>
              <a:noFill/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4F59816-7FAC-974F-A8D7-19B047D553D1}"/>
                    </a:ext>
                  </a:extLst>
                </p:cNvPr>
                <p:cNvSpPr/>
                <p:nvPr/>
              </p:nvSpPr>
              <p:spPr>
                <a:xfrm>
                  <a:off x="1306239" y="1551525"/>
                  <a:ext cx="2116181" cy="211618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DC838075-FE41-3C47-B7F8-7CD30B06125D}"/>
                    </a:ext>
                  </a:extLst>
                </p:cNvPr>
                <p:cNvSpPr/>
                <p:nvPr/>
              </p:nvSpPr>
              <p:spPr>
                <a:xfrm>
                  <a:off x="2213298" y="250573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57CEC24-7385-FC49-A319-AB8C2130A10A}"/>
                    </a:ext>
                  </a:extLst>
                </p:cNvPr>
                <p:cNvSpPr/>
                <p:nvPr/>
              </p:nvSpPr>
              <p:spPr>
                <a:xfrm>
                  <a:off x="2505921" y="27570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BC96BD4-7E7A-8445-86C6-6BF36139BBEF}"/>
                    </a:ext>
                  </a:extLst>
                </p:cNvPr>
                <p:cNvSpPr/>
                <p:nvPr/>
              </p:nvSpPr>
              <p:spPr>
                <a:xfrm>
                  <a:off x="2260449" y="1912727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72FE188-017A-B643-9B83-F2A767174EFF}"/>
                    </a:ext>
                  </a:extLst>
                </p:cNvPr>
                <p:cNvSpPr/>
                <p:nvPr/>
              </p:nvSpPr>
              <p:spPr>
                <a:xfrm>
                  <a:off x="1796755" y="2744815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A566CA9-49EE-AB41-83BE-DE726A76CE6A}"/>
                    </a:ext>
                  </a:extLst>
                </p:cNvPr>
                <p:cNvSpPr/>
                <p:nvPr/>
              </p:nvSpPr>
              <p:spPr>
                <a:xfrm>
                  <a:off x="2542075" y="31276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F5C28428-062D-E14C-82E6-DA94F7EF31AB}"/>
                    </a:ext>
                  </a:extLst>
                </p:cNvPr>
                <p:cNvSpPr/>
                <p:nvPr/>
              </p:nvSpPr>
              <p:spPr>
                <a:xfrm>
                  <a:off x="3074398" y="260267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69CEB11-DD69-474E-BBAE-8C10177D3C3F}"/>
                    </a:ext>
                  </a:extLst>
                </p:cNvPr>
                <p:cNvSpPr/>
                <p:nvPr/>
              </p:nvSpPr>
              <p:spPr>
                <a:xfrm>
                  <a:off x="2846933" y="2941322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E68BDB6-C52E-DD4A-B920-6CBEF8EE3F5F}"/>
                    </a:ext>
                  </a:extLst>
                </p:cNvPr>
                <p:cNvSpPr/>
                <p:nvPr/>
              </p:nvSpPr>
              <p:spPr>
                <a:xfrm>
                  <a:off x="2480245" y="233570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E6BE7FA6-4444-D940-BE86-2E836B237A97}"/>
                    </a:ext>
                  </a:extLst>
                </p:cNvPr>
                <p:cNvSpPr/>
                <p:nvPr/>
              </p:nvSpPr>
              <p:spPr>
                <a:xfrm>
                  <a:off x="1360431" y="2433164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3476B79-2F43-EC40-8768-FE48D7B6AA2E}"/>
                    </a:ext>
                  </a:extLst>
                </p:cNvPr>
                <p:cNvSpPr/>
                <p:nvPr/>
              </p:nvSpPr>
              <p:spPr>
                <a:xfrm>
                  <a:off x="2004522" y="3103028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79D4550-5CE1-9E49-9733-CBA34FE0DD54}"/>
                  </a:ext>
                </a:extLst>
              </p:cNvPr>
              <p:cNvGrpSpPr/>
              <p:nvPr/>
            </p:nvGrpSpPr>
            <p:grpSpPr>
              <a:xfrm>
                <a:off x="7090268" y="1861616"/>
                <a:ext cx="812314" cy="812314"/>
                <a:chOff x="1306241" y="1551525"/>
                <a:chExt cx="2116182" cy="2116182"/>
              </a:xfrm>
              <a:noFill/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EDBC5E1-AEE7-2A4C-9CCE-D6FE884FE831}"/>
                    </a:ext>
                  </a:extLst>
                </p:cNvPr>
                <p:cNvSpPr/>
                <p:nvPr/>
              </p:nvSpPr>
              <p:spPr>
                <a:xfrm>
                  <a:off x="1306241" y="1551525"/>
                  <a:ext cx="2116182" cy="211618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DE73D3B-6172-AD4A-8114-5DA3984DA6B8}"/>
                    </a:ext>
                  </a:extLst>
                </p:cNvPr>
                <p:cNvSpPr/>
                <p:nvPr/>
              </p:nvSpPr>
              <p:spPr>
                <a:xfrm>
                  <a:off x="2213298" y="250573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962E44D-FBA1-D543-B29E-3BD27B00E509}"/>
                    </a:ext>
                  </a:extLst>
                </p:cNvPr>
                <p:cNvSpPr/>
                <p:nvPr/>
              </p:nvSpPr>
              <p:spPr>
                <a:xfrm>
                  <a:off x="2505921" y="27570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6257EEC-3C03-0546-9ACD-4DCDB1819397}"/>
                    </a:ext>
                  </a:extLst>
                </p:cNvPr>
                <p:cNvSpPr/>
                <p:nvPr/>
              </p:nvSpPr>
              <p:spPr>
                <a:xfrm>
                  <a:off x="2260449" y="1912727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C8325B40-CC4B-6445-8AA8-D6AA369D34A4}"/>
                    </a:ext>
                  </a:extLst>
                </p:cNvPr>
                <p:cNvSpPr/>
                <p:nvPr/>
              </p:nvSpPr>
              <p:spPr>
                <a:xfrm>
                  <a:off x="1796755" y="2744815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30369C21-DFFB-4B46-A1A5-A3B9B2BD5D3D}"/>
                    </a:ext>
                  </a:extLst>
                </p:cNvPr>
                <p:cNvSpPr/>
                <p:nvPr/>
              </p:nvSpPr>
              <p:spPr>
                <a:xfrm>
                  <a:off x="2542075" y="312761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155E267-602E-DA43-8ADA-80A77E2F6BAA}"/>
                    </a:ext>
                  </a:extLst>
                </p:cNvPr>
                <p:cNvSpPr/>
                <p:nvPr/>
              </p:nvSpPr>
              <p:spPr>
                <a:xfrm>
                  <a:off x="3074398" y="2602676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1EFCDA0-8E24-3F4E-9729-B109832A37F5}"/>
                    </a:ext>
                  </a:extLst>
                </p:cNvPr>
                <p:cNvSpPr/>
                <p:nvPr/>
              </p:nvSpPr>
              <p:spPr>
                <a:xfrm>
                  <a:off x="2846933" y="2941322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D01B9D4C-4986-CE4F-AAC2-0B2B3DE03C87}"/>
                    </a:ext>
                  </a:extLst>
                </p:cNvPr>
                <p:cNvSpPr/>
                <p:nvPr/>
              </p:nvSpPr>
              <p:spPr>
                <a:xfrm>
                  <a:off x="2480245" y="2335703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63D505A4-48AE-AC40-87FA-FC0E50F6B75A}"/>
                    </a:ext>
                  </a:extLst>
                </p:cNvPr>
                <p:cNvSpPr/>
                <p:nvPr/>
              </p:nvSpPr>
              <p:spPr>
                <a:xfrm>
                  <a:off x="1360431" y="2433164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F6A3959-23EF-B243-97DE-A3CBF9EE4626}"/>
                    </a:ext>
                  </a:extLst>
                </p:cNvPr>
                <p:cNvSpPr/>
                <p:nvPr/>
              </p:nvSpPr>
              <p:spPr>
                <a:xfrm>
                  <a:off x="2004522" y="3103028"/>
                  <a:ext cx="207767" cy="207767"/>
                </a:xfrm>
                <a:prstGeom prst="ellipse">
                  <a:avLst/>
                </a:prstGeom>
                <a:grp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6FFD52-F70F-854D-8DC1-D1F09F5ACAD2}"/>
                </a:ext>
              </a:extLst>
            </p:cNvPr>
            <p:cNvSpPr txBox="1"/>
            <p:nvPr/>
          </p:nvSpPr>
          <p:spPr>
            <a:xfrm>
              <a:off x="6518030" y="3471011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Cluster1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858FD9-B27C-0C44-8B7A-44D908A27760}"/>
                </a:ext>
              </a:extLst>
            </p:cNvPr>
            <p:cNvSpPr txBox="1"/>
            <p:nvPr/>
          </p:nvSpPr>
          <p:spPr>
            <a:xfrm>
              <a:off x="7222749" y="1903899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Cluster2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853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2" ma:contentTypeDescription="Create a new document." ma:contentTypeScope="" ma:versionID="5271f8e20090c87afed7729ac71f61b2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cf12c133eb44377ebd94fdb7db4757b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purl.org/dc/dcmitype/"/>
    <ds:schemaRef ds:uri="http://schemas.microsoft.com/office/2006/metadata/properties"/>
    <ds:schemaRef ds:uri="f80a141d-92ca-4d3d-9308-f7e7b1d44ce8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55be751-a274-42e8-93fb-f39d3b9bccc8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D840426-F08D-42AC-9846-A20E4AB85A26}">
  <ds:schemaRefs>
    <ds:schemaRef ds:uri="155be751-a274-42e8-93fb-f39d3b9bccc8"/>
    <ds:schemaRef ds:uri="f80a141d-92ca-4d3d-9308-f7e7b1d44c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2546</TotalTime>
  <Words>954</Words>
  <Application>Microsoft Office PowerPoint</Application>
  <PresentationFormat>Widescreen</PresentationFormat>
  <Paragraphs>177</Paragraphs>
  <Slides>23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Custom Design</vt:lpstr>
      <vt:lpstr>PowerPoint Presentation</vt:lpstr>
      <vt:lpstr>PowerPoint Presentation</vt:lpstr>
      <vt:lpstr>PowerPoint Presentation</vt:lpstr>
      <vt:lpstr>Exploratory Data Analysis</vt:lpstr>
      <vt:lpstr>Course counts per genre</vt:lpstr>
      <vt:lpstr>Course enrollment distribution</vt:lpstr>
      <vt:lpstr>20 most popular courses</vt:lpstr>
      <vt:lpstr>Word cloud of course titles</vt:lpstr>
      <vt:lpstr>Content-based Recommender System using Unsupervised Learning</vt:lpstr>
      <vt:lpstr>Flowchart of content-based recommender system using user profile and course genres</vt:lpstr>
      <vt:lpstr>Evaluation results of user profile-based recommender system</vt:lpstr>
      <vt:lpstr>Flowchart of content-based recommender system using course similarity</vt:lpstr>
      <vt:lpstr>Evaluation results of course similarity based recommender system</vt:lpstr>
      <vt:lpstr>Flowchart of clustering-based recommender system</vt:lpstr>
      <vt:lpstr>Evaluation results of clustering-based recommender system</vt:lpstr>
      <vt:lpstr>Collaborative-filtering Recommender System using Supervised Learning</vt:lpstr>
      <vt:lpstr>Flowchart of KNN based recommender system</vt:lpstr>
      <vt:lpstr>Flowchart of NMF based recommender system</vt:lpstr>
      <vt:lpstr>Flowchart of Neural Network Embedding based recommender system</vt:lpstr>
      <vt:lpstr>Compare the performance of collaborative-filtering models</vt:lpstr>
      <vt:lpstr>Optional: Build a course recommender system app with Streamlit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Yan Y Luo</cp:lastModifiedBy>
  <cp:revision>1309</cp:revision>
  <dcterms:created xsi:type="dcterms:W3CDTF">2021-04-29T18:58:34Z</dcterms:created>
  <dcterms:modified xsi:type="dcterms:W3CDTF">2025-04-24T09:02:34Z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</Properties>
</file>