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65" r:id="rId8"/>
    <p:sldId id="259" r:id="rId9"/>
    <p:sldId id="260" r:id="rId10"/>
    <p:sldId id="261" r:id="rId11"/>
    <p:sldId id="262" r:id="rId12"/>
    <p:sldId id="263" r:id="rId13"/>
    <p:sldId id="264" r:id="rId14"/>
  </p:sldIdLst>
  <p:sldSz cx="9144000" cy="5143500" type="screen16x9"/>
  <p:notesSz cx="6858000" cy="9144000"/>
  <p:embeddedFontLst>
    <p:embeddedFont>
      <p:font typeface="Lato Black" panose="020F0802020204030203"/>
      <p:bold r:id="rId18"/>
    </p:embeddedFont>
    <p:embeddedFont>
      <p:font typeface="Lato" panose="020F0502020204030203"/>
      <p:regular r:id="rId19"/>
      <p:bold r:id="rId20"/>
      <p:italic r:id="rId21"/>
    </p:embeddedFont>
    <p:embeddedFont>
      <p:font typeface="Trebuchet MS" panose="020B060302020202020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Bank of Baroda Hackathon - 2022                       </a:t>
            </a:r>
            <a:endParaRPr sz="2900" u="sng"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339" name="Google Shape;339;p1"/>
          <p:cNvSpPr txBox="1"/>
          <p:nvPr/>
        </p:nvSpPr>
        <p:spPr>
          <a:xfrm>
            <a:off x="-1" y="2161275"/>
            <a:ext cx="5661061" cy="923299"/>
          </a:xfrm>
          <a:prstGeom prst="rect">
            <a:avLst/>
          </a:prstGeom>
          <a:noFill/>
          <a:ln>
            <a:noFill/>
          </a:ln>
        </p:spPr>
        <p:txBody>
          <a:bodyPr spcFirstLastPara="1" wrap="square" lIns="91425" tIns="91425" rIns="91425" bIns="91425" anchor="t" anchorCtr="0">
            <a:spAutoFit/>
          </a:bodyPr>
          <a:lstStyle/>
          <a:p>
            <a:pPr>
              <a:buSzPts val="3600"/>
            </a:pPr>
            <a:r>
              <a:rPr lang="en-GB" sz="24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Your Team Name :  </a:t>
            </a:r>
            <a:r>
              <a:rPr lang="en-IN" sz="2400" b="1" dirty="0" smtClean="0">
                <a:solidFill>
                  <a:srgbClr val="FFFF00"/>
                </a:solidFill>
                <a:latin typeface="Times New Roman" panose="02020603050405020304" pitchFamily="18" charset="0"/>
                <a:cs typeface="Times New Roman" panose="02020603050405020304" pitchFamily="18" charset="0"/>
              </a:rPr>
              <a:t>Mind </a:t>
            </a:r>
            <a:r>
              <a:rPr lang="en-IN" sz="2400" b="1" dirty="0">
                <a:solidFill>
                  <a:srgbClr val="FFFF00"/>
                </a:solidFill>
                <a:latin typeface="Times New Roman" panose="02020603050405020304" pitchFamily="18" charset="0"/>
                <a:cs typeface="Times New Roman" panose="02020603050405020304" pitchFamily="18" charset="0"/>
              </a:rPr>
              <a:t>Optimizer</a:t>
            </a:r>
            <a:r>
              <a:rPr lang="en-IN" sz="2400" b="1"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3600"/>
              <a:buFont typeface="Arial" panose="020B0604020202020204"/>
              <a:buNone/>
            </a:pPr>
            <a:r>
              <a:rPr lang="en-GB" sz="24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t>
            </a:r>
            <a:endParaRPr sz="2400" b="1"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340" name="Google Shape;340;p1"/>
          <p:cNvSpPr txBox="1"/>
          <p:nvPr/>
        </p:nvSpPr>
        <p:spPr>
          <a:xfrm>
            <a:off x="169545" y="2693670"/>
            <a:ext cx="4559300" cy="166497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800" b="1"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Your team bio </a:t>
            </a:r>
            <a:r>
              <a:rPr lang="en-GB" sz="18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a:t>
            </a:r>
            <a:r>
              <a:rPr lang="en-US" altLang="en-GB" sz="18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t>
            </a:r>
            <a:r>
              <a:rPr lang="en-US" alt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We are engineering students. Studing at Mangayarkarasi College of Engineering. We are interested in learning about new technologies like artificial intelligence, big data, cryptography, etc . We focus on something to do for society, so we use this opportunity !</a:t>
            </a:r>
            <a:r>
              <a:rPr 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t>
            </a:r>
            <a:endParaRPr sz="12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6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Date :</a:t>
            </a:r>
            <a:r>
              <a:rPr lang="en-US" altLang="en-GB" sz="12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12.09.2022</a:t>
            </a:r>
            <a:endParaRPr lang="en-US" altLang="en-GB" sz="12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Times New Roman" panose="02020603050405020304" pitchFamily="18" charset="0"/>
                <a:ea typeface="Lato" panose="020F0502020204030203"/>
                <a:cs typeface="Times New Roman" panose="02020603050405020304" pitchFamily="18" charset="0"/>
                <a:sym typeface="Lato" panose="020F0502020204030203"/>
              </a:rPr>
              <a:t>Technology Partner</a:t>
            </a:r>
            <a:endParaRPr sz="1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597990" y="102538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2" name="Text Box 1"/>
          <p:cNvSpPr txBox="1"/>
          <p:nvPr/>
        </p:nvSpPr>
        <p:spPr>
          <a:xfrm>
            <a:off x="1116965" y="1764030"/>
            <a:ext cx="2934970" cy="2989580"/>
          </a:xfrm>
          <a:prstGeom prst="rect">
            <a:avLst/>
          </a:prstGeom>
          <a:noFill/>
        </p:spPr>
        <p:txBody>
          <a:bodyPr wrap="square" rtlCol="0">
            <a:spAutoFit/>
          </a:bodyPr>
          <a:p>
            <a:pPr marL="342900" lvl="0" indent="-342900" algn="just" rtl="0">
              <a:lnSpc>
                <a:spcPct val="150000"/>
              </a:lnSpc>
              <a:spcBef>
                <a:spcPts val="0"/>
              </a:spcBef>
              <a:spcAft>
                <a:spcPts val="1600"/>
              </a:spcAft>
              <a:buClr>
                <a:srgbClr val="FFFFFF"/>
              </a:buClr>
              <a:buSzPts val="1800"/>
              <a:buFont typeface="Arial" panose="020B0604020202020204" pitchFamily="34" charset="0"/>
              <a:buAutoNum type="arabicPeriod"/>
            </a:pPr>
            <a:r>
              <a:rPr lang="en-US" sz="1800">
                <a:solidFill>
                  <a:schemeClr val="bg1"/>
                </a:solidFill>
                <a:latin typeface="Times New Roman" panose="02020603050405020304" pitchFamily="18" charset="0"/>
                <a:cs typeface="Times New Roman" panose="02020603050405020304" pitchFamily="18" charset="0"/>
                <a:sym typeface="+mn-ea"/>
              </a:rPr>
              <a:t>Jeyaprasanna </a:t>
            </a:r>
            <a:endParaRPr lang="en-US" sz="1800">
              <a:solidFill>
                <a:schemeClr val="bg1"/>
              </a:solidFill>
              <a:latin typeface="Times New Roman" panose="02020603050405020304" pitchFamily="18" charset="0"/>
              <a:cs typeface="Times New Roman" panose="02020603050405020304" pitchFamily="18" charset="0"/>
            </a:endParaRPr>
          </a:p>
          <a:p>
            <a:pPr marL="342900" lvl="0" indent="-342900" algn="just" rtl="0">
              <a:lnSpc>
                <a:spcPct val="150000"/>
              </a:lnSpc>
              <a:spcBef>
                <a:spcPts val="0"/>
              </a:spcBef>
              <a:spcAft>
                <a:spcPts val="1600"/>
              </a:spcAft>
              <a:buClr>
                <a:srgbClr val="FFFFFF"/>
              </a:buClr>
              <a:buSzPts val="1800"/>
              <a:buFont typeface="Arial" panose="020B0604020202020204" pitchFamily="34" charset="0"/>
              <a:buAutoNum type="arabicPeriod"/>
            </a:pPr>
            <a:r>
              <a:rPr lang="en-US" sz="1800">
                <a:solidFill>
                  <a:schemeClr val="bg1"/>
                </a:solidFill>
                <a:latin typeface="Times New Roman" panose="02020603050405020304" pitchFamily="18" charset="0"/>
                <a:cs typeface="Times New Roman" panose="02020603050405020304" pitchFamily="18" charset="0"/>
                <a:sym typeface="+mn-ea"/>
              </a:rPr>
              <a:t>Karthikeyan</a:t>
            </a:r>
            <a:endParaRPr lang="en-US" sz="1800">
              <a:solidFill>
                <a:schemeClr val="bg1"/>
              </a:solidFill>
              <a:latin typeface="Times New Roman" panose="02020603050405020304" pitchFamily="18" charset="0"/>
              <a:cs typeface="Times New Roman" panose="02020603050405020304" pitchFamily="18" charset="0"/>
            </a:endParaRPr>
          </a:p>
          <a:p>
            <a:pPr marL="342900" lvl="0" indent="-342900" algn="just" rtl="0">
              <a:lnSpc>
                <a:spcPct val="150000"/>
              </a:lnSpc>
              <a:spcBef>
                <a:spcPts val="0"/>
              </a:spcBef>
              <a:spcAft>
                <a:spcPts val="1600"/>
              </a:spcAft>
              <a:buClr>
                <a:srgbClr val="FFFFFF"/>
              </a:buClr>
              <a:buSzPts val="1800"/>
              <a:buFont typeface="Arial" panose="020B0604020202020204" pitchFamily="34" charset="0"/>
              <a:buAutoNum type="arabicPeriod"/>
            </a:pPr>
            <a:r>
              <a:rPr lang="en-US" sz="1800">
                <a:solidFill>
                  <a:schemeClr val="bg1"/>
                </a:solidFill>
                <a:latin typeface="Times New Roman" panose="02020603050405020304" pitchFamily="18" charset="0"/>
                <a:cs typeface="Times New Roman" panose="02020603050405020304" pitchFamily="18" charset="0"/>
                <a:sym typeface="+mn-ea"/>
              </a:rPr>
              <a:t>Mugesh Kumar</a:t>
            </a:r>
            <a:endParaRPr lang="en-US" sz="1800">
              <a:solidFill>
                <a:schemeClr val="bg1"/>
              </a:solidFill>
              <a:latin typeface="Times New Roman" panose="02020603050405020304" pitchFamily="18" charset="0"/>
              <a:cs typeface="Times New Roman" panose="02020603050405020304" pitchFamily="18" charset="0"/>
            </a:endParaRPr>
          </a:p>
          <a:p>
            <a:pPr marL="342900" lvl="0" indent="-342900" algn="just" rtl="0">
              <a:lnSpc>
                <a:spcPct val="150000"/>
              </a:lnSpc>
              <a:spcBef>
                <a:spcPts val="0"/>
              </a:spcBef>
              <a:spcAft>
                <a:spcPts val="1600"/>
              </a:spcAft>
              <a:buClr>
                <a:srgbClr val="FFFFFF"/>
              </a:buClr>
              <a:buSzPts val="1800"/>
              <a:buFont typeface="Arial" panose="020B0604020202020204" pitchFamily="34" charset="0"/>
              <a:buAutoNum type="arabicPeriod"/>
            </a:pPr>
            <a:r>
              <a:rPr lang="en-US" sz="1800">
                <a:solidFill>
                  <a:schemeClr val="bg1"/>
                </a:solidFill>
                <a:latin typeface="Times New Roman" panose="02020603050405020304" pitchFamily="18" charset="0"/>
                <a:cs typeface="Times New Roman" panose="02020603050405020304" pitchFamily="18" charset="0"/>
                <a:sym typeface="+mn-ea"/>
              </a:rPr>
              <a:t>Vasugi</a:t>
            </a:r>
            <a:endParaRPr lang="en-US" sz="180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Clr>
                <a:srgbClr val="FFFFFF"/>
              </a:buClr>
              <a:buFont typeface="Arial" panose="020B0604020202020204" pitchFamily="34" charset="0"/>
              <a:buAutoNum type="arabicPeriod"/>
            </a:pPr>
            <a:endParaRPr 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516647" y="27816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latin typeface="Times New Roman" panose="02020603050405020304" pitchFamily="18" charset="0"/>
                <a:cs typeface="Times New Roman" panose="02020603050405020304" pitchFamily="18" charset="0"/>
              </a:rPr>
              <a:t>Problem </a:t>
            </a:r>
            <a:r>
              <a:rPr lang="en-GB" sz="2000" dirty="0" smtClean="0">
                <a:solidFill>
                  <a:schemeClr val="bg2"/>
                </a:solidFill>
                <a:latin typeface="Times New Roman" panose="02020603050405020304" pitchFamily="18" charset="0"/>
                <a:cs typeface="Times New Roman" panose="02020603050405020304" pitchFamily="18" charset="0"/>
              </a:rPr>
              <a:t>Statement</a:t>
            </a:r>
            <a:r>
              <a:rPr lang="en-GB" sz="2000" dirty="0">
                <a:solidFill>
                  <a:schemeClr val="bg2"/>
                </a:solidFill>
                <a:latin typeface="Times New Roman" panose="02020603050405020304" pitchFamily="18" charset="0"/>
                <a:cs typeface="Times New Roman" panose="02020603050405020304" pitchFamily="18" charset="0"/>
              </a:rPr>
              <a:t> </a:t>
            </a:r>
            <a:endParaRPr lang="en-GB" sz="2000" dirty="0">
              <a:solidFill>
                <a:schemeClr val="bg2"/>
              </a:solidFill>
              <a:latin typeface="Times New Roman" panose="02020603050405020304" pitchFamily="18" charset="0"/>
              <a:cs typeface="Times New Roman" panose="02020603050405020304" pitchFamily="18" charset="0"/>
            </a:endParaRPr>
          </a:p>
        </p:txBody>
      </p:sp>
      <p:sp>
        <p:nvSpPr>
          <p:cNvPr id="348" name="Google Shape;348;p2"/>
          <p:cNvSpPr txBox="1"/>
          <p:nvPr/>
        </p:nvSpPr>
        <p:spPr>
          <a:xfrm>
            <a:off x="494629" y="2057726"/>
            <a:ext cx="5443833" cy="40959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600" b="1" i="0" u="none" strike="noStrike" cap="none" dirty="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Why did you decide to solve this Problem statement?</a:t>
            </a:r>
            <a:endParaRPr lang="en-GB" sz="1600" b="1" i="0" u="none" strike="noStrike" cap="none" dirty="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
        <p:nvSpPr>
          <p:cNvPr id="2" name="TextBox 1"/>
          <p:cNvSpPr txBox="1"/>
          <p:nvPr/>
        </p:nvSpPr>
        <p:spPr>
          <a:xfrm>
            <a:off x="516647" y="648420"/>
            <a:ext cx="7981551" cy="1383665"/>
          </a:xfrm>
          <a:prstGeom prst="rect">
            <a:avLst/>
          </a:prstGeom>
          <a:noFill/>
        </p:spPr>
        <p:txBody>
          <a:bodyPr wrap="square" rtlCol="0">
            <a:spAutoFit/>
          </a:bodyPr>
          <a:lstStyle/>
          <a:p>
            <a:pPr>
              <a:lnSpc>
                <a:spcPct val="150000"/>
              </a:lnSpc>
            </a:pPr>
            <a:r>
              <a:rPr lang="en-US" dirty="0" smtClean="0">
                <a:solidFill>
                  <a:srgbClr val="111111"/>
                </a:solidFill>
                <a:latin typeface="Times New Roman" panose="02020603050405020304" pitchFamily="18" charset="0"/>
                <a:cs typeface="Times New Roman" panose="02020603050405020304" pitchFamily="18" charset="0"/>
              </a:rPr>
              <a:t>       Authentication </a:t>
            </a:r>
            <a:r>
              <a:rPr lang="en-US" dirty="0">
                <a:solidFill>
                  <a:srgbClr val="111111"/>
                </a:solidFill>
                <a:latin typeface="Times New Roman" panose="02020603050405020304" pitchFamily="18" charset="0"/>
                <a:cs typeface="Times New Roman" panose="02020603050405020304" pitchFamily="18" charset="0"/>
              </a:rPr>
              <a:t>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endParaRPr lang="en-IN" dirty="0">
              <a:solidFill>
                <a:srgbClr val="11111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6647" y="2493824"/>
            <a:ext cx="8063744" cy="235449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rgbClr val="111111"/>
                </a:solidFill>
                <a:latin typeface="Times New Roman" panose="02020603050405020304" pitchFamily="18" charset="0"/>
                <a:cs typeface="Times New Roman" panose="02020603050405020304" pitchFamily="18" charset="0"/>
              </a:rPr>
              <a:t>We are interested in cyber security, which is the </a:t>
            </a:r>
            <a:r>
              <a:rPr lang="en-US" b="1" dirty="0" smtClean="0">
                <a:solidFill>
                  <a:srgbClr val="111111"/>
                </a:solidFill>
                <a:latin typeface="Times New Roman" panose="02020603050405020304" pitchFamily="18" charset="0"/>
                <a:cs typeface="Times New Roman" panose="02020603050405020304" pitchFamily="18" charset="0"/>
              </a:rPr>
              <a:t>primary</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reason</a:t>
            </a:r>
            <a:r>
              <a:rPr lang="en-US" dirty="0" smtClean="0">
                <a:solidFill>
                  <a:srgbClr val="111111"/>
                </a:solidFill>
                <a:latin typeface="Times New Roman" panose="02020603050405020304" pitchFamily="18" charset="0"/>
                <a:cs typeface="Times New Roman" panose="02020603050405020304" pitchFamily="18" charset="0"/>
              </a:rPr>
              <a:t> we chose this issue statement.</a:t>
            </a:r>
            <a:endParaRPr lang="en-US" dirty="0" smtClean="0">
              <a:solidFill>
                <a:srgbClr val="11111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solidFill>
                  <a:srgbClr val="111111"/>
                </a:solidFill>
                <a:latin typeface="Times New Roman" panose="02020603050405020304" pitchFamily="18" charset="0"/>
                <a:cs typeface="Times New Roman" panose="02020603050405020304" pitchFamily="18" charset="0"/>
              </a:rPr>
              <a:t>Using </a:t>
            </a:r>
            <a:r>
              <a:rPr lang="en-US" b="1" dirty="0" smtClean="0">
                <a:solidFill>
                  <a:srgbClr val="111111"/>
                </a:solidFill>
                <a:latin typeface="Times New Roman" panose="02020603050405020304" pitchFamily="18" charset="0"/>
                <a:cs typeface="Times New Roman" panose="02020603050405020304" pitchFamily="18" charset="0"/>
              </a:rPr>
              <a:t>digital</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money</a:t>
            </a:r>
            <a:r>
              <a:rPr lang="en-US" dirty="0" smtClean="0">
                <a:solidFill>
                  <a:srgbClr val="111111"/>
                </a:solidFill>
                <a:latin typeface="Times New Roman" panose="02020603050405020304" pitchFamily="18" charset="0"/>
                <a:cs typeface="Times New Roman" panose="02020603050405020304" pitchFamily="18" charset="0"/>
              </a:rPr>
              <a:t>, such as </a:t>
            </a:r>
            <a:r>
              <a:rPr lang="en-US" b="1" dirty="0" smtClean="0">
                <a:solidFill>
                  <a:srgbClr val="111111"/>
                </a:solidFill>
                <a:latin typeface="Times New Roman" panose="02020603050405020304" pitchFamily="18" charset="0"/>
                <a:cs typeface="Times New Roman" panose="02020603050405020304" pitchFamily="18" charset="0"/>
              </a:rPr>
              <a:t>debit</a:t>
            </a:r>
            <a:r>
              <a:rPr lang="en-US" dirty="0" smtClean="0">
                <a:solidFill>
                  <a:srgbClr val="111111"/>
                </a:solidFill>
                <a:latin typeface="Times New Roman" panose="02020603050405020304" pitchFamily="18" charset="0"/>
                <a:cs typeface="Times New Roman" panose="02020603050405020304" pitchFamily="18" charset="0"/>
              </a:rPr>
              <a:t> and </a:t>
            </a:r>
            <a:r>
              <a:rPr lang="en-US" b="1" dirty="0" smtClean="0">
                <a:solidFill>
                  <a:srgbClr val="111111"/>
                </a:solidFill>
                <a:latin typeface="Times New Roman" panose="02020603050405020304" pitchFamily="18" charset="0"/>
                <a:cs typeface="Times New Roman" panose="02020603050405020304" pitchFamily="18" charset="0"/>
              </a:rPr>
              <a:t>credit</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cards</a:t>
            </a:r>
            <a:r>
              <a:rPr lang="en-US" dirty="0" smtClean="0">
                <a:solidFill>
                  <a:srgbClr val="111111"/>
                </a:solidFill>
                <a:latin typeface="Times New Roman" panose="02020603050405020304" pitchFamily="18" charset="0"/>
                <a:cs typeface="Times New Roman" panose="02020603050405020304" pitchFamily="18" charset="0"/>
              </a:rPr>
              <a:t>, everyone appears to be moving away from using cash. Making ensuring that all cybersecurity </a:t>
            </a:r>
            <a:r>
              <a:rPr lang="en-US" b="1" dirty="0" smtClean="0">
                <a:solidFill>
                  <a:srgbClr val="111111"/>
                </a:solidFill>
                <a:latin typeface="Times New Roman" panose="02020603050405020304" pitchFamily="18" charset="0"/>
                <a:cs typeface="Times New Roman" panose="02020603050405020304" pitchFamily="18" charset="0"/>
              </a:rPr>
              <a:t>precautions</a:t>
            </a:r>
            <a:r>
              <a:rPr lang="en-US" dirty="0" smtClean="0">
                <a:solidFill>
                  <a:srgbClr val="111111"/>
                </a:solidFill>
                <a:latin typeface="Times New Roman" panose="02020603050405020304" pitchFamily="18" charset="0"/>
                <a:cs typeface="Times New Roman" panose="02020603050405020304" pitchFamily="18" charset="0"/>
              </a:rPr>
              <a:t> are in place in this situation is crucial for protecting your privacy and data while </a:t>
            </a:r>
            <a:r>
              <a:rPr lang="en-US" b="1" dirty="0" smtClean="0">
                <a:solidFill>
                  <a:srgbClr val="111111"/>
                </a:solidFill>
                <a:latin typeface="Times New Roman" panose="02020603050405020304" pitchFamily="18" charset="0"/>
                <a:cs typeface="Times New Roman" panose="02020603050405020304" pitchFamily="18" charset="0"/>
              </a:rPr>
              <a:t>using</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mobile</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banking</a:t>
            </a:r>
            <a:r>
              <a:rPr lang="en-US" dirty="0" smtClean="0">
                <a:solidFill>
                  <a:srgbClr val="111111"/>
                </a:solidFill>
                <a:latin typeface="Times New Roman" panose="02020603050405020304" pitchFamily="18" charset="0"/>
                <a:cs typeface="Times New Roman" panose="02020603050405020304" pitchFamily="18" charset="0"/>
              </a:rPr>
              <a:t>.</a:t>
            </a:r>
            <a:endParaRPr lang="en-US" dirty="0" smtClean="0">
              <a:solidFill>
                <a:srgbClr val="11111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smtClean="0">
              <a:solidFill>
                <a:srgbClr val="11111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b="1" dirty="0">
                <a:solidFill>
                  <a:srgbClr val="111111"/>
                </a:solidFill>
                <a:latin typeface="Times New Roman" panose="02020603050405020304" pitchFamily="18" charset="0"/>
                <a:cs typeface="Times New Roman" panose="02020603050405020304" pitchFamily="18" charset="0"/>
              </a:rPr>
              <a:t>Banks</a:t>
            </a:r>
            <a:r>
              <a:rPr lang="en-US" dirty="0">
                <a:solidFill>
                  <a:srgbClr val="111111"/>
                </a:solidFill>
                <a:latin typeface="Times New Roman" panose="02020603050405020304" pitchFamily="18" charset="0"/>
                <a:cs typeface="Times New Roman" panose="02020603050405020304" pitchFamily="18" charset="0"/>
              </a:rPr>
              <a:t> need to be on their </a:t>
            </a:r>
            <a:r>
              <a:rPr lang="en-US" b="1" dirty="0">
                <a:solidFill>
                  <a:srgbClr val="111111"/>
                </a:solidFill>
                <a:latin typeface="Times New Roman" panose="02020603050405020304" pitchFamily="18" charset="0"/>
                <a:cs typeface="Times New Roman" panose="02020603050405020304" pitchFamily="18" charset="0"/>
              </a:rPr>
              <a:t>guard</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more</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than</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most</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businesses</a:t>
            </a:r>
            <a:r>
              <a:rPr lang="en-US" dirty="0">
                <a:solidFill>
                  <a:srgbClr val="111111"/>
                </a:solidFill>
                <a:latin typeface="Times New Roman" panose="02020603050405020304" pitchFamily="18" charset="0"/>
                <a:cs typeface="Times New Roman" panose="02020603050405020304" pitchFamily="18" charset="0"/>
              </a:rPr>
              <a:t>. That's the cost of holding onto the kind of </a:t>
            </a:r>
            <a:r>
              <a:rPr lang="en-US" b="1" dirty="0">
                <a:solidFill>
                  <a:srgbClr val="111111"/>
                </a:solidFill>
                <a:latin typeface="Times New Roman" panose="02020603050405020304" pitchFamily="18" charset="0"/>
                <a:cs typeface="Times New Roman" panose="02020603050405020304" pitchFamily="18" charset="0"/>
              </a:rPr>
              <a:t>valuable</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personal</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data</a:t>
            </a:r>
            <a:r>
              <a:rPr lang="en-US" dirty="0">
                <a:solidFill>
                  <a:srgbClr val="111111"/>
                </a:solidFill>
                <a:latin typeface="Times New Roman" panose="02020603050405020304" pitchFamily="18" charset="0"/>
                <a:cs typeface="Times New Roman" panose="02020603050405020304" pitchFamily="18" charset="0"/>
              </a:rPr>
              <a:t> that banks do. Your data with the bank can be </a:t>
            </a:r>
            <a:r>
              <a:rPr lang="en-US" b="1" dirty="0">
                <a:solidFill>
                  <a:srgbClr val="111111"/>
                </a:solidFill>
                <a:latin typeface="Times New Roman" panose="02020603050405020304" pitchFamily="18" charset="0"/>
                <a:cs typeface="Times New Roman" panose="02020603050405020304" pitchFamily="18" charset="0"/>
              </a:rPr>
              <a:t>breached</a:t>
            </a:r>
            <a:r>
              <a:rPr lang="en-US" dirty="0">
                <a:solidFill>
                  <a:srgbClr val="111111"/>
                </a:solidFill>
                <a:latin typeface="Times New Roman" panose="02020603050405020304" pitchFamily="18" charset="0"/>
                <a:cs typeface="Times New Roman" panose="02020603050405020304" pitchFamily="18" charset="0"/>
              </a:rPr>
              <a:t> if not protected from </a:t>
            </a:r>
            <a:r>
              <a:rPr lang="en-US" b="1" dirty="0">
                <a:solidFill>
                  <a:srgbClr val="111111"/>
                </a:solidFill>
                <a:latin typeface="Times New Roman" panose="02020603050405020304" pitchFamily="18" charset="0"/>
                <a:cs typeface="Times New Roman" panose="02020603050405020304" pitchFamily="18" charset="0"/>
              </a:rPr>
              <a:t>cybercrime</a:t>
            </a:r>
            <a:r>
              <a:rPr lang="en-US" dirty="0">
                <a:solidFill>
                  <a:srgbClr val="111111"/>
                </a:solidFill>
                <a:latin typeface="Times New Roman" panose="02020603050405020304" pitchFamily="18" charset="0"/>
                <a:cs typeface="Times New Roman" panose="02020603050405020304" pitchFamily="18" charset="0"/>
              </a:rPr>
              <a:t> </a:t>
            </a:r>
            <a:r>
              <a:rPr lang="en-US" b="1" dirty="0">
                <a:solidFill>
                  <a:srgbClr val="111111"/>
                </a:solidFill>
                <a:latin typeface="Times New Roman" panose="02020603050405020304" pitchFamily="18" charset="0"/>
                <a:cs typeface="Times New Roman" panose="02020603050405020304" pitchFamily="18" charset="0"/>
              </a:rPr>
              <a:t>threats</a:t>
            </a:r>
            <a:r>
              <a:rPr lang="en-US" dirty="0">
                <a:solidFill>
                  <a:srgbClr val="111111"/>
                </a:solidFill>
                <a:latin typeface="Times New Roman" panose="02020603050405020304" pitchFamily="18" charset="0"/>
                <a:cs typeface="Times New Roman" panose="02020603050405020304" pitchFamily="18" charset="0"/>
              </a:rPr>
              <a:t>.</a:t>
            </a:r>
            <a:endParaRPr lang="en-IN" dirty="0">
              <a:solidFill>
                <a:srgbClr val="11111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2399" y="2651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User Segment</a:t>
            </a:r>
            <a:endParaRPr lang="en-GB" sz="2000" dirty="0">
              <a:solidFill>
                <a:schemeClr val="accent2"/>
              </a:solidFill>
              <a:highlight>
                <a:srgbClr val="FFFFFF"/>
              </a:highlight>
              <a:latin typeface="Times New Roman" panose="02020603050405020304" pitchFamily="18" charset="0"/>
              <a:cs typeface="Times New Roman" panose="02020603050405020304" pitchFamily="18" charset="0"/>
            </a:endParaRPr>
          </a:p>
        </p:txBody>
      </p:sp>
      <p:sp>
        <p:nvSpPr>
          <p:cNvPr id="354" name="Google Shape;354;p3"/>
          <p:cNvSpPr txBox="1"/>
          <p:nvPr/>
        </p:nvSpPr>
        <p:spPr>
          <a:xfrm>
            <a:off x="473710" y="640715"/>
            <a:ext cx="8509635" cy="116141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Wingdings" panose="05000000000000000000" charset="0"/>
              <a:buChar char="Ø"/>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Here we can observe that according to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survey around 68%</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 the total people who answered the survey are using e-banking.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Today in</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India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(according to RBI statistics)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around 35 %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 the population is using E-Banking for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daily transactions</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In the near future this number will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increase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by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50-60%.</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15000"/>
              </a:lnSpc>
              <a:spcBef>
                <a:spcPts val="1000"/>
              </a:spcBef>
              <a:spcAft>
                <a:spcPts val="0"/>
              </a:spcAft>
              <a:buClr>
                <a:srgbClr val="000000"/>
              </a:buClr>
              <a:buSzPts val="1400"/>
              <a:buFont typeface="Wingdings" panose="05000000000000000000" charset="0"/>
              <a:buChar char="Ø"/>
            </a:pP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 that </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35% </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of E-Banking usage, </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round 5%</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physically challenged</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people using E-Banking.</a:t>
            </a:r>
            <a:endPar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pic>
        <p:nvPicPr>
          <p:cNvPr id="5" name="Picture 4" descr="pie-chart"/>
          <p:cNvPicPr>
            <a:picLocks noChangeAspect="1"/>
          </p:cNvPicPr>
          <p:nvPr/>
        </p:nvPicPr>
        <p:blipFill>
          <a:blip r:embed="rId1"/>
          <a:srcRect l="23138" t="18661" r="23205" b="20721"/>
          <a:stretch>
            <a:fillRect/>
          </a:stretch>
        </p:blipFill>
        <p:spPr>
          <a:xfrm>
            <a:off x="5487035" y="2310765"/>
            <a:ext cx="2749550" cy="2018030"/>
          </a:xfrm>
          <a:prstGeom prst="rect">
            <a:avLst/>
          </a:prstGeom>
        </p:spPr>
      </p:pic>
      <p:pic>
        <p:nvPicPr>
          <p:cNvPr id="6" name="Picture 5" descr="pie-chart"/>
          <p:cNvPicPr>
            <a:picLocks noChangeAspect="1"/>
          </p:cNvPicPr>
          <p:nvPr/>
        </p:nvPicPr>
        <p:blipFill>
          <a:blip r:embed="rId1"/>
          <a:srcRect l="17478" t="9692" r="18944" b="81726"/>
          <a:stretch>
            <a:fillRect/>
          </a:stretch>
        </p:blipFill>
        <p:spPr>
          <a:xfrm>
            <a:off x="5349875" y="4504690"/>
            <a:ext cx="3633470" cy="318770"/>
          </a:xfrm>
          <a:prstGeom prst="rect">
            <a:avLst/>
          </a:prstGeom>
        </p:spPr>
      </p:pic>
      <p:sp>
        <p:nvSpPr>
          <p:cNvPr id="7" name="Text Box 6"/>
          <p:cNvSpPr txBox="1"/>
          <p:nvPr/>
        </p:nvSpPr>
        <p:spPr>
          <a:xfrm>
            <a:off x="586740" y="2002790"/>
            <a:ext cx="2916555" cy="521970"/>
          </a:xfrm>
          <a:prstGeom prst="rect">
            <a:avLst/>
          </a:prstGeom>
          <a:noFill/>
        </p:spPr>
        <p:txBody>
          <a:bodyPr wrap="square" rtlCol="0">
            <a:spAutoFit/>
          </a:bodyPr>
          <a:p>
            <a:r>
              <a:rPr lang="en-IN" altLang="en-US" b="1" u="sng">
                <a:solidFill>
                  <a:schemeClr val="bg2"/>
                </a:solidFill>
                <a:latin typeface="Times New Roman" panose="02020603050405020304" pitchFamily="18" charset="0"/>
                <a:cs typeface="Times New Roman" panose="02020603050405020304" pitchFamily="18" charset="0"/>
              </a:rPr>
              <a:t>E-Banking Usage In India</a:t>
            </a:r>
            <a:endParaRPr lang="en-IN" altLang="en-US" b="1" u="sng">
              <a:solidFill>
                <a:schemeClr val="bg2"/>
              </a:solidFill>
              <a:latin typeface="Times New Roman" panose="02020603050405020304" pitchFamily="18" charset="0"/>
              <a:cs typeface="Times New Roman" panose="02020603050405020304" pitchFamily="18" charset="0"/>
            </a:endParaRPr>
          </a:p>
          <a:p>
            <a:r>
              <a:rPr lang="en-IN" altLang="en-US" b="1" u="sng">
                <a:solidFill>
                  <a:schemeClr val="bg2"/>
                </a:solidFill>
                <a:latin typeface="Times New Roman" panose="02020603050405020304" pitchFamily="18" charset="0"/>
                <a:cs typeface="Times New Roman" panose="02020603050405020304" pitchFamily="18" charset="0"/>
              </a:rPr>
              <a:t> India</a:t>
            </a:r>
            <a:endParaRPr lang="en-IN" altLang="en-US" b="1" u="sng">
              <a:solidFill>
                <a:schemeClr val="bg2"/>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5620385" y="2002790"/>
            <a:ext cx="2479675" cy="306705"/>
          </a:xfrm>
          <a:prstGeom prst="rect">
            <a:avLst/>
          </a:prstGeom>
          <a:noFill/>
        </p:spPr>
        <p:txBody>
          <a:bodyPr wrap="square" rtlCol="0">
            <a:spAutoFit/>
          </a:bodyPr>
          <a:p>
            <a:r>
              <a:rPr lang="en-IN" altLang="en-US" b="1" u="sng">
                <a:solidFill>
                  <a:schemeClr val="bg2"/>
                </a:solidFill>
                <a:latin typeface="Times New Roman" panose="02020603050405020304" pitchFamily="18" charset="0"/>
                <a:cs typeface="Times New Roman" panose="02020603050405020304" pitchFamily="18" charset="0"/>
              </a:rPr>
              <a:t>E-Banking Usage Age Factor</a:t>
            </a:r>
            <a:endParaRPr lang="en-IN" altLang="en-US" b="1" u="sng">
              <a:solidFill>
                <a:schemeClr val="bg2"/>
              </a:solidFill>
              <a:latin typeface="Times New Roman" panose="02020603050405020304" pitchFamily="18" charset="0"/>
              <a:cs typeface="Times New Roman" panose="02020603050405020304" pitchFamily="18" charset="0"/>
            </a:endParaRPr>
          </a:p>
        </p:txBody>
      </p:sp>
      <p:pic>
        <p:nvPicPr>
          <p:cNvPr id="9" name="Picture 8" descr="pie-chart (1)"/>
          <p:cNvPicPr>
            <a:picLocks noChangeAspect="1"/>
          </p:cNvPicPr>
          <p:nvPr/>
        </p:nvPicPr>
        <p:blipFill>
          <a:blip r:embed="rId2"/>
          <a:srcRect l="41089" t="20974" r="16722" b="21803"/>
          <a:stretch>
            <a:fillRect/>
          </a:stretch>
        </p:blipFill>
        <p:spPr>
          <a:xfrm>
            <a:off x="586740" y="2306955"/>
            <a:ext cx="2293620" cy="2021840"/>
          </a:xfrm>
          <a:prstGeom prst="rect">
            <a:avLst/>
          </a:prstGeom>
        </p:spPr>
      </p:pic>
      <p:pic>
        <p:nvPicPr>
          <p:cNvPr id="10" name="Picture 9" descr="pie-chart (1)"/>
          <p:cNvPicPr>
            <a:picLocks noChangeAspect="1"/>
          </p:cNvPicPr>
          <p:nvPr/>
        </p:nvPicPr>
        <p:blipFill>
          <a:blip r:embed="rId2"/>
          <a:srcRect l="18374" t="17316" r="78131" b="70513"/>
          <a:stretch>
            <a:fillRect/>
          </a:stretch>
        </p:blipFill>
        <p:spPr>
          <a:xfrm>
            <a:off x="849630" y="4328795"/>
            <a:ext cx="270510" cy="622935"/>
          </a:xfrm>
          <a:prstGeom prst="rect">
            <a:avLst/>
          </a:prstGeom>
        </p:spPr>
      </p:pic>
      <p:sp>
        <p:nvSpPr>
          <p:cNvPr id="11" name="Text Box 10"/>
          <p:cNvSpPr txBox="1"/>
          <p:nvPr/>
        </p:nvSpPr>
        <p:spPr>
          <a:xfrm>
            <a:off x="1120140" y="4306570"/>
            <a:ext cx="2783840" cy="645160"/>
          </a:xfrm>
          <a:prstGeom prst="rect">
            <a:avLst/>
          </a:prstGeom>
          <a:noFill/>
        </p:spPr>
        <p:txBody>
          <a:bodyPr wrap="square" rtlCol="0">
            <a:spAutoFit/>
          </a:bodyPr>
          <a:p>
            <a:pPr>
              <a:lnSpc>
                <a:spcPct val="150000"/>
              </a:lnSpc>
            </a:pPr>
            <a:r>
              <a:rPr lang="en-IN" altLang="en-US" sz="1200">
                <a:latin typeface="Times New Roman" panose="02020603050405020304" pitchFamily="18" charset="0"/>
                <a:cs typeface="Times New Roman" panose="02020603050405020304" pitchFamily="18" charset="0"/>
              </a:rPr>
              <a:t>Not Using E-Bank</a:t>
            </a:r>
            <a:endParaRPr lang="en-IN" altLang="en-US" sz="1200">
              <a:latin typeface="Times New Roman" panose="02020603050405020304" pitchFamily="18" charset="0"/>
              <a:cs typeface="Times New Roman" panose="02020603050405020304" pitchFamily="18" charset="0"/>
            </a:endParaRPr>
          </a:p>
          <a:p>
            <a:pPr>
              <a:lnSpc>
                <a:spcPct val="150000"/>
              </a:lnSpc>
            </a:pPr>
            <a:r>
              <a:rPr lang="en-IN" altLang="en-US" sz="1200">
                <a:latin typeface="Times New Roman" panose="02020603050405020304" pitchFamily="18" charset="0"/>
                <a:cs typeface="Times New Roman" panose="02020603050405020304" pitchFamily="18" charset="0"/>
              </a:rPr>
              <a:t>Using E-Bank</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2399" y="2651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Pain Points</a:t>
            </a:r>
            <a:endParaRPr lang="en-GB" sz="2000" dirty="0">
              <a:solidFill>
                <a:schemeClr val="accent2"/>
              </a:solidFill>
              <a:highlight>
                <a:srgbClr val="FFFFFF"/>
              </a:highlight>
              <a:latin typeface="Times New Roman" panose="02020603050405020304" pitchFamily="18" charset="0"/>
              <a:cs typeface="Times New Roman" panose="02020603050405020304" pitchFamily="18" charset="0"/>
            </a:endParaRPr>
          </a:p>
        </p:txBody>
      </p:sp>
      <p:sp>
        <p:nvSpPr>
          <p:cNvPr id="354" name="Google Shape;354;p3"/>
          <p:cNvSpPr txBox="1"/>
          <p:nvPr/>
        </p:nvSpPr>
        <p:spPr>
          <a:xfrm>
            <a:off x="432435" y="841375"/>
            <a:ext cx="8509635" cy="1161415"/>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50000"/>
              </a:lnSpc>
              <a:spcBef>
                <a:spcPts val="1000"/>
              </a:spcBef>
              <a:spcAft>
                <a:spcPts val="0"/>
              </a:spcAft>
              <a:buClr>
                <a:srgbClr val="000000"/>
              </a:buClr>
              <a:buSzPts val="1400"/>
              <a:buFont typeface="Wingdings" panose="05000000000000000000" charset="0"/>
              <a:buChar char="Ø"/>
            </a:pPr>
            <a:r>
              <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People who are physically challenged are unable to use e-banking. </a:t>
            </a:r>
            <a:endPar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1000"/>
              </a:spcBef>
              <a:spcAft>
                <a:spcPts val="0"/>
              </a:spcAft>
              <a:buClr>
                <a:srgbClr val="000000"/>
              </a:buClr>
              <a:buSzPts val="1400"/>
              <a:buFont typeface="Wingdings" panose="05000000000000000000" charset="0"/>
              <a:buChar char="Ø"/>
            </a:pPr>
            <a:r>
              <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 the current banking system, for authentication services using aged people, they can't remember their own pin or password. </a:t>
            </a:r>
            <a:endPar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1000"/>
              </a:spcBef>
              <a:spcAft>
                <a:spcPts val="0"/>
              </a:spcAft>
              <a:buClr>
                <a:srgbClr val="000000"/>
              </a:buClr>
              <a:buSzPts val="1400"/>
              <a:buFont typeface="Wingdings" panose="05000000000000000000" charset="0"/>
              <a:buChar char="Ø"/>
            </a:pPr>
            <a:r>
              <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Security is important for banks</a:t>
            </a:r>
            <a:r>
              <a:rPr lang="en-US" alt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but the current level of security in banking sector are not very secure. </a:t>
            </a:r>
            <a:r>
              <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US" alt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So </a:t>
            </a:r>
            <a:r>
              <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many people are scared of using e-banking.</a:t>
            </a:r>
            <a:endParaRPr lang="en-GB" sz="160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82295" y="2470150"/>
            <a:ext cx="8285480" cy="1929130"/>
          </a:xfrm>
          <a:prstGeom prst="rect">
            <a:avLst/>
          </a:prstGeom>
          <a:noFill/>
          <a:ln>
            <a:noFill/>
          </a:ln>
        </p:spPr>
        <p:txBody>
          <a:bodyPr spcFirstLastPara="1" wrap="square" lIns="91425" tIns="91425" rIns="91425" bIns="91425" anchor="t" anchorCtr="0">
            <a:noAutofit/>
          </a:bodyPr>
          <a:lstStyle/>
          <a:p>
            <a:pPr marL="0" lvl="0" indent="0">
              <a:lnSpc>
                <a:spcPct val="60000"/>
              </a:lnSpc>
              <a:spcBef>
                <a:spcPts val="1000"/>
              </a:spcBef>
              <a:spcAft>
                <a:spcPts val="1000"/>
              </a:spcAft>
              <a:buSzPts val="1400"/>
              <a:buFont typeface="Wingdings" panose="05000000000000000000" charset="0"/>
              <a:buNone/>
            </a:pPr>
            <a:r>
              <a:rPr lang="en-IN" altLang="en-US" sz="18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EXISTING:</a:t>
            </a:r>
            <a:endParaRPr lang="en-IN" altLang="en-US" sz="18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0" lvl="0" indent="0">
              <a:lnSpc>
                <a:spcPct val="60000"/>
              </a:lnSpc>
              <a:spcBef>
                <a:spcPts val="1000"/>
              </a:spcBef>
              <a:spcAft>
                <a:spcPts val="1000"/>
              </a:spcAft>
              <a:buSzPts val="1400"/>
              <a:buFont typeface="Wingdings" panose="05000000000000000000" charset="0"/>
              <a:buNone/>
            </a:pPr>
            <a:r>
              <a:rPr lang="en-IN" altLang="en-US" sz="16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APPLE’S STRATEGY:</a:t>
            </a:r>
            <a:endParaRPr lang="en-IN" altLang="en-US" sz="16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0" lvl="0" indent="0">
              <a:lnSpc>
                <a:spcPct val="100000"/>
              </a:lnSpc>
              <a:spcBef>
                <a:spcPts val="1000"/>
              </a:spcBef>
              <a:spcAft>
                <a:spcPts val="1000"/>
              </a:spcAft>
              <a:buSzPts val="1400"/>
              <a:buFont typeface="Wingdings" panose="05000000000000000000" charset="0"/>
              <a:buNone/>
            </a:pPr>
            <a:r>
              <a:rPr lang="en-IN" altLang="en-US" sz="1600" dirty="0" smtClean="0">
                <a:solidFill>
                  <a:srgbClr val="080808"/>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In the latest iPhones, such as the X, 11, 12, and 13, double tapping the power button confirms that the user is ready for face authentication when purchasing any app from Apple's app store.</a:t>
            </a:r>
            <a:endParaRPr lang="en-IN" altLang="en-US" sz="1600" dirty="0" smtClean="0">
              <a:solidFill>
                <a:srgbClr val="080808"/>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
        <p:nvSpPr>
          <p:cNvPr id="360" name="Google Shape;360;p4"/>
          <p:cNvSpPr txBox="1">
            <a:spLocks noGrp="1"/>
          </p:cNvSpPr>
          <p:nvPr>
            <p:ph type="title"/>
          </p:nvPr>
        </p:nvSpPr>
        <p:spPr>
          <a:xfrm>
            <a:off x="318734" y="4556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latin typeface="Times New Roman" panose="02020603050405020304" pitchFamily="18" charset="0"/>
                <a:cs typeface="Times New Roman" panose="02020603050405020304" pitchFamily="18" charset="0"/>
              </a:rPr>
              <a:t>Pre-Requisite</a:t>
            </a:r>
            <a:endParaRPr lang="en-GB" sz="2000" dirty="0">
              <a:solidFill>
                <a:schemeClr val="bg2"/>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735965" y="1031240"/>
            <a:ext cx="7672070" cy="1476375"/>
          </a:xfrm>
          <a:prstGeom prst="rect">
            <a:avLst/>
          </a:prstGeom>
          <a:noFill/>
        </p:spPr>
        <p:txBody>
          <a:bodyPr wrap="square" rtlCol="0">
            <a:spAutoFit/>
          </a:bodyPr>
          <a:p>
            <a:pPr marL="342900" indent="-342900">
              <a:lnSpc>
                <a:spcPct val="150000"/>
              </a:lnSpc>
              <a:buFont typeface="Wingdings" panose="05000000000000000000" charset="0"/>
              <a:buChar char="Ø"/>
            </a:pPr>
            <a:r>
              <a:rPr lang="en-IN" altLang="en-US" sz="2000"/>
              <a:t>Tensorflow (Deep learning)</a:t>
            </a:r>
            <a:endParaRPr lang="en-IN" altLang="en-US" sz="2000"/>
          </a:p>
          <a:p>
            <a:pPr marL="342900" indent="-342900">
              <a:lnSpc>
                <a:spcPct val="150000"/>
              </a:lnSpc>
              <a:buFont typeface="Wingdings" panose="05000000000000000000" charset="0"/>
              <a:buChar char="Ø"/>
            </a:pPr>
            <a:r>
              <a:rPr lang="en-IN" altLang="en-US" sz="2000"/>
              <a:t> Flask - Web framework used for building Web applications. </a:t>
            </a:r>
            <a:endParaRPr lang="en-IN" altLang="en-US" sz="2000"/>
          </a:p>
          <a:p>
            <a:pPr marL="342900" indent="-342900">
              <a:lnSpc>
                <a:spcPct val="150000"/>
              </a:lnSpc>
            </a:pP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1804" y="62048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Azure tools or resources</a:t>
            </a:r>
            <a:endParaRPr lang="en-GB" sz="2000" dirty="0">
              <a:solidFill>
                <a:schemeClr val="accent2"/>
              </a:solidFill>
              <a:highlight>
                <a:srgbClr val="FFFFFF"/>
              </a:highlight>
              <a:latin typeface="Times New Roman" panose="02020603050405020304" pitchFamily="18" charset="0"/>
              <a:cs typeface="Times New Roman" panose="02020603050405020304" pitchFamily="18" charset="0"/>
            </a:endParaRPr>
          </a:p>
        </p:txBody>
      </p:sp>
      <p:sp>
        <p:nvSpPr>
          <p:cNvPr id="3" name="Text Box 2"/>
          <p:cNvSpPr txBox="1"/>
          <p:nvPr/>
        </p:nvSpPr>
        <p:spPr>
          <a:xfrm>
            <a:off x="1578610" y="1267460"/>
            <a:ext cx="4766310" cy="286131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Knowledge Center</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Code Samples</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Solution architectures </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Case studies</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White papers</a:t>
            </a:r>
            <a:endParaRPr lang="en-US" sz="20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Sdk Downloads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52719" y="48164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tLang="en-GB" sz="2000" dirty="0">
                <a:solidFill>
                  <a:schemeClr val="accent2"/>
                </a:solidFill>
                <a:latin typeface="Times New Roman" panose="02020603050405020304" pitchFamily="18" charset="0"/>
                <a:cs typeface="Times New Roman" panose="02020603050405020304" pitchFamily="18" charset="0"/>
              </a:rPr>
              <a:t>Methodology</a:t>
            </a:r>
            <a:endParaRPr lang="en-IN" altLang="en-GB" sz="2000" dirty="0">
              <a:solidFill>
                <a:schemeClr val="accent2"/>
              </a:solidFill>
              <a:latin typeface="Times New Roman" panose="02020603050405020304" pitchFamily="18" charset="0"/>
              <a:cs typeface="Times New Roman" panose="02020603050405020304" pitchFamily="18" charset="0"/>
            </a:endParaRPr>
          </a:p>
        </p:txBody>
      </p:sp>
      <p:sp>
        <p:nvSpPr>
          <p:cNvPr id="372" name="Google Shape;372;p6"/>
          <p:cNvSpPr txBox="1"/>
          <p:nvPr/>
        </p:nvSpPr>
        <p:spPr>
          <a:xfrm>
            <a:off x="452685" y="105732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Authentication via volume button gestures.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While pressing the volume button, various haptic vibrations or sounds will be played for recognition (especially for the physically challenged).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Next, face ID verification will be processed .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Once authentication is done, customers can log in to their accounts.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If face verification fails, you have to enter your ELP(emergency login pin).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By using this ELP, you are allowed to log in to your account up to 3 times per day .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While entering the ELP, if it's wrong, you have 3 attempts per day, otherwise your access will be blocked for the next 24 hours.</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41289" y="397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Key Differentiators &amp; Adoption Plan</a:t>
            </a:r>
            <a:endParaRPr lang="en-GB" sz="2000" dirty="0">
              <a:solidFill>
                <a:schemeClr val="accent2"/>
              </a:solidFill>
              <a:highlight>
                <a:srgbClr val="FFFFFF"/>
              </a:highlight>
              <a:latin typeface="Times New Roman" panose="02020603050405020304" pitchFamily="18" charset="0"/>
              <a:cs typeface="Times New Roman" panose="02020603050405020304" pitchFamily="18" charset="0"/>
            </a:endParaRPr>
          </a:p>
        </p:txBody>
      </p:sp>
      <p:sp>
        <p:nvSpPr>
          <p:cNvPr id="378" name="Google Shape;378;p7"/>
          <p:cNvSpPr txBox="1"/>
          <p:nvPr/>
        </p:nvSpPr>
        <p:spPr>
          <a:xfrm>
            <a:off x="441255" y="973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 the current scenario, there is only fingerprint recognition or security pin used for authentication in mobile banking.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The drawback of using this method is that physically challenged people won't be aware of whether they are entering the correct pin or not.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Also, there will be chances of low security while using a security pin.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Firstly, authentication via volume button is done in this method.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The various haptic vibrations are used for tapping recognition, especially for the physically challenged.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Following that, face ID authentication is used for customer facial recognition, which begins without their interaction.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Both authentication processes contribute to the security of E-banking for both regular and physically challenged users. </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p:txBody>
      </p:sp>
      <p:sp>
        <p:nvSpPr>
          <p:cNvPr id="2" name="Text Box 1"/>
          <p:cNvSpPr txBox="1"/>
          <p:nvPr/>
        </p:nvSpPr>
        <p:spPr>
          <a:xfrm>
            <a:off x="2123440" y="1558290"/>
            <a:ext cx="309880" cy="306705"/>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53695" y="448945"/>
            <a:ext cx="8867775" cy="4889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dirty="0">
                <a:solidFill>
                  <a:schemeClr val="accent2"/>
                </a:solidFill>
                <a:latin typeface="Times New Roman" panose="02020603050405020304" pitchFamily="18" charset="0"/>
                <a:ea typeface="Lato" panose="020F0502020204030203"/>
                <a:cs typeface="Times New Roman" panose="02020603050405020304" pitchFamily="18" charset="0"/>
                <a:sym typeface="Lato" panose="020F0502020204030203"/>
              </a:rPr>
              <a:t>Prototype or Flow Chart Diagram</a:t>
            </a:r>
            <a:endParaRPr lang="en-IN" sz="2000" b="1" i="0" u="none" strike="noStrike" cap="none" dirty="0">
              <a:solidFill>
                <a:schemeClr val="accent2"/>
              </a:solidFill>
              <a:latin typeface="Times New Roman" panose="02020603050405020304" pitchFamily="18" charset="0"/>
              <a:ea typeface="Lato" panose="020F0502020204030203"/>
              <a:cs typeface="Times New Roman" panose="02020603050405020304" pitchFamily="18" charset="0"/>
              <a:sym typeface="Lato" panose="020F0502020204030203"/>
            </a:endParaRPr>
          </a:p>
        </p:txBody>
      </p:sp>
      <p:pic>
        <p:nvPicPr>
          <p:cNvPr id="2" name="Picture 1" descr="Blank document"/>
          <p:cNvPicPr>
            <a:picLocks noChangeAspect="1"/>
          </p:cNvPicPr>
          <p:nvPr/>
        </p:nvPicPr>
        <p:blipFill>
          <a:blip r:embed="rId1"/>
          <a:stretch>
            <a:fillRect/>
          </a:stretch>
        </p:blipFill>
        <p:spPr>
          <a:xfrm>
            <a:off x="1162050" y="1043940"/>
            <a:ext cx="7109460" cy="3716655"/>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4117</Words>
  <Application>WPS Presentation</Application>
  <PresentationFormat>On-screen Show (16:9)</PresentationFormat>
  <Paragraphs>90</Paragraphs>
  <Slides>10</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vt:i4>
      </vt:variant>
    </vt:vector>
  </HeadingPairs>
  <TitlesOfParts>
    <vt:vector size="23" baseType="lpstr">
      <vt:lpstr>Arial</vt:lpstr>
      <vt:lpstr>SimSun</vt:lpstr>
      <vt:lpstr>Wingdings</vt:lpstr>
      <vt:lpstr>Arial</vt:lpstr>
      <vt:lpstr>Lato Black</vt:lpstr>
      <vt:lpstr>Lato</vt:lpstr>
      <vt:lpstr>Times New Roman</vt:lpstr>
      <vt:lpstr>Trebuchet MS</vt:lpstr>
      <vt:lpstr>Wingdings</vt:lpstr>
      <vt:lpstr>Microsoft YaHei</vt:lpstr>
      <vt:lpstr>Arial Unicode MS</vt:lpstr>
      <vt:lpstr>TI Template</vt:lpstr>
      <vt:lpstr>TI Template</vt:lpstr>
      <vt:lpstr>Bank of Baroda Hackathon - 2022                       </vt:lpstr>
      <vt:lpstr>Problem Statement </vt:lpstr>
      <vt:lpstr>User Segment &amp; Pain Points</vt:lpstr>
      <vt:lpstr>User Segment &amp; Pain Points</vt:lpstr>
      <vt:lpstr>Pre-Requisite</vt:lpstr>
      <vt:lpstr>Azure tools or resources which are likely to be used by you for the prototype, if your idea gets selected</vt:lpstr>
      <vt:lpstr>Methodology</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mm</cp:lastModifiedBy>
  <cp:revision>13</cp:revision>
  <dcterms:created xsi:type="dcterms:W3CDTF">2022-09-14T06:47:00Z</dcterms:created>
  <dcterms:modified xsi:type="dcterms:W3CDTF">2022-09-14T17:03:25Z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D8B5CB56C808469FB7779DA3E276DFE2</vt:lpwstr>
  </property>
  <property fmtid="{D5CDD505-2E9C-101B-9397-08002B2CF9AE}" pid="3" name="KSOProductBuildVer">
    <vt:lpwstr>1033-11.2.0.11306</vt:lpwstr>
  </property>
</Properties>
</file>