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56" r:id="rId3"/>
    <p:sldId id="257" r:id="rId4"/>
    <p:sldId id="258" r:id="rId5"/>
    <p:sldId id="265" r:id="rId6"/>
    <p:sldId id="259" r:id="rId7"/>
    <p:sldId id="260" r:id="rId8"/>
    <p:sldId id="261" r:id="rId9"/>
    <p:sldId id="262" r:id="rId10"/>
    <p:sldId id="263" r:id="rId11"/>
    <p:sldId id="264" r:id="rId12"/>
  </p:sldIdLst>
  <p:sldSz cx="9144000" cy="5143500" type="screen16x9"/>
  <p:notesSz cx="6858000" cy="9144000"/>
  <p:embeddedFontLst>
    <p:embeddedFont>
      <p:font typeface="Lato" panose="020B0604020202020204" charset="0"/>
      <p:regular r:id="rId14"/>
      <p:bold r:id="rId15"/>
      <p:italic r:id="rId16"/>
    </p:embeddedFont>
    <p:embeddedFont>
      <p:font typeface="Trebuchet MS" panose="020B0603020202020204" pitchFamily="34" charset="0"/>
      <p:regular r:id="rId17"/>
      <p:bold r:id="rId18"/>
      <p:italic r:id="rId19"/>
      <p:boldItalic r:id="rId20"/>
    </p:embeddedFont>
    <p:embeddedFont>
      <p:font typeface="Lato Black" panose="020B0604020202020204" charset="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20358162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9524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117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765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6251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5114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4976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240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254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599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5558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a:t>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a:endParaRPr/>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a:t>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a:t>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a:t>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a:t>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a:t>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Bank of Baroda Hackathon - 2022                       </a:t>
            </a:r>
            <a:endParaRPr sz="2900" u="sng"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sp>
        <p:nvSpPr>
          <p:cNvPr id="339" name="Google Shape;339;p1"/>
          <p:cNvSpPr txBox="1"/>
          <p:nvPr/>
        </p:nvSpPr>
        <p:spPr>
          <a:xfrm>
            <a:off x="-1" y="2161275"/>
            <a:ext cx="5661061" cy="923299"/>
          </a:xfrm>
          <a:prstGeom prst="rect">
            <a:avLst/>
          </a:prstGeom>
          <a:noFill/>
          <a:ln>
            <a:noFill/>
          </a:ln>
        </p:spPr>
        <p:txBody>
          <a:bodyPr spcFirstLastPara="1" wrap="square" lIns="91425" tIns="91425" rIns="91425" bIns="91425" anchor="t" anchorCtr="0">
            <a:spAutoFit/>
          </a:bodyPr>
          <a:lstStyle/>
          <a:p>
            <a:pPr>
              <a:buSzPts val="3600"/>
            </a:pPr>
            <a:r>
              <a:rPr lang="en-GB" sz="2400" b="1"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Your Team Name :  </a:t>
            </a:r>
            <a:r>
              <a:rPr lang="en-IN" sz="2400" b="1" dirty="0" smtClean="0">
                <a:solidFill>
                  <a:srgbClr val="FFFF00"/>
                </a:solidFill>
                <a:latin typeface="Times New Roman" panose="02020603050405020304" pitchFamily="18" charset="0"/>
                <a:cs typeface="Times New Roman" panose="02020603050405020304" pitchFamily="18" charset="0"/>
              </a:rPr>
              <a:t>Mind </a:t>
            </a:r>
            <a:r>
              <a:rPr lang="en-IN" sz="2400" b="1" dirty="0">
                <a:solidFill>
                  <a:srgbClr val="FFFF00"/>
                </a:solidFill>
                <a:latin typeface="Times New Roman" panose="02020603050405020304" pitchFamily="18" charset="0"/>
                <a:cs typeface="Times New Roman" panose="02020603050405020304" pitchFamily="18" charset="0"/>
              </a:rPr>
              <a:t>Optimizer</a:t>
            </a:r>
            <a:r>
              <a:rPr lang="en-IN" sz="2400" b="1" dirty="0">
                <a:solidFill>
                  <a:schemeClr val="bg1"/>
                </a:solidFill>
                <a:latin typeface="Times New Roman" panose="02020603050405020304" pitchFamily="18" charset="0"/>
                <a:cs typeface="Times New Roman" panose="02020603050405020304" pitchFamily="18" charset="0"/>
              </a:rPr>
              <a:t> </a:t>
            </a:r>
            <a:endParaRPr lang="en-IN" sz="2400" dirty="0">
              <a:solidFill>
                <a:schemeClr val="bg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3600"/>
              <a:buFont typeface="Arial" panose="020B0604020202020204"/>
              <a:buNone/>
            </a:pPr>
            <a:r>
              <a:rPr lang="en-GB" sz="2400" b="1"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 </a:t>
            </a:r>
            <a:endParaRPr sz="2400" b="1" i="0" u="none" strike="noStrike" cap="none"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sp>
        <p:nvSpPr>
          <p:cNvPr id="340" name="Google Shape;340;p1"/>
          <p:cNvSpPr txBox="1"/>
          <p:nvPr/>
        </p:nvSpPr>
        <p:spPr>
          <a:xfrm>
            <a:off x="169545" y="2693670"/>
            <a:ext cx="4559300" cy="166497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GB" sz="1800" b="1" i="0" u="none" strike="noStrike" cap="none"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Your team bio </a:t>
            </a:r>
            <a:r>
              <a:rPr lang="en-GB" sz="1800" b="1"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a:t>
            </a:r>
            <a:r>
              <a:rPr lang="en-US" altLang="en-GB" sz="1800"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 </a:t>
            </a:r>
            <a:r>
              <a:rPr lang="en-US" altLang="en-GB" sz="1200"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We are engineering students. Studing at Mangayarkarasi College of Engineering. We are interested in learning about new technologies like artificial intelligence, big data, </a:t>
            </a:r>
            <a:r>
              <a:rPr lang="en-US" altLang="en-GB" sz="1200" i="0" u="none" strike="noStrike" cap="none" dirty="0" err="1"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cybersecurity</a:t>
            </a:r>
            <a:r>
              <a:rPr lang="en-US" altLang="en-GB" sz="1200"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 and more. </a:t>
            </a:r>
            <a:r>
              <a:rPr lang="en-US" altLang="en-GB" sz="1200"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We focus on something to do for society, so we use this </a:t>
            </a:r>
            <a:r>
              <a:rPr lang="en-US" altLang="en-GB" sz="1200" i="0" u="none" strike="noStrike" cap="none" dirty="0" smtClean="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opportunity.</a:t>
            </a:r>
            <a:endParaRPr sz="1200" i="0" u="none" strike="noStrike" cap="none"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0" marR="0" lvl="0" indent="0" algn="l" rtl="0">
              <a:lnSpc>
                <a:spcPct val="150000"/>
              </a:lnSpc>
              <a:spcBef>
                <a:spcPts val="1600"/>
              </a:spcBef>
              <a:spcAft>
                <a:spcPts val="1600"/>
              </a:spcAft>
              <a:buClr>
                <a:srgbClr val="000000"/>
              </a:buClr>
              <a:buSzPts val="1300"/>
              <a:buFont typeface="Arial" panose="020B0604020202020204"/>
              <a:buNone/>
            </a:pPr>
            <a:r>
              <a:rPr lang="en-GB" sz="1600" i="0" u="none" strike="noStrike" cap="none"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Date :</a:t>
            </a:r>
            <a:r>
              <a:rPr lang="en-US" altLang="en-GB" sz="1200" i="0" u="none" strike="noStrike" cap="none" dirty="0">
                <a:solidFill>
                  <a:schemeClr val="lt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 12.09.2022</a:t>
            </a:r>
          </a:p>
        </p:txBody>
      </p:sp>
      <p:pic>
        <p:nvPicPr>
          <p:cNvPr id="341" name="Google Shape;341;p1"/>
          <p:cNvPicPr preferRelativeResize="0"/>
          <p:nvPr/>
        </p:nvPicPr>
        <p:blipFill>
          <a:blip r:embed="rId4"/>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50780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Times New Roman" panose="02020603050405020304" pitchFamily="18" charset="0"/>
                <a:ea typeface="Lato" panose="020F0502020204030203"/>
                <a:cs typeface="Times New Roman" panose="02020603050405020304" pitchFamily="18" charset="0"/>
                <a:sym typeface="Lato" panose="020F0502020204030203"/>
              </a:rPr>
              <a:t>Technology Partner</a:t>
            </a:r>
            <a:endParaRPr sz="1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597990" y="102538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b="1" dirty="0">
                <a:latin typeface="Times New Roman" panose="02020603050405020304" pitchFamily="18" charset="0"/>
                <a:cs typeface="Times New Roman" panose="02020603050405020304" pitchFamily="18" charset="0"/>
              </a:rPr>
              <a:t>Thank You</a:t>
            </a:r>
            <a:endParaRPr sz="20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1118283" y="1547839"/>
            <a:ext cx="3804357" cy="2528897"/>
          </a:xfrm>
          <a:prstGeom prst="rect">
            <a:avLst/>
          </a:prstGeom>
          <a:noFill/>
        </p:spPr>
        <p:txBody>
          <a:bodyPr wrap="square" rtlCol="0">
            <a:spAutoFit/>
          </a:bodyPr>
          <a:lstStyle/>
          <a:p>
            <a:pPr marL="342900" lvl="0" indent="-342900" algn="just">
              <a:lnSpc>
                <a:spcPct val="150000"/>
              </a:lnSpc>
              <a:spcAft>
                <a:spcPts val="1600"/>
              </a:spcAft>
              <a:buClr>
                <a:srgbClr val="FFFFFF"/>
              </a:buClr>
              <a:buSzPts val="1800"/>
              <a:buFont typeface="Arial" panose="020B0604020202020204" pitchFamily="34" charset="0"/>
              <a:buAutoNum type="arabicPeriod"/>
            </a:pPr>
            <a:r>
              <a:rPr lang="en-US" dirty="0">
                <a:solidFill>
                  <a:schemeClr val="bg1"/>
                </a:solidFill>
                <a:latin typeface="Times New Roman" panose="02020603050405020304" pitchFamily="18" charset="0"/>
                <a:cs typeface="Times New Roman" panose="02020603050405020304" pitchFamily="18" charset="0"/>
                <a:sym typeface="+mn-ea"/>
              </a:rPr>
              <a:t>Mr</a:t>
            </a:r>
            <a:r>
              <a:rPr lang="en-US" dirty="0" smtClean="0">
                <a:solidFill>
                  <a:schemeClr val="bg1"/>
                </a:solidFill>
                <a:latin typeface="Times New Roman" panose="02020603050405020304" pitchFamily="18" charset="0"/>
                <a:cs typeface="Times New Roman" panose="02020603050405020304" pitchFamily="18" charset="0"/>
                <a:sym typeface="+mn-ea"/>
              </a:rPr>
              <a:t>. Jeyaprasanna S (923819104017)</a:t>
            </a:r>
            <a:endParaRPr lang="en-US" dirty="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spcAft>
                <a:spcPts val="1600"/>
              </a:spcAft>
              <a:buClr>
                <a:srgbClr val="FFFFFF"/>
              </a:buClr>
              <a:buSzPts val="1800"/>
              <a:buFont typeface="Arial" panose="020B0604020202020204" pitchFamily="34" charset="0"/>
              <a:buAutoNum type="arabicPeriod"/>
            </a:pPr>
            <a:r>
              <a:rPr lang="en-US" dirty="0" smtClean="0">
                <a:solidFill>
                  <a:schemeClr val="bg1"/>
                </a:solidFill>
                <a:latin typeface="Times New Roman" panose="02020603050405020304" pitchFamily="18" charset="0"/>
                <a:cs typeface="Times New Roman" panose="02020603050405020304" pitchFamily="18" charset="0"/>
                <a:sym typeface="+mn-ea"/>
              </a:rPr>
              <a:t>Mr. Karthikeyan </a:t>
            </a:r>
            <a:r>
              <a:rPr lang="en-US" dirty="0">
                <a:solidFill>
                  <a:schemeClr val="bg1"/>
                </a:solidFill>
                <a:latin typeface="Times New Roman" panose="02020603050405020304" pitchFamily="18" charset="0"/>
                <a:cs typeface="Times New Roman" panose="02020603050405020304" pitchFamily="18" charset="0"/>
                <a:sym typeface="+mn-ea"/>
              </a:rPr>
              <a:t>A (</a:t>
            </a:r>
            <a:r>
              <a:rPr lang="en-US" dirty="0" smtClean="0">
                <a:solidFill>
                  <a:schemeClr val="bg1"/>
                </a:solidFill>
                <a:latin typeface="Times New Roman" panose="02020603050405020304" pitchFamily="18" charset="0"/>
                <a:cs typeface="Times New Roman" panose="02020603050405020304" pitchFamily="18" charset="0"/>
                <a:sym typeface="+mn-ea"/>
              </a:rPr>
              <a:t>923819104019)</a:t>
            </a:r>
            <a:endParaRPr lang="en-US" dirty="0" smtClean="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spcAft>
                <a:spcPts val="1600"/>
              </a:spcAft>
              <a:buClr>
                <a:srgbClr val="FFFFFF"/>
              </a:buClr>
              <a:buSzPts val="1800"/>
              <a:buFont typeface="Arial" panose="020B0604020202020204" pitchFamily="34" charset="0"/>
              <a:buAutoNum type="arabicPeriod"/>
            </a:pPr>
            <a:r>
              <a:rPr lang="en-US" dirty="0" smtClean="0">
                <a:solidFill>
                  <a:schemeClr val="bg1"/>
                </a:solidFill>
                <a:latin typeface="Times New Roman" panose="02020603050405020304" pitchFamily="18" charset="0"/>
                <a:cs typeface="Times New Roman" panose="02020603050405020304" pitchFamily="18" charset="0"/>
                <a:sym typeface="+mn-ea"/>
              </a:rPr>
              <a:t>Mr. MugeshKumar </a:t>
            </a:r>
            <a:r>
              <a:rPr lang="en-US" dirty="0">
                <a:solidFill>
                  <a:schemeClr val="bg1"/>
                </a:solidFill>
                <a:latin typeface="Times New Roman" panose="02020603050405020304" pitchFamily="18" charset="0"/>
                <a:cs typeface="Times New Roman" panose="02020603050405020304" pitchFamily="18" charset="0"/>
                <a:sym typeface="+mn-ea"/>
              </a:rPr>
              <a:t>M (</a:t>
            </a:r>
            <a:r>
              <a:rPr lang="en-US" dirty="0" smtClean="0">
                <a:solidFill>
                  <a:schemeClr val="bg1"/>
                </a:solidFill>
                <a:latin typeface="Times New Roman" panose="02020603050405020304" pitchFamily="18" charset="0"/>
                <a:cs typeface="Times New Roman" panose="02020603050405020304" pitchFamily="18" charset="0"/>
                <a:sym typeface="+mn-ea"/>
              </a:rPr>
              <a:t>923819104026)</a:t>
            </a:r>
            <a:endParaRPr lang="en-US" dirty="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spcAft>
                <a:spcPts val="1600"/>
              </a:spcAft>
              <a:buClr>
                <a:srgbClr val="FFFFFF"/>
              </a:buClr>
              <a:buSzPts val="1800"/>
              <a:buFont typeface="Arial" panose="020B0604020202020204" pitchFamily="34" charset="0"/>
              <a:buAutoNum type="arabicPeriod"/>
            </a:pPr>
            <a:r>
              <a:rPr lang="en-US" dirty="0" smtClean="0">
                <a:solidFill>
                  <a:schemeClr val="bg1"/>
                </a:solidFill>
                <a:latin typeface="Times New Roman" panose="02020603050405020304" pitchFamily="18" charset="0"/>
                <a:cs typeface="Times New Roman" panose="02020603050405020304" pitchFamily="18" charset="0"/>
                <a:sym typeface="+mn-ea"/>
              </a:rPr>
              <a:t>Ms. Vasuki</a:t>
            </a:r>
            <a:r>
              <a:rPr lang="en-US" dirty="0">
                <a:solidFill>
                  <a:schemeClr val="bg1"/>
                </a:solidFill>
                <a:latin typeface="Times New Roman" panose="02020603050405020304" pitchFamily="18" charset="0"/>
                <a:cs typeface="Times New Roman" panose="02020603050405020304" pitchFamily="18" charset="0"/>
                <a:sym typeface="+mn-ea"/>
              </a:rPr>
              <a:t> P (</a:t>
            </a:r>
            <a:r>
              <a:rPr lang="en-US" dirty="0" smtClean="0">
                <a:solidFill>
                  <a:schemeClr val="bg1"/>
                </a:solidFill>
                <a:latin typeface="Times New Roman" panose="02020603050405020304" pitchFamily="18" charset="0"/>
                <a:cs typeface="Times New Roman" panose="02020603050405020304" pitchFamily="18" charset="0"/>
                <a:sym typeface="+mn-ea"/>
              </a:rPr>
              <a:t>923819104057)</a:t>
            </a: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Clr>
                <a:srgbClr val="FFFFFF"/>
              </a:buClr>
              <a:buFont typeface="Arial" panose="020B0604020202020204" pitchFamily="34" charset="0"/>
              <a:buAutoNum type="arabicPeriod"/>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433572" y="3100066"/>
            <a:ext cx="4592549" cy="307777"/>
          </a:xfrm>
          <a:prstGeom prst="rect">
            <a:avLst/>
          </a:prstGeom>
          <a:noFill/>
        </p:spPr>
        <p:txBody>
          <a:bodyPr wrap="square" rtlCol="0">
            <a:spAutoFit/>
          </a:bodyPr>
          <a:lstStyle/>
          <a:p>
            <a:pPr algn="ctr"/>
            <a:r>
              <a:rPr lang="en-IN" dirty="0" smtClean="0">
                <a:solidFill>
                  <a:schemeClr val="bg1"/>
                </a:solidFill>
                <a:latin typeface="Times New Roman" panose="02020603050405020304" pitchFamily="18" charset="0"/>
                <a:cs typeface="Times New Roman" panose="02020603050405020304" pitchFamily="18" charset="0"/>
              </a:rPr>
              <a:t>Mangayarkarasi College Of Engineering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4881544" y="3394840"/>
            <a:ext cx="3698697" cy="461665"/>
          </a:xfrm>
          <a:prstGeom prst="rect">
            <a:avLst/>
          </a:prstGeom>
          <a:noFill/>
        </p:spPr>
        <p:txBody>
          <a:bodyPr wrap="square" rtlCol="0">
            <a:spAutoFit/>
          </a:bodyPr>
          <a:lstStyle/>
          <a:p>
            <a:pPr algn="ctr"/>
            <a:r>
              <a:rPr lang="en-IN" sz="1200" dirty="0" smtClean="0">
                <a:solidFill>
                  <a:schemeClr val="bg1"/>
                </a:solidFill>
                <a:latin typeface="Times New Roman" panose="02020603050405020304" pitchFamily="18" charset="0"/>
                <a:cs typeface="Times New Roman" panose="02020603050405020304" pitchFamily="18" charset="0"/>
              </a:rPr>
              <a:t>Department Of Computer Science &amp; Engineering </a:t>
            </a:r>
          </a:p>
          <a:p>
            <a:pPr algn="ctr"/>
            <a:r>
              <a:rPr lang="en-IN" sz="1200" dirty="0">
                <a:solidFill>
                  <a:schemeClr val="bg1"/>
                </a:solidFill>
                <a:latin typeface="Times New Roman" panose="02020603050405020304" pitchFamily="18" charset="0"/>
                <a:cs typeface="Times New Roman" panose="02020603050405020304" pitchFamily="18" charset="0"/>
              </a:rPr>
              <a:t>(</a:t>
            </a:r>
            <a:r>
              <a:rPr lang="en-IN" sz="1200" dirty="0" smtClean="0">
                <a:solidFill>
                  <a:schemeClr val="bg1"/>
                </a:solidFill>
                <a:latin typeface="Times New Roman" panose="02020603050405020304" pitchFamily="18" charset="0"/>
                <a:cs typeface="Times New Roman" panose="02020603050405020304" pitchFamily="18" charset="0"/>
              </a:rPr>
              <a:t>Final Year Students)</a:t>
            </a:r>
            <a:endParaRPr lang="en-IN" sz="1200" dirty="0">
              <a:solidFill>
                <a:schemeClr val="bg1"/>
              </a:solidFill>
              <a:latin typeface="Times New Roman" panose="02020603050405020304" pitchFamily="18" charset="0"/>
              <a:cs typeface="Times New Roman" panose="02020603050405020304" pitchFamily="18" charset="0"/>
            </a:endParaRPr>
          </a:p>
        </p:txBody>
      </p:sp>
      <p:pic>
        <p:nvPicPr>
          <p:cNvPr id="9" name="Picture 8" descr="ENGINEERING COLLEGE -LOGO"/>
          <p:cNvPicPr/>
          <p:nvPr/>
        </p:nvPicPr>
        <p:blipFill>
          <a:blip r:embed="rId3" cstate="print"/>
          <a:srcRect/>
          <a:stretch>
            <a:fillRect/>
          </a:stretch>
        </p:blipFill>
        <p:spPr bwMode="auto">
          <a:xfrm>
            <a:off x="5815173" y="1548604"/>
            <a:ext cx="1746607" cy="14925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516647" y="27816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bg2"/>
                </a:solidFill>
                <a:latin typeface="Times New Roman" panose="02020603050405020304" pitchFamily="18" charset="0"/>
                <a:cs typeface="Times New Roman" panose="02020603050405020304" pitchFamily="18" charset="0"/>
              </a:rPr>
              <a:t>Problem </a:t>
            </a:r>
            <a:r>
              <a:rPr lang="en-GB" sz="2000" dirty="0" smtClean="0">
                <a:solidFill>
                  <a:schemeClr val="bg2"/>
                </a:solidFill>
                <a:latin typeface="Times New Roman" panose="02020603050405020304" pitchFamily="18" charset="0"/>
                <a:cs typeface="Times New Roman" panose="02020603050405020304" pitchFamily="18" charset="0"/>
              </a:rPr>
              <a:t>Statement</a:t>
            </a:r>
            <a:r>
              <a:rPr lang="en-GB" sz="2000" dirty="0">
                <a:solidFill>
                  <a:schemeClr val="bg2"/>
                </a:solidFill>
                <a:latin typeface="Times New Roman" panose="02020603050405020304" pitchFamily="18" charset="0"/>
                <a:cs typeface="Times New Roman" panose="02020603050405020304" pitchFamily="18" charset="0"/>
              </a:rPr>
              <a:t> </a:t>
            </a:r>
          </a:p>
        </p:txBody>
      </p:sp>
      <p:sp>
        <p:nvSpPr>
          <p:cNvPr id="348" name="Google Shape;348;p2"/>
          <p:cNvSpPr txBox="1"/>
          <p:nvPr/>
        </p:nvSpPr>
        <p:spPr>
          <a:xfrm>
            <a:off x="494629" y="2057726"/>
            <a:ext cx="7344553" cy="40959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2000" b="1" i="0" u="none" strike="noStrike" cap="none" dirty="0">
                <a:solidFill>
                  <a:schemeClr val="bg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Why did you decide to solve this Problem statement?</a:t>
            </a:r>
          </a:p>
        </p:txBody>
      </p:sp>
      <p:sp>
        <p:nvSpPr>
          <p:cNvPr id="2" name="TextBox 1"/>
          <p:cNvSpPr txBox="1"/>
          <p:nvPr/>
        </p:nvSpPr>
        <p:spPr>
          <a:xfrm>
            <a:off x="516647" y="648420"/>
            <a:ext cx="7981551" cy="1383665"/>
          </a:xfrm>
          <a:prstGeom prst="rect">
            <a:avLst/>
          </a:prstGeom>
          <a:noFill/>
        </p:spPr>
        <p:txBody>
          <a:bodyPr wrap="square" rtlCol="0">
            <a:spAutoFit/>
          </a:bodyPr>
          <a:lstStyle/>
          <a:p>
            <a:pPr>
              <a:lnSpc>
                <a:spcPct val="150000"/>
              </a:lnSpc>
            </a:pPr>
            <a:r>
              <a:rPr lang="en-US" dirty="0" smtClean="0">
                <a:solidFill>
                  <a:srgbClr val="111111"/>
                </a:solidFill>
                <a:latin typeface="Times New Roman" panose="02020603050405020304" pitchFamily="18" charset="0"/>
                <a:cs typeface="Times New Roman" panose="02020603050405020304" pitchFamily="18" charset="0"/>
              </a:rPr>
              <a:t>       Authentication </a:t>
            </a:r>
            <a:r>
              <a:rPr lang="en-US" dirty="0">
                <a:solidFill>
                  <a:srgbClr val="111111"/>
                </a:solidFill>
                <a:latin typeface="Times New Roman" panose="02020603050405020304" pitchFamily="18" charset="0"/>
                <a:cs typeface="Times New Roman" panose="02020603050405020304" pitchFamily="18" charset="0"/>
              </a:rPr>
              <a:t>measures of Caller ID / PIN (personal identification numbers) / Security Questions / Device Signatures are sometime inadequate and intrusive. Identify creative methods of Customer Authentication which can be used on various channels. This should be done without deteriorating the customer experience.</a:t>
            </a:r>
            <a:endParaRPr lang="en-IN" dirty="0">
              <a:solidFill>
                <a:srgbClr val="11111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16647" y="2493824"/>
            <a:ext cx="8063744" cy="170816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smtClean="0">
                <a:solidFill>
                  <a:srgbClr val="111111"/>
                </a:solidFill>
                <a:latin typeface="Times New Roman" panose="02020603050405020304" pitchFamily="18" charset="0"/>
                <a:cs typeface="Times New Roman" panose="02020603050405020304" pitchFamily="18" charset="0"/>
              </a:rPr>
              <a:t>We are interested in cyber security, which is the </a:t>
            </a:r>
            <a:r>
              <a:rPr lang="en-US" b="1" dirty="0" smtClean="0">
                <a:solidFill>
                  <a:srgbClr val="111111"/>
                </a:solidFill>
                <a:latin typeface="Times New Roman" panose="02020603050405020304" pitchFamily="18" charset="0"/>
                <a:cs typeface="Times New Roman" panose="02020603050405020304" pitchFamily="18" charset="0"/>
              </a:rPr>
              <a:t>primary</a:t>
            </a:r>
            <a:r>
              <a:rPr lang="en-US" dirty="0" smtClean="0">
                <a:solidFill>
                  <a:srgbClr val="111111"/>
                </a:solidFill>
                <a:latin typeface="Times New Roman" panose="02020603050405020304" pitchFamily="18" charset="0"/>
                <a:cs typeface="Times New Roman" panose="02020603050405020304" pitchFamily="18" charset="0"/>
              </a:rPr>
              <a:t> </a:t>
            </a:r>
            <a:r>
              <a:rPr lang="en-US" b="1" dirty="0" smtClean="0">
                <a:solidFill>
                  <a:srgbClr val="111111"/>
                </a:solidFill>
                <a:latin typeface="Times New Roman" panose="02020603050405020304" pitchFamily="18" charset="0"/>
                <a:cs typeface="Times New Roman" panose="02020603050405020304" pitchFamily="18" charset="0"/>
              </a:rPr>
              <a:t>reason</a:t>
            </a:r>
            <a:r>
              <a:rPr lang="en-US" dirty="0" smtClean="0">
                <a:solidFill>
                  <a:srgbClr val="111111"/>
                </a:solidFill>
                <a:latin typeface="Times New Roman" panose="02020603050405020304" pitchFamily="18" charset="0"/>
                <a:cs typeface="Times New Roman" panose="02020603050405020304" pitchFamily="18" charset="0"/>
              </a:rPr>
              <a:t> we chose this issue </a:t>
            </a:r>
            <a:r>
              <a:rPr lang="en-US" dirty="0" smtClean="0">
                <a:solidFill>
                  <a:srgbClr val="111111"/>
                </a:solidFill>
                <a:latin typeface="Times New Roman" panose="02020603050405020304" pitchFamily="18" charset="0"/>
                <a:cs typeface="Times New Roman" panose="02020603050405020304" pitchFamily="18" charset="0"/>
              </a:rPr>
              <a:t>statement.</a:t>
            </a:r>
          </a:p>
          <a:p>
            <a:pPr marL="285750" indent="-285750">
              <a:lnSpc>
                <a:spcPct val="150000"/>
              </a:lnSpc>
              <a:buFont typeface="Wingdings" panose="05000000000000000000" pitchFamily="2" charset="2"/>
              <a:buChar char="v"/>
            </a:pPr>
            <a:r>
              <a:rPr lang="en-US" dirty="0" smtClean="0">
                <a:solidFill>
                  <a:srgbClr val="111111"/>
                </a:solidFill>
                <a:latin typeface="Times New Roman" panose="02020603050405020304" pitchFamily="18" charset="0"/>
                <a:cs typeface="Times New Roman" panose="02020603050405020304" pitchFamily="18" charset="0"/>
              </a:rPr>
              <a:t>Using </a:t>
            </a:r>
            <a:r>
              <a:rPr lang="en-US" b="1" dirty="0" smtClean="0">
                <a:solidFill>
                  <a:srgbClr val="111111"/>
                </a:solidFill>
                <a:latin typeface="Times New Roman" panose="02020603050405020304" pitchFamily="18" charset="0"/>
                <a:cs typeface="Times New Roman" panose="02020603050405020304" pitchFamily="18" charset="0"/>
              </a:rPr>
              <a:t>digital</a:t>
            </a:r>
            <a:r>
              <a:rPr lang="en-US" dirty="0" smtClean="0">
                <a:solidFill>
                  <a:srgbClr val="111111"/>
                </a:solidFill>
                <a:latin typeface="Times New Roman" panose="02020603050405020304" pitchFamily="18" charset="0"/>
                <a:cs typeface="Times New Roman" panose="02020603050405020304" pitchFamily="18" charset="0"/>
              </a:rPr>
              <a:t> </a:t>
            </a:r>
            <a:r>
              <a:rPr lang="en-US" b="1" dirty="0" smtClean="0">
                <a:solidFill>
                  <a:srgbClr val="111111"/>
                </a:solidFill>
                <a:latin typeface="Times New Roman" panose="02020603050405020304" pitchFamily="18" charset="0"/>
                <a:cs typeface="Times New Roman" panose="02020603050405020304" pitchFamily="18" charset="0"/>
              </a:rPr>
              <a:t>money</a:t>
            </a:r>
            <a:r>
              <a:rPr lang="en-US" dirty="0" smtClean="0">
                <a:solidFill>
                  <a:srgbClr val="111111"/>
                </a:solidFill>
                <a:latin typeface="Times New Roman" panose="02020603050405020304" pitchFamily="18" charset="0"/>
                <a:cs typeface="Times New Roman" panose="02020603050405020304" pitchFamily="18" charset="0"/>
              </a:rPr>
              <a:t>, </a:t>
            </a:r>
            <a:r>
              <a:rPr lang="en-US" dirty="0" smtClean="0">
                <a:solidFill>
                  <a:srgbClr val="111111"/>
                </a:solidFill>
                <a:latin typeface="Times New Roman" panose="02020603050405020304" pitchFamily="18" charset="0"/>
                <a:cs typeface="Times New Roman" panose="02020603050405020304" pitchFamily="18" charset="0"/>
              </a:rPr>
              <a:t>everyone appears to be moving away from using cash. Making ensuring that all cybersecurity </a:t>
            </a:r>
            <a:r>
              <a:rPr lang="en-US" b="1" dirty="0" smtClean="0">
                <a:solidFill>
                  <a:srgbClr val="111111"/>
                </a:solidFill>
                <a:latin typeface="Times New Roman" panose="02020603050405020304" pitchFamily="18" charset="0"/>
                <a:cs typeface="Times New Roman" panose="02020603050405020304" pitchFamily="18" charset="0"/>
              </a:rPr>
              <a:t>precautions</a:t>
            </a:r>
            <a:r>
              <a:rPr lang="en-US" dirty="0" smtClean="0">
                <a:solidFill>
                  <a:srgbClr val="111111"/>
                </a:solidFill>
                <a:latin typeface="Times New Roman" panose="02020603050405020304" pitchFamily="18" charset="0"/>
                <a:cs typeface="Times New Roman" panose="02020603050405020304" pitchFamily="18" charset="0"/>
              </a:rPr>
              <a:t> are in place in this situation is crucial for protecting your privacy and data while </a:t>
            </a:r>
            <a:r>
              <a:rPr lang="en-US" b="1" dirty="0" smtClean="0">
                <a:solidFill>
                  <a:srgbClr val="111111"/>
                </a:solidFill>
                <a:latin typeface="Times New Roman" panose="02020603050405020304" pitchFamily="18" charset="0"/>
                <a:cs typeface="Times New Roman" panose="02020603050405020304" pitchFamily="18" charset="0"/>
              </a:rPr>
              <a:t>using</a:t>
            </a:r>
            <a:r>
              <a:rPr lang="en-US" dirty="0" smtClean="0">
                <a:solidFill>
                  <a:srgbClr val="111111"/>
                </a:solidFill>
                <a:latin typeface="Times New Roman" panose="02020603050405020304" pitchFamily="18" charset="0"/>
                <a:cs typeface="Times New Roman" panose="02020603050405020304" pitchFamily="18" charset="0"/>
              </a:rPr>
              <a:t> </a:t>
            </a:r>
            <a:r>
              <a:rPr lang="en-US" b="1" dirty="0" smtClean="0">
                <a:solidFill>
                  <a:srgbClr val="111111"/>
                </a:solidFill>
                <a:latin typeface="Times New Roman" panose="02020603050405020304" pitchFamily="18" charset="0"/>
                <a:cs typeface="Times New Roman" panose="02020603050405020304" pitchFamily="18" charset="0"/>
              </a:rPr>
              <a:t>mobile</a:t>
            </a:r>
            <a:r>
              <a:rPr lang="en-US" dirty="0" smtClean="0">
                <a:solidFill>
                  <a:srgbClr val="111111"/>
                </a:solidFill>
                <a:latin typeface="Times New Roman" panose="02020603050405020304" pitchFamily="18" charset="0"/>
                <a:cs typeface="Times New Roman" panose="02020603050405020304" pitchFamily="18" charset="0"/>
              </a:rPr>
              <a:t> </a:t>
            </a:r>
            <a:r>
              <a:rPr lang="en-US" b="1" dirty="0" smtClean="0">
                <a:solidFill>
                  <a:srgbClr val="111111"/>
                </a:solidFill>
                <a:latin typeface="Times New Roman" panose="02020603050405020304" pitchFamily="18" charset="0"/>
                <a:cs typeface="Times New Roman" panose="02020603050405020304" pitchFamily="18" charset="0"/>
              </a:rPr>
              <a:t>banking</a:t>
            </a:r>
            <a:r>
              <a:rPr lang="en-US" dirty="0" smtClean="0">
                <a:solidFill>
                  <a:srgbClr val="111111"/>
                </a:solidFill>
                <a:latin typeface="Times New Roman" panose="02020603050405020304" pitchFamily="18" charset="0"/>
                <a:cs typeface="Times New Roman" panose="02020603050405020304" pitchFamily="18" charset="0"/>
              </a:rPr>
              <a:t>.</a:t>
            </a:r>
            <a:endParaRPr lang="en-US" dirty="0" smtClean="0">
              <a:solidFill>
                <a:srgbClr val="11111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endParaRPr lang="en-IN" dirty="0">
              <a:solidFill>
                <a:srgbClr val="11111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32399" y="26511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User Segment</a:t>
            </a:r>
          </a:p>
        </p:txBody>
      </p:sp>
      <p:sp>
        <p:nvSpPr>
          <p:cNvPr id="354" name="Google Shape;354;p3"/>
          <p:cNvSpPr txBox="1"/>
          <p:nvPr/>
        </p:nvSpPr>
        <p:spPr>
          <a:xfrm>
            <a:off x="473710" y="640715"/>
            <a:ext cx="8509635" cy="1161415"/>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0"/>
              </a:spcAft>
              <a:buClr>
                <a:srgbClr val="000000"/>
              </a:buClr>
              <a:buSzPts val="1400"/>
              <a:buFont typeface="Wingdings" panose="05000000000000000000" charset="0"/>
              <a:buChar char="Ø"/>
            </a:pPr>
            <a:r>
              <a:rPr lang="en-GB" sz="1400" b="0" i="0" u="none" strike="noStrike" cap="none"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a:t>
            </a:r>
            <a:r>
              <a:rPr lang="en-GB"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O</a:t>
            </a:r>
            <a:r>
              <a:rPr lang="en-GB" sz="1400" b="0" i="0" u="none" strike="noStrike" cap="none"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bserve </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that according to </a:t>
            </a:r>
            <a:r>
              <a:rPr lang="en-GB" sz="1400" b="1" i="0" u="none" strike="noStrike" cap="none"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survey(RBI)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around 68%</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of the total people who answered the survey are using e-banking.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Today in</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India </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(according to RBI statistics)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around 35 %</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of the population is using E-Banking for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daily transactions</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In the near future this number will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increase </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by </a:t>
            </a:r>
            <a:r>
              <a:rPr 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50-60%.</a:t>
            </a:r>
            <a:endPar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285750" marR="0" lvl="0" indent="-285750" algn="l" rtl="0">
              <a:lnSpc>
                <a:spcPct val="115000"/>
              </a:lnSpc>
              <a:spcBef>
                <a:spcPts val="1000"/>
              </a:spcBef>
              <a:spcAft>
                <a:spcPts val="0"/>
              </a:spcAft>
              <a:buClr>
                <a:srgbClr val="000000"/>
              </a:buClr>
              <a:buSzPts val="1400"/>
              <a:buFont typeface="Wingdings" panose="05000000000000000000" charset="0"/>
              <a:buChar char="Ø"/>
            </a:pPr>
            <a:r>
              <a:rPr lang="en-IN" alt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In that </a:t>
            </a:r>
            <a:r>
              <a:rPr lang="en-IN" alt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35% </a:t>
            </a:r>
            <a:r>
              <a:rPr lang="en-IN" alt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of E-Banking usage, </a:t>
            </a:r>
            <a:r>
              <a:rPr lang="en-IN" alt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around 5%</a:t>
            </a:r>
            <a:r>
              <a:rPr lang="en-IN" alt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of</a:t>
            </a:r>
            <a:r>
              <a:rPr lang="en-IN" altLang="en-GB" sz="1400" b="1"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a:t>
            </a:r>
            <a:r>
              <a:rPr lang="en-IN" altLang="en-GB" sz="1400" b="1" i="0" u="none" strike="noStrike" cap="none"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visually impacted </a:t>
            </a:r>
            <a:r>
              <a:rPr lang="en-IN" altLang="en-GB" sz="1400" b="0" i="0" u="none" strike="noStrike" cap="none"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people </a:t>
            </a:r>
            <a:r>
              <a:rPr lang="en-IN" alt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using E-Banking.</a:t>
            </a:r>
          </a:p>
        </p:txBody>
      </p:sp>
      <p:pic>
        <p:nvPicPr>
          <p:cNvPr id="5" name="Picture 4" descr="pie-chart"/>
          <p:cNvPicPr>
            <a:picLocks noChangeAspect="1"/>
          </p:cNvPicPr>
          <p:nvPr/>
        </p:nvPicPr>
        <p:blipFill>
          <a:blip r:embed="rId3"/>
          <a:srcRect l="23138" t="18661" r="23205" b="20721"/>
          <a:stretch>
            <a:fillRect/>
          </a:stretch>
        </p:blipFill>
        <p:spPr>
          <a:xfrm>
            <a:off x="5487035" y="2310765"/>
            <a:ext cx="2749550" cy="2018030"/>
          </a:xfrm>
          <a:prstGeom prst="rect">
            <a:avLst/>
          </a:prstGeom>
        </p:spPr>
      </p:pic>
      <p:pic>
        <p:nvPicPr>
          <p:cNvPr id="6" name="Picture 5" descr="pie-chart"/>
          <p:cNvPicPr>
            <a:picLocks noChangeAspect="1"/>
          </p:cNvPicPr>
          <p:nvPr/>
        </p:nvPicPr>
        <p:blipFill>
          <a:blip r:embed="rId3"/>
          <a:srcRect l="17478" t="9692" r="18944" b="81726"/>
          <a:stretch>
            <a:fillRect/>
          </a:stretch>
        </p:blipFill>
        <p:spPr>
          <a:xfrm>
            <a:off x="5349875" y="4504690"/>
            <a:ext cx="3633470" cy="318770"/>
          </a:xfrm>
          <a:prstGeom prst="rect">
            <a:avLst/>
          </a:prstGeom>
        </p:spPr>
      </p:pic>
      <p:sp>
        <p:nvSpPr>
          <p:cNvPr id="7" name="Text Box 6"/>
          <p:cNvSpPr txBox="1"/>
          <p:nvPr/>
        </p:nvSpPr>
        <p:spPr>
          <a:xfrm>
            <a:off x="586740" y="2002790"/>
            <a:ext cx="2916555" cy="521970"/>
          </a:xfrm>
          <a:prstGeom prst="rect">
            <a:avLst/>
          </a:prstGeom>
          <a:noFill/>
        </p:spPr>
        <p:txBody>
          <a:bodyPr wrap="square" rtlCol="0">
            <a:spAutoFit/>
          </a:bodyPr>
          <a:lstStyle/>
          <a:p>
            <a:r>
              <a:rPr lang="en-IN" altLang="en-US" b="1" u="sng" dirty="0">
                <a:solidFill>
                  <a:schemeClr val="bg2"/>
                </a:solidFill>
                <a:latin typeface="Times New Roman" panose="02020603050405020304" pitchFamily="18" charset="0"/>
                <a:cs typeface="Times New Roman" panose="02020603050405020304" pitchFamily="18" charset="0"/>
              </a:rPr>
              <a:t>E-Banking Usage In India</a:t>
            </a:r>
          </a:p>
          <a:p>
            <a:r>
              <a:rPr lang="en-IN" altLang="en-US" b="1" u="sng" dirty="0">
                <a:solidFill>
                  <a:schemeClr val="bg2"/>
                </a:solidFill>
                <a:latin typeface="Times New Roman" panose="02020603050405020304" pitchFamily="18" charset="0"/>
                <a:cs typeface="Times New Roman" panose="02020603050405020304" pitchFamily="18" charset="0"/>
              </a:rPr>
              <a:t> India</a:t>
            </a:r>
          </a:p>
        </p:txBody>
      </p:sp>
      <p:sp>
        <p:nvSpPr>
          <p:cNvPr id="8" name="Text Box 7"/>
          <p:cNvSpPr txBox="1"/>
          <p:nvPr/>
        </p:nvSpPr>
        <p:spPr>
          <a:xfrm>
            <a:off x="5620385" y="2002790"/>
            <a:ext cx="2479675" cy="306705"/>
          </a:xfrm>
          <a:prstGeom prst="rect">
            <a:avLst/>
          </a:prstGeom>
          <a:noFill/>
        </p:spPr>
        <p:txBody>
          <a:bodyPr wrap="square" rtlCol="0">
            <a:spAutoFit/>
          </a:bodyPr>
          <a:lstStyle/>
          <a:p>
            <a:r>
              <a:rPr lang="en-IN" altLang="en-US" b="1" u="sng" dirty="0">
                <a:solidFill>
                  <a:schemeClr val="bg2"/>
                </a:solidFill>
                <a:latin typeface="Times New Roman" panose="02020603050405020304" pitchFamily="18" charset="0"/>
                <a:cs typeface="Times New Roman" panose="02020603050405020304" pitchFamily="18" charset="0"/>
              </a:rPr>
              <a:t>E-Banking Usage Age Factor</a:t>
            </a:r>
          </a:p>
        </p:txBody>
      </p:sp>
      <p:pic>
        <p:nvPicPr>
          <p:cNvPr id="9" name="Picture 8" descr="pie-chart (1)"/>
          <p:cNvPicPr>
            <a:picLocks noChangeAspect="1"/>
          </p:cNvPicPr>
          <p:nvPr/>
        </p:nvPicPr>
        <p:blipFill>
          <a:blip r:embed="rId4"/>
          <a:srcRect l="41089" t="20974" r="16722" b="21803"/>
          <a:stretch>
            <a:fillRect/>
          </a:stretch>
        </p:blipFill>
        <p:spPr>
          <a:xfrm>
            <a:off x="586740" y="2306955"/>
            <a:ext cx="2293620" cy="2021840"/>
          </a:xfrm>
          <a:prstGeom prst="rect">
            <a:avLst/>
          </a:prstGeom>
        </p:spPr>
      </p:pic>
      <p:pic>
        <p:nvPicPr>
          <p:cNvPr id="10" name="Picture 9" descr="pie-chart (1)"/>
          <p:cNvPicPr>
            <a:picLocks noChangeAspect="1"/>
          </p:cNvPicPr>
          <p:nvPr/>
        </p:nvPicPr>
        <p:blipFill>
          <a:blip r:embed="rId4"/>
          <a:srcRect l="18374" t="17316" r="78131" b="70513"/>
          <a:stretch>
            <a:fillRect/>
          </a:stretch>
        </p:blipFill>
        <p:spPr>
          <a:xfrm>
            <a:off x="849630" y="4328795"/>
            <a:ext cx="270510" cy="622935"/>
          </a:xfrm>
          <a:prstGeom prst="rect">
            <a:avLst/>
          </a:prstGeom>
        </p:spPr>
      </p:pic>
      <p:sp>
        <p:nvSpPr>
          <p:cNvPr id="11" name="Text Box 10"/>
          <p:cNvSpPr txBox="1"/>
          <p:nvPr/>
        </p:nvSpPr>
        <p:spPr>
          <a:xfrm>
            <a:off x="1120140" y="4306570"/>
            <a:ext cx="2783840" cy="645160"/>
          </a:xfrm>
          <a:prstGeom prst="rect">
            <a:avLst/>
          </a:prstGeom>
          <a:noFill/>
        </p:spPr>
        <p:txBody>
          <a:bodyPr wrap="square" rtlCol="0">
            <a:spAutoFit/>
          </a:bodyPr>
          <a:lstStyle/>
          <a:p>
            <a:pPr>
              <a:lnSpc>
                <a:spcPct val="150000"/>
              </a:lnSpc>
            </a:pPr>
            <a:r>
              <a:rPr lang="en-IN" altLang="en-US" sz="1200">
                <a:latin typeface="Times New Roman" panose="02020603050405020304" pitchFamily="18" charset="0"/>
                <a:cs typeface="Times New Roman" panose="02020603050405020304" pitchFamily="18" charset="0"/>
              </a:rPr>
              <a:t>Not Using E-Bank</a:t>
            </a:r>
          </a:p>
          <a:p>
            <a:pPr>
              <a:lnSpc>
                <a:spcPct val="150000"/>
              </a:lnSpc>
            </a:pPr>
            <a:r>
              <a:rPr lang="en-IN" altLang="en-US" sz="1200">
                <a:latin typeface="Times New Roman" panose="02020603050405020304" pitchFamily="18" charset="0"/>
                <a:cs typeface="Times New Roman" panose="02020603050405020304" pitchFamily="18" charset="0"/>
              </a:rPr>
              <a:t>Using E-Bank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32399" y="26511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Pain Points</a:t>
            </a:r>
          </a:p>
        </p:txBody>
      </p:sp>
      <p:sp>
        <p:nvSpPr>
          <p:cNvPr id="354" name="Google Shape;354;p3"/>
          <p:cNvSpPr txBox="1"/>
          <p:nvPr/>
        </p:nvSpPr>
        <p:spPr>
          <a:xfrm>
            <a:off x="432435" y="841375"/>
            <a:ext cx="8509635" cy="1675794"/>
          </a:xfrm>
          <a:prstGeom prst="rect">
            <a:avLst/>
          </a:prstGeom>
          <a:noFill/>
          <a:ln>
            <a:noFill/>
          </a:ln>
        </p:spPr>
        <p:txBody>
          <a:bodyPr spcFirstLastPara="1" wrap="square" lIns="91425" tIns="91425" rIns="91425" bIns="91425" anchor="t" anchorCtr="0">
            <a:noAutofit/>
          </a:bodyPr>
          <a:lstStyle/>
          <a:p>
            <a:pPr marL="285750" lvl="0" indent="-285750" algn="just">
              <a:lnSpc>
                <a:spcPct val="150000"/>
              </a:lnSpc>
              <a:spcBef>
                <a:spcPts val="1000"/>
              </a:spcBef>
              <a:buSzPts val="1400"/>
              <a:buFont typeface="Wingdings" panose="05000000000000000000" charset="0"/>
              <a:buChar char="Ø"/>
            </a:pPr>
            <a:r>
              <a:rPr lang="en-GB"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People who are </a:t>
            </a:r>
            <a:r>
              <a:rPr lang="en-IN" altLang="en-GB" b="1"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visually impacted </a:t>
            </a:r>
            <a:r>
              <a:rPr lang="en-GB" i="0" u="none" strike="noStrike" cap="none"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are </a:t>
            </a:r>
            <a:r>
              <a:rPr lang="en-GB"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unable to use e-banking. </a:t>
            </a:r>
          </a:p>
          <a:p>
            <a:pPr marL="285750" indent="-285750" algn="just">
              <a:lnSpc>
                <a:spcPct val="150000"/>
              </a:lnSpc>
              <a:spcBef>
                <a:spcPts val="1000"/>
              </a:spcBef>
              <a:buSzPts val="1400"/>
              <a:buFont typeface="Wingdings" panose="05000000000000000000" charset="0"/>
              <a:buChar char="Ø"/>
            </a:pPr>
            <a:r>
              <a:rPr lang="en-GB"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a:t>
            </a:r>
            <a:r>
              <a:rPr lang="en-GB"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ged </a:t>
            </a:r>
            <a:r>
              <a:rPr lang="en-GB"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people </a:t>
            </a:r>
            <a:r>
              <a:rPr lang="en-GB"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can't remember their own pin or </a:t>
            </a:r>
            <a:r>
              <a:rPr lang="en-GB"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password during authentication process</a:t>
            </a:r>
            <a:r>
              <a:rPr lang="en-GB"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582295" y="2470150"/>
            <a:ext cx="8285480" cy="1929130"/>
          </a:xfrm>
          <a:prstGeom prst="rect">
            <a:avLst/>
          </a:prstGeom>
          <a:noFill/>
          <a:ln>
            <a:noFill/>
          </a:ln>
        </p:spPr>
        <p:txBody>
          <a:bodyPr spcFirstLastPara="1" wrap="square" lIns="91425" tIns="91425" rIns="91425" bIns="91425" anchor="t" anchorCtr="0">
            <a:noAutofit/>
          </a:bodyPr>
          <a:lstStyle/>
          <a:p>
            <a:pPr marL="0" lvl="0" indent="0">
              <a:lnSpc>
                <a:spcPct val="60000"/>
              </a:lnSpc>
              <a:spcBef>
                <a:spcPts val="1000"/>
              </a:spcBef>
              <a:spcAft>
                <a:spcPts val="1000"/>
              </a:spcAft>
              <a:buSzPts val="1400"/>
              <a:buFont typeface="Wingdings" panose="05000000000000000000" charset="0"/>
              <a:buNone/>
            </a:pPr>
            <a:r>
              <a:rPr lang="en-IN" altLang="en-US" sz="2000" b="1" dirty="0" smtClean="0">
                <a:solidFill>
                  <a:schemeClr val="bg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Existing</a:t>
            </a:r>
            <a:endParaRPr lang="en-IN" altLang="en-US" sz="1800" b="1" dirty="0" smtClean="0">
              <a:solidFill>
                <a:schemeClr val="bg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0" lvl="0" indent="0">
              <a:spcBef>
                <a:spcPts val="600"/>
              </a:spcBef>
              <a:spcAft>
                <a:spcPts val="600"/>
              </a:spcAft>
              <a:buSzPts val="1400"/>
              <a:buFont typeface="Wingdings" panose="05000000000000000000" charset="0"/>
              <a:buNone/>
            </a:pPr>
            <a:r>
              <a:rPr lang="en-IN" altLang="en-US" b="1" dirty="0" smtClean="0">
                <a:solidFill>
                  <a:schemeClr val="bg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Apple’s Strategy</a:t>
            </a:r>
            <a:endParaRPr lang="en-IN" altLang="en-US" b="1" dirty="0">
              <a:solidFill>
                <a:schemeClr val="bg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endParaRPr>
          </a:p>
          <a:p>
            <a:pPr marL="0" lvl="0" indent="0">
              <a:lnSpc>
                <a:spcPct val="150000"/>
              </a:lnSpc>
              <a:spcBef>
                <a:spcPts val="600"/>
              </a:spcBef>
              <a:spcAft>
                <a:spcPts val="600"/>
              </a:spcAft>
              <a:buSzPts val="1400"/>
              <a:buFont typeface="Wingdings" panose="05000000000000000000" charset="0"/>
              <a:buNone/>
            </a:pPr>
            <a:r>
              <a:rPr lang="en-IN" altLang="en-US" b="1" dirty="0" smtClean="0">
                <a:solidFill>
                  <a:schemeClr val="bg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a:t>
            </a:r>
            <a:r>
              <a:rPr lang="en-IN" altLang="en-US" dirty="0" smtClean="0">
                <a:solidFill>
                  <a:srgbClr val="080808"/>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In the latest iPhones, such as the X, 11, 12, and 13, double tapping the power button confirms that the user is ready for face authentication when purchasing any app from Apple's app store.</a:t>
            </a:r>
          </a:p>
        </p:txBody>
      </p:sp>
      <p:sp>
        <p:nvSpPr>
          <p:cNvPr id="360" name="Google Shape;360;p4"/>
          <p:cNvSpPr txBox="1">
            <a:spLocks noGrp="1"/>
          </p:cNvSpPr>
          <p:nvPr>
            <p:ph type="title"/>
          </p:nvPr>
        </p:nvSpPr>
        <p:spPr>
          <a:xfrm>
            <a:off x="318734" y="45561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bg2"/>
                </a:solidFill>
                <a:latin typeface="Times New Roman" panose="02020603050405020304" pitchFamily="18" charset="0"/>
                <a:cs typeface="Times New Roman" panose="02020603050405020304" pitchFamily="18" charset="0"/>
              </a:rPr>
              <a:t>Pre-Requisite</a:t>
            </a:r>
          </a:p>
        </p:txBody>
      </p:sp>
      <p:sp>
        <p:nvSpPr>
          <p:cNvPr id="2" name="Text Box 1"/>
          <p:cNvSpPr txBox="1"/>
          <p:nvPr/>
        </p:nvSpPr>
        <p:spPr>
          <a:xfrm>
            <a:off x="735965" y="1031240"/>
            <a:ext cx="7672070" cy="1292662"/>
          </a:xfrm>
          <a:prstGeom prst="rect">
            <a:avLst/>
          </a:prstGeom>
          <a:noFill/>
        </p:spPr>
        <p:txBody>
          <a:bodyPr wrap="square" rtlCol="0">
            <a:spAutoFit/>
          </a:bodyPr>
          <a:lstStyle/>
          <a:p>
            <a:pPr marL="342900" indent="-342900">
              <a:lnSpc>
                <a:spcPct val="150000"/>
              </a:lnSpc>
              <a:buFont typeface="Wingdings" panose="05000000000000000000" charset="0"/>
              <a:buChar char="Ø"/>
            </a:pPr>
            <a:r>
              <a:rPr lang="en-IN" altLang="en-US" sz="1200" dirty="0"/>
              <a:t>Tensorflow (Deep learning</a:t>
            </a:r>
            <a:r>
              <a:rPr lang="en-IN" altLang="en-US" sz="1200" dirty="0" smtClean="0"/>
              <a:t>).</a:t>
            </a:r>
            <a:endParaRPr lang="en-IN" altLang="en-US" sz="1200" dirty="0"/>
          </a:p>
          <a:p>
            <a:pPr marL="342900" indent="-342900">
              <a:lnSpc>
                <a:spcPct val="150000"/>
              </a:lnSpc>
              <a:buFont typeface="Wingdings" panose="05000000000000000000" charset="0"/>
              <a:buChar char="Ø"/>
            </a:pPr>
            <a:r>
              <a:rPr lang="en-IN" altLang="en-US" sz="1200" dirty="0"/>
              <a:t> Flask - Web framework used for building Web applications</a:t>
            </a:r>
            <a:r>
              <a:rPr lang="en-IN" altLang="en-US" sz="2000" dirty="0"/>
              <a:t>. </a:t>
            </a:r>
          </a:p>
          <a:p>
            <a:pPr marL="342900" indent="-342900">
              <a:lnSpc>
                <a:spcPct val="150000"/>
              </a:lnSpc>
            </a:pPr>
            <a:endParaRPr lang="en-IN"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31804" y="62048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Azure tools or resources</a:t>
            </a:r>
          </a:p>
        </p:txBody>
      </p:sp>
      <p:sp>
        <p:nvSpPr>
          <p:cNvPr id="3" name="Text Box 2"/>
          <p:cNvSpPr txBox="1"/>
          <p:nvPr/>
        </p:nvSpPr>
        <p:spPr>
          <a:xfrm>
            <a:off x="1578610" y="1267460"/>
            <a:ext cx="4766310"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Knowledge Center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Code Samples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Solution architectures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Case studies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White papers</a:t>
            </a:r>
          </a:p>
          <a:p>
            <a:pPr marL="285750" indent="-285750">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Sdk</a:t>
            </a:r>
            <a:r>
              <a:rPr lang="en-US" dirty="0">
                <a:latin typeface="Times New Roman" panose="02020603050405020304" pitchFamily="18" charset="0"/>
                <a:cs typeface="Times New Roman" panose="02020603050405020304" pitchFamily="18" charset="0"/>
              </a:rPr>
              <a:t> Downloads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52719" y="48164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altLang="en-GB" sz="2000" dirty="0">
                <a:solidFill>
                  <a:schemeClr val="accent2"/>
                </a:solidFill>
                <a:latin typeface="Times New Roman" panose="02020603050405020304" pitchFamily="18" charset="0"/>
                <a:cs typeface="Times New Roman" panose="02020603050405020304" pitchFamily="18" charset="0"/>
              </a:rPr>
              <a:t>Methodology</a:t>
            </a:r>
          </a:p>
        </p:txBody>
      </p:sp>
      <p:sp>
        <p:nvSpPr>
          <p:cNvPr id="372" name="Google Shape;372;p6"/>
          <p:cNvSpPr txBox="1"/>
          <p:nvPr/>
        </p:nvSpPr>
        <p:spPr>
          <a:xfrm>
            <a:off x="452685" y="105732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Authentication via volume button gestures. </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While pressing the volume button, various haptic vibrations or sounds will be played for recognition (especially for the physically challenged). </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Next, face ID verification will be processed . </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Once authentication is done, customers can log in to their accounts. </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If face verification fails, you have to enter your ELP(emergency login pin). </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By using this ELP, you are allowed to log in to your account up to 3 times per day . </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While entering the ELP, if it's wrong, you have 3 attempts per day, otherwise your access will be blocked for the next 24 hours.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41289" y="397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Key Differentiators &amp; Adoption Plan</a:t>
            </a:r>
          </a:p>
        </p:txBody>
      </p:sp>
      <p:sp>
        <p:nvSpPr>
          <p:cNvPr id="378" name="Google Shape;378;p7"/>
          <p:cNvSpPr txBox="1"/>
          <p:nvPr/>
        </p:nvSpPr>
        <p:spPr>
          <a:xfrm>
            <a:off x="441255" y="9735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T</a:t>
            </a:r>
            <a:r>
              <a:rPr lang="en-GB" sz="1400" b="0" i="0" u="none" strike="noStrike" cap="none"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here </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is only fingerprint recognition or security pin used for authentication in mobile banking. </a:t>
            </a: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The drawback of using this method is that physically challenged people won't be aware of whether they are entering the correct pin or not. </a:t>
            </a: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Also, there will be chances of low security while using a security pin. </a:t>
            </a: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In the beginning, </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authentication via volume button is done in this method. </a:t>
            </a: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The various haptic vibrations are used for tapping recognition, especially for the physically </a:t>
            </a:r>
            <a:r>
              <a:rPr lang="en-GB" sz="1400" b="0" i="0" u="none" strike="noStrike" cap="none"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challenged.</a:t>
            </a:r>
            <a:r>
              <a:rPr lang="en-GB"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 </a:t>
            </a:r>
            <a:r>
              <a:rPr lang="en-GB" sz="1400" b="0" i="0" u="none" strike="noStrike" cap="none" dirty="0" smtClean="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Following </a:t>
            </a: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that, face ID authentication is used for customer facial recognition, which begins without their interaction. </a:t>
            </a: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222222"/>
                </a:solidFill>
                <a:highlight>
                  <a:srgbClr val="FFFFFF"/>
                </a:highlight>
                <a:latin typeface="Times New Roman" panose="02020603050405020304" pitchFamily="18" charset="0"/>
                <a:ea typeface="Lato" panose="020F0502020204030203"/>
                <a:cs typeface="Times New Roman" panose="02020603050405020304" pitchFamily="18" charset="0"/>
                <a:sym typeface="Lato" panose="020F0502020204030203"/>
              </a:rPr>
              <a:t>Both authentication processes contribute to the security of E-banking for both regular and physically challenged users. </a:t>
            </a:r>
          </a:p>
        </p:txBody>
      </p:sp>
      <p:sp>
        <p:nvSpPr>
          <p:cNvPr id="2" name="Text Box 1"/>
          <p:cNvSpPr txBox="1"/>
          <p:nvPr/>
        </p:nvSpPr>
        <p:spPr>
          <a:xfrm>
            <a:off x="2123440" y="1558290"/>
            <a:ext cx="309880" cy="306705"/>
          </a:xfrm>
          <a:prstGeom prst="rect">
            <a:avLst/>
          </a:prstGeom>
          <a:noFill/>
        </p:spPr>
        <p:txBody>
          <a:bodyPr wrap="none" rtlCol="0">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353695" y="448945"/>
            <a:ext cx="8867775" cy="48895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IN" sz="2000" b="1" i="0" u="none" strike="noStrike" cap="none" dirty="0">
                <a:solidFill>
                  <a:schemeClr val="accent2"/>
                </a:solidFill>
                <a:latin typeface="Times New Roman" panose="02020603050405020304" pitchFamily="18" charset="0"/>
                <a:ea typeface="Lato" panose="020F0502020204030203"/>
                <a:cs typeface="Times New Roman" panose="02020603050405020304" pitchFamily="18" charset="0"/>
                <a:sym typeface="Lato" panose="020F0502020204030203"/>
              </a:rPr>
              <a:t>Prototype or Flow Chart Diagram</a:t>
            </a:r>
          </a:p>
        </p:txBody>
      </p:sp>
      <p:pic>
        <p:nvPicPr>
          <p:cNvPr id="2" name="Picture 1" descr="Blank document"/>
          <p:cNvPicPr>
            <a:picLocks noChangeAspect="1"/>
          </p:cNvPicPr>
          <p:nvPr/>
        </p:nvPicPr>
        <p:blipFill>
          <a:blip r:embed="rId3"/>
          <a:stretch>
            <a:fillRect/>
          </a:stretch>
        </p:blipFill>
        <p:spPr>
          <a:xfrm>
            <a:off x="1162050" y="1043940"/>
            <a:ext cx="7109460" cy="371665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563</Words>
  <Application>Microsoft Office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Times New Roman</vt:lpstr>
      <vt:lpstr>Arial</vt:lpstr>
      <vt:lpstr>Wingdings</vt:lpstr>
      <vt:lpstr>Lato</vt:lpstr>
      <vt:lpstr>Trebuchet MS</vt:lpstr>
      <vt:lpstr>Lato Black</vt:lpstr>
      <vt:lpstr>TI Template</vt:lpstr>
      <vt:lpstr>TI Template</vt:lpstr>
      <vt:lpstr>Bank of Baroda Hackathon - 2022                       </vt:lpstr>
      <vt:lpstr>Problem Statement </vt:lpstr>
      <vt:lpstr>User Segment</vt:lpstr>
      <vt:lpstr>Pain Points</vt:lpstr>
      <vt:lpstr>Pre-Requisite</vt:lpstr>
      <vt:lpstr>Azure tools or resources</vt:lpstr>
      <vt:lpstr>Methodology</vt:lpstr>
      <vt:lpstr>Key Differentiators &amp; Adoption Plan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cse4</dc:creator>
  <cp:lastModifiedBy>staff</cp:lastModifiedBy>
  <cp:revision>22</cp:revision>
  <dcterms:created xsi:type="dcterms:W3CDTF">2022-09-14T06:47:00Z</dcterms:created>
  <dcterms:modified xsi:type="dcterms:W3CDTF">2022-09-15T10:24:14Z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D8B5CB56C808469FB7779DA3E276DFE2</vt:lpwstr>
  </property>
  <property fmtid="{D5CDD505-2E9C-101B-9397-08002B2CF9AE}" pid="3" name="KSOProductBuildVer">
    <vt:lpwstr>1033-11.2.0.11306</vt:lpwstr>
  </property>
</Properties>
</file>