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5" r:id="rId1"/>
  </p:sldMasterIdLst>
  <p:notesMasterIdLst>
    <p:notesMasterId r:id="rId36"/>
  </p:notesMasterIdLst>
  <p:sldIdLst>
    <p:sldId id="256" r:id="rId2"/>
    <p:sldId id="257" r:id="rId3"/>
    <p:sldId id="261" r:id="rId4"/>
    <p:sldId id="262" r:id="rId5"/>
    <p:sldId id="258" r:id="rId6"/>
    <p:sldId id="299" r:id="rId7"/>
    <p:sldId id="264" r:id="rId8"/>
    <p:sldId id="315" r:id="rId9"/>
    <p:sldId id="300" r:id="rId10"/>
    <p:sldId id="310" r:id="rId11"/>
    <p:sldId id="260" r:id="rId12"/>
    <p:sldId id="302" r:id="rId13"/>
    <p:sldId id="304" r:id="rId14"/>
    <p:sldId id="305" r:id="rId15"/>
    <p:sldId id="314" r:id="rId16"/>
    <p:sldId id="301" r:id="rId17"/>
    <p:sldId id="265" r:id="rId18"/>
    <p:sldId id="303" r:id="rId19"/>
    <p:sldId id="307" r:id="rId20"/>
    <p:sldId id="297" r:id="rId21"/>
    <p:sldId id="269" r:id="rId22"/>
    <p:sldId id="298" r:id="rId23"/>
    <p:sldId id="306" r:id="rId24"/>
    <p:sldId id="267" r:id="rId25"/>
    <p:sldId id="268" r:id="rId26"/>
    <p:sldId id="272" r:id="rId27"/>
    <p:sldId id="273" r:id="rId28"/>
    <p:sldId id="276" r:id="rId29"/>
    <p:sldId id="277" r:id="rId30"/>
    <p:sldId id="308" r:id="rId31"/>
    <p:sldId id="309" r:id="rId32"/>
    <p:sldId id="312" r:id="rId33"/>
    <p:sldId id="311" r:id="rId34"/>
    <p:sldId id="313"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Open Sans ExtraBold" panose="020B0604020202020204"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8A83D9-D6E1-453F-B784-2B50EE5AA9D3}">
  <a:tblStyle styleId="{618A83D9-D6E1-453F-B784-2B50EE5AA9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2019" autoAdjust="0"/>
  </p:normalViewPr>
  <p:slideViewPr>
    <p:cSldViewPr>
      <p:cViewPr varScale="1">
        <p:scale>
          <a:sx n="82" d="100"/>
          <a:sy n="82" d="100"/>
        </p:scale>
        <p:origin x="820" y="44"/>
      </p:cViewPr>
      <p:guideLst>
        <p:guide orient="horz" pos="1620"/>
        <p:guide pos="2880"/>
      </p:guideLst>
    </p:cSldViewPr>
  </p:slideViewPr>
  <p:outlineViewPr>
    <p:cViewPr>
      <p:scale>
        <a:sx n="33" d="100"/>
        <a:sy n="33" d="100"/>
      </p:scale>
      <p:origin x="0" y="13829"/>
    </p:cViewPr>
  </p:outlineViewPr>
  <p:notesTextViewPr>
    <p:cViewPr>
      <p:scale>
        <a:sx n="1" d="1"/>
        <a:sy n="1" d="1"/>
      </p:scale>
      <p:origin x="0" y="0"/>
    </p:cViewPr>
  </p:notesTextViewPr>
  <p:sorterViewPr>
    <p:cViewPr varScale="1">
      <p:scale>
        <a:sx n="100" d="100"/>
        <a:sy n="100" d="100"/>
      </p:scale>
      <p:origin x="0" y="-72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FE674-BC2C-4D10-9523-A970EC5C1BB0}"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IN"/>
        </a:p>
      </dgm:t>
    </dgm:pt>
    <dgm:pt modelId="{3D1A97CF-AF13-4B82-A48D-A620357CF1E8}">
      <dgm:prSet/>
      <dgm:spPr/>
      <dgm:t>
        <a:bodyPr/>
        <a:lstStyle/>
        <a:p>
          <a:r>
            <a:rPr lang="en-US" b="0" i="0" baseline="0"/>
            <a:t>Who owns</a:t>
          </a:r>
          <a:r>
            <a:rPr lang="en-US" b="0" i="0"/>
            <a:t> culture?</a:t>
          </a:r>
          <a:endParaRPr lang="en-IN"/>
        </a:p>
      </dgm:t>
    </dgm:pt>
    <dgm:pt modelId="{EAF30564-3915-479E-AE7D-8516304E44FA}" type="parTrans" cxnId="{75E7EC4B-D4C3-4E5B-AF96-D6672EE23075}">
      <dgm:prSet/>
      <dgm:spPr/>
      <dgm:t>
        <a:bodyPr/>
        <a:lstStyle/>
        <a:p>
          <a:endParaRPr lang="en-IN"/>
        </a:p>
      </dgm:t>
    </dgm:pt>
    <dgm:pt modelId="{3F96ECFD-FA28-4A0C-930E-F8EA22314320}" type="sibTrans" cxnId="{75E7EC4B-D4C3-4E5B-AF96-D6672EE23075}">
      <dgm:prSet/>
      <dgm:spPr/>
      <dgm:t>
        <a:bodyPr/>
        <a:lstStyle/>
        <a:p>
          <a:endParaRPr lang="en-IN"/>
        </a:p>
      </dgm:t>
    </dgm:pt>
    <dgm:pt modelId="{5179967C-B19D-4349-ADEE-694CD9161641}">
      <dgm:prSet/>
      <dgm:spPr/>
      <dgm:t>
        <a:bodyPr/>
        <a:lstStyle/>
        <a:p>
          <a:r>
            <a:rPr lang="en-US" b="0" i="0" baseline="0"/>
            <a:t>Everyone</a:t>
          </a:r>
          <a:r>
            <a:rPr lang="en-US" b="0" i="0"/>
            <a:t> has a tool</a:t>
          </a:r>
          <a:endParaRPr lang="en-IN"/>
        </a:p>
      </dgm:t>
    </dgm:pt>
    <dgm:pt modelId="{57CCABB2-21A0-437F-8FEC-DD2B02FE5E63}" type="parTrans" cxnId="{18FBD2E5-D36B-428E-B252-2063DEA2E63F}">
      <dgm:prSet/>
      <dgm:spPr/>
      <dgm:t>
        <a:bodyPr/>
        <a:lstStyle/>
        <a:p>
          <a:endParaRPr lang="en-IN"/>
        </a:p>
      </dgm:t>
    </dgm:pt>
    <dgm:pt modelId="{8369AAB6-D40C-486B-A946-0A5194479784}" type="sibTrans" cxnId="{18FBD2E5-D36B-428E-B252-2063DEA2E63F}">
      <dgm:prSet/>
      <dgm:spPr/>
      <dgm:t>
        <a:bodyPr/>
        <a:lstStyle/>
        <a:p>
          <a:endParaRPr lang="en-IN"/>
        </a:p>
      </dgm:t>
    </dgm:pt>
    <dgm:pt modelId="{92C3AD96-467E-49A2-9EBE-E3526C0D69AE}">
      <dgm:prSet/>
      <dgm:spPr/>
      <dgm:t>
        <a:bodyPr/>
        <a:lstStyle/>
        <a:p>
          <a:r>
            <a:rPr lang="en-US" b="0" i="0" baseline="0"/>
            <a:t>Cloud</a:t>
          </a:r>
          <a:r>
            <a:rPr lang="en-US" b="0" i="0"/>
            <a:t> or legacy?</a:t>
          </a:r>
          <a:endParaRPr lang="en-IN"/>
        </a:p>
      </dgm:t>
    </dgm:pt>
    <dgm:pt modelId="{53B2A719-A3D8-43E4-8DD1-AE7D098C8E66}" type="parTrans" cxnId="{038A649F-C5F3-4966-A6C5-4275E99D5E5A}">
      <dgm:prSet/>
      <dgm:spPr/>
      <dgm:t>
        <a:bodyPr/>
        <a:lstStyle/>
        <a:p>
          <a:endParaRPr lang="en-IN"/>
        </a:p>
      </dgm:t>
    </dgm:pt>
    <dgm:pt modelId="{48AA8313-A9B9-4DBD-8393-9B4986FCC59B}" type="sibTrans" cxnId="{038A649F-C5F3-4966-A6C5-4275E99D5E5A}">
      <dgm:prSet/>
      <dgm:spPr/>
      <dgm:t>
        <a:bodyPr/>
        <a:lstStyle/>
        <a:p>
          <a:endParaRPr lang="en-IN"/>
        </a:p>
      </dgm:t>
    </dgm:pt>
    <dgm:pt modelId="{87968E4E-8C10-4DF3-875A-8A4731FC72DE}">
      <dgm:prSet/>
      <dgm:spPr/>
      <dgm:t>
        <a:bodyPr/>
        <a:lstStyle/>
        <a:p>
          <a:r>
            <a:rPr lang="en-US" b="0" i="0" baseline="0"/>
            <a:t>Marginalized</a:t>
          </a:r>
          <a:r>
            <a:rPr lang="en-US" b="0" i="0"/>
            <a:t> budgets</a:t>
          </a:r>
          <a:endParaRPr lang="en-IN"/>
        </a:p>
      </dgm:t>
    </dgm:pt>
    <dgm:pt modelId="{6CA5197D-068B-45BD-B650-4C5728D7457D}" type="parTrans" cxnId="{D614BA28-C541-4698-A4BE-4FF0B1492602}">
      <dgm:prSet/>
      <dgm:spPr/>
      <dgm:t>
        <a:bodyPr/>
        <a:lstStyle/>
        <a:p>
          <a:endParaRPr lang="en-IN"/>
        </a:p>
      </dgm:t>
    </dgm:pt>
    <dgm:pt modelId="{C61DB19D-07D3-4109-9298-939C89B112C2}" type="sibTrans" cxnId="{D614BA28-C541-4698-A4BE-4FF0B1492602}">
      <dgm:prSet/>
      <dgm:spPr/>
      <dgm:t>
        <a:bodyPr/>
        <a:lstStyle/>
        <a:p>
          <a:endParaRPr lang="en-IN"/>
        </a:p>
      </dgm:t>
    </dgm:pt>
    <dgm:pt modelId="{514D4780-D05A-440A-AE96-4F1A2C9BDEF2}">
      <dgm:prSet/>
      <dgm:spPr/>
      <dgm:t>
        <a:bodyPr/>
        <a:lstStyle/>
        <a:p>
          <a:r>
            <a:rPr lang="en-US" b="0" i="0" baseline="0"/>
            <a:t>Technical</a:t>
          </a:r>
          <a:r>
            <a:rPr lang="en-US" b="0" i="0"/>
            <a:t> complexity</a:t>
          </a:r>
          <a:endParaRPr lang="en-IN"/>
        </a:p>
      </dgm:t>
    </dgm:pt>
    <dgm:pt modelId="{5DE6A7B9-0B0D-4BB6-AE93-513398BEC585}" type="parTrans" cxnId="{A3913FA4-B5DE-4634-9BF8-11B950F98BD5}">
      <dgm:prSet/>
      <dgm:spPr/>
      <dgm:t>
        <a:bodyPr/>
        <a:lstStyle/>
        <a:p>
          <a:endParaRPr lang="en-IN"/>
        </a:p>
      </dgm:t>
    </dgm:pt>
    <dgm:pt modelId="{CC836FD0-114E-477C-89D6-B4ADE3F0239C}" type="sibTrans" cxnId="{A3913FA4-B5DE-4634-9BF8-11B950F98BD5}">
      <dgm:prSet/>
      <dgm:spPr/>
      <dgm:t>
        <a:bodyPr/>
        <a:lstStyle/>
        <a:p>
          <a:endParaRPr lang="en-IN"/>
        </a:p>
      </dgm:t>
    </dgm:pt>
    <dgm:pt modelId="{0B743EF2-227B-4B04-9BE2-2B6BD12C472B}">
      <dgm:prSet/>
      <dgm:spPr/>
      <dgm:t>
        <a:bodyPr/>
        <a:lstStyle/>
        <a:p>
          <a:r>
            <a:rPr lang="en-US" b="0" i="0" baseline="0"/>
            <a:t>Alert</a:t>
          </a:r>
          <a:r>
            <a:rPr lang="en-US" b="0" i="0"/>
            <a:t> swarm</a:t>
          </a:r>
          <a:endParaRPr lang="en-IN"/>
        </a:p>
      </dgm:t>
    </dgm:pt>
    <dgm:pt modelId="{415F5781-F513-4083-AAB6-50DCC47920B0}" type="parTrans" cxnId="{36834A8B-50BA-407D-A240-EBB0430A5CDF}">
      <dgm:prSet/>
      <dgm:spPr/>
      <dgm:t>
        <a:bodyPr/>
        <a:lstStyle/>
        <a:p>
          <a:endParaRPr lang="en-IN"/>
        </a:p>
      </dgm:t>
    </dgm:pt>
    <dgm:pt modelId="{238225AC-B51D-49F4-B056-2904F2A3B6DA}" type="sibTrans" cxnId="{36834A8B-50BA-407D-A240-EBB0430A5CDF}">
      <dgm:prSet/>
      <dgm:spPr/>
      <dgm:t>
        <a:bodyPr/>
        <a:lstStyle/>
        <a:p>
          <a:endParaRPr lang="en-IN"/>
        </a:p>
      </dgm:t>
    </dgm:pt>
    <dgm:pt modelId="{8D768D7C-0917-42ED-8495-C6596FFB0302}">
      <dgm:prSet/>
      <dgm:spPr/>
      <dgm:t>
        <a:bodyPr/>
        <a:lstStyle/>
        <a:p>
          <a:r>
            <a:rPr lang="en-US" b="0" i="0" baseline="0"/>
            <a:t>Disruption</a:t>
          </a:r>
          <a:r>
            <a:rPr lang="en-US" b="0" i="0"/>
            <a:t> of traditional ops</a:t>
          </a:r>
          <a:endParaRPr lang="en-IN"/>
        </a:p>
      </dgm:t>
    </dgm:pt>
    <dgm:pt modelId="{BE828121-1B55-48D5-9E5C-514D6DE8670A}" type="parTrans" cxnId="{C857EEB1-F96D-4493-80F6-CDEFA40EDE57}">
      <dgm:prSet/>
      <dgm:spPr/>
      <dgm:t>
        <a:bodyPr/>
        <a:lstStyle/>
        <a:p>
          <a:endParaRPr lang="en-IN"/>
        </a:p>
      </dgm:t>
    </dgm:pt>
    <dgm:pt modelId="{EF652BD9-AFF1-45FD-A0AF-BD2985200637}" type="sibTrans" cxnId="{C857EEB1-F96D-4493-80F6-CDEFA40EDE57}">
      <dgm:prSet/>
      <dgm:spPr/>
      <dgm:t>
        <a:bodyPr/>
        <a:lstStyle/>
        <a:p>
          <a:endParaRPr lang="en-IN"/>
        </a:p>
      </dgm:t>
    </dgm:pt>
    <dgm:pt modelId="{9C97F2E8-86F9-44AF-B051-74A0F2B752C8}" type="pres">
      <dgm:prSet presAssocID="{0FBFE674-BC2C-4D10-9523-A970EC5C1BB0}" presName="compositeShape" presStyleCnt="0">
        <dgm:presLayoutVars>
          <dgm:dir/>
          <dgm:resizeHandles/>
        </dgm:presLayoutVars>
      </dgm:prSet>
      <dgm:spPr/>
    </dgm:pt>
    <dgm:pt modelId="{C1B8E930-0564-4FF3-8B6C-3C3A719F8733}" type="pres">
      <dgm:prSet presAssocID="{0FBFE674-BC2C-4D10-9523-A970EC5C1BB0}" presName="pyramid" presStyleLbl="node1" presStyleIdx="0" presStyleCnt="1"/>
      <dgm:spPr/>
    </dgm:pt>
    <dgm:pt modelId="{25FBBE9F-DCE5-4442-A24F-F29635249A4B}" type="pres">
      <dgm:prSet presAssocID="{0FBFE674-BC2C-4D10-9523-A970EC5C1BB0}" presName="theList" presStyleCnt="0"/>
      <dgm:spPr/>
    </dgm:pt>
    <dgm:pt modelId="{468743A9-19A3-4ABA-AB4F-AE8802871A30}" type="pres">
      <dgm:prSet presAssocID="{3D1A97CF-AF13-4B82-A48D-A620357CF1E8}" presName="aNode" presStyleLbl="fgAcc1" presStyleIdx="0" presStyleCnt="7">
        <dgm:presLayoutVars>
          <dgm:bulletEnabled val="1"/>
        </dgm:presLayoutVars>
      </dgm:prSet>
      <dgm:spPr/>
    </dgm:pt>
    <dgm:pt modelId="{B1B6541A-63DE-46B0-AD5A-756FAEFF6C70}" type="pres">
      <dgm:prSet presAssocID="{3D1A97CF-AF13-4B82-A48D-A620357CF1E8}" presName="aSpace" presStyleCnt="0"/>
      <dgm:spPr/>
    </dgm:pt>
    <dgm:pt modelId="{537A8985-4074-4520-96DF-2AE8EA8A2184}" type="pres">
      <dgm:prSet presAssocID="{5179967C-B19D-4349-ADEE-694CD9161641}" presName="aNode" presStyleLbl="fgAcc1" presStyleIdx="1" presStyleCnt="7">
        <dgm:presLayoutVars>
          <dgm:bulletEnabled val="1"/>
        </dgm:presLayoutVars>
      </dgm:prSet>
      <dgm:spPr/>
    </dgm:pt>
    <dgm:pt modelId="{68BA69F9-B976-4D24-B094-8F262804492C}" type="pres">
      <dgm:prSet presAssocID="{5179967C-B19D-4349-ADEE-694CD9161641}" presName="aSpace" presStyleCnt="0"/>
      <dgm:spPr/>
    </dgm:pt>
    <dgm:pt modelId="{62F082BD-0AEA-4B3C-ACDB-725F0D6EDD46}" type="pres">
      <dgm:prSet presAssocID="{92C3AD96-467E-49A2-9EBE-E3526C0D69AE}" presName="aNode" presStyleLbl="fgAcc1" presStyleIdx="2" presStyleCnt="7">
        <dgm:presLayoutVars>
          <dgm:bulletEnabled val="1"/>
        </dgm:presLayoutVars>
      </dgm:prSet>
      <dgm:spPr/>
    </dgm:pt>
    <dgm:pt modelId="{9427D807-8ADE-4ABB-85A3-9399C369630F}" type="pres">
      <dgm:prSet presAssocID="{92C3AD96-467E-49A2-9EBE-E3526C0D69AE}" presName="aSpace" presStyleCnt="0"/>
      <dgm:spPr/>
    </dgm:pt>
    <dgm:pt modelId="{DEA1555F-79E0-4E75-AE73-5AECBDC7983E}" type="pres">
      <dgm:prSet presAssocID="{87968E4E-8C10-4DF3-875A-8A4731FC72DE}" presName="aNode" presStyleLbl="fgAcc1" presStyleIdx="3" presStyleCnt="7">
        <dgm:presLayoutVars>
          <dgm:bulletEnabled val="1"/>
        </dgm:presLayoutVars>
      </dgm:prSet>
      <dgm:spPr/>
    </dgm:pt>
    <dgm:pt modelId="{69569CF1-6499-48F6-9B32-E660B7522149}" type="pres">
      <dgm:prSet presAssocID="{87968E4E-8C10-4DF3-875A-8A4731FC72DE}" presName="aSpace" presStyleCnt="0"/>
      <dgm:spPr/>
    </dgm:pt>
    <dgm:pt modelId="{5739EBC7-871F-47A4-ABDA-9F4486575974}" type="pres">
      <dgm:prSet presAssocID="{514D4780-D05A-440A-AE96-4F1A2C9BDEF2}" presName="aNode" presStyleLbl="fgAcc1" presStyleIdx="4" presStyleCnt="7">
        <dgm:presLayoutVars>
          <dgm:bulletEnabled val="1"/>
        </dgm:presLayoutVars>
      </dgm:prSet>
      <dgm:spPr/>
    </dgm:pt>
    <dgm:pt modelId="{410C968D-36F8-4409-8E3A-2EADF294BB3A}" type="pres">
      <dgm:prSet presAssocID="{514D4780-D05A-440A-AE96-4F1A2C9BDEF2}" presName="aSpace" presStyleCnt="0"/>
      <dgm:spPr/>
    </dgm:pt>
    <dgm:pt modelId="{58382DE0-C847-4516-A98F-B3E28502D5F3}" type="pres">
      <dgm:prSet presAssocID="{0B743EF2-227B-4B04-9BE2-2B6BD12C472B}" presName="aNode" presStyleLbl="fgAcc1" presStyleIdx="5" presStyleCnt="7">
        <dgm:presLayoutVars>
          <dgm:bulletEnabled val="1"/>
        </dgm:presLayoutVars>
      </dgm:prSet>
      <dgm:spPr/>
    </dgm:pt>
    <dgm:pt modelId="{5F711D21-D407-4FED-BF1B-D5AD5B780485}" type="pres">
      <dgm:prSet presAssocID="{0B743EF2-227B-4B04-9BE2-2B6BD12C472B}" presName="aSpace" presStyleCnt="0"/>
      <dgm:spPr/>
    </dgm:pt>
    <dgm:pt modelId="{49E1AD1A-3FBF-4BA5-A142-903B0F800877}" type="pres">
      <dgm:prSet presAssocID="{8D768D7C-0917-42ED-8495-C6596FFB0302}" presName="aNode" presStyleLbl="fgAcc1" presStyleIdx="6" presStyleCnt="7">
        <dgm:presLayoutVars>
          <dgm:bulletEnabled val="1"/>
        </dgm:presLayoutVars>
      </dgm:prSet>
      <dgm:spPr/>
    </dgm:pt>
    <dgm:pt modelId="{354FAB76-762D-426F-B9A2-9C7A05A8DD34}" type="pres">
      <dgm:prSet presAssocID="{8D768D7C-0917-42ED-8495-C6596FFB0302}" presName="aSpace" presStyleCnt="0"/>
      <dgm:spPr/>
    </dgm:pt>
  </dgm:ptLst>
  <dgm:cxnLst>
    <dgm:cxn modelId="{D614BA28-C541-4698-A4BE-4FF0B1492602}" srcId="{0FBFE674-BC2C-4D10-9523-A970EC5C1BB0}" destId="{87968E4E-8C10-4DF3-875A-8A4731FC72DE}" srcOrd="3" destOrd="0" parTransId="{6CA5197D-068B-45BD-B650-4C5728D7457D}" sibTransId="{C61DB19D-07D3-4109-9298-939C89B112C2}"/>
    <dgm:cxn modelId="{F00A1C2F-535B-469F-A81C-0377362795E5}" type="presOf" srcId="{514D4780-D05A-440A-AE96-4F1A2C9BDEF2}" destId="{5739EBC7-871F-47A4-ABDA-9F4486575974}" srcOrd="0" destOrd="0" presId="urn:microsoft.com/office/officeart/2005/8/layout/pyramid2"/>
    <dgm:cxn modelId="{E392DB60-3250-4AA5-ADDF-444CA4214599}" type="presOf" srcId="{3D1A97CF-AF13-4B82-A48D-A620357CF1E8}" destId="{468743A9-19A3-4ABA-AB4F-AE8802871A30}" srcOrd="0" destOrd="0" presId="urn:microsoft.com/office/officeart/2005/8/layout/pyramid2"/>
    <dgm:cxn modelId="{75E7EC4B-D4C3-4E5B-AF96-D6672EE23075}" srcId="{0FBFE674-BC2C-4D10-9523-A970EC5C1BB0}" destId="{3D1A97CF-AF13-4B82-A48D-A620357CF1E8}" srcOrd="0" destOrd="0" parTransId="{EAF30564-3915-479E-AE7D-8516304E44FA}" sibTransId="{3F96ECFD-FA28-4A0C-930E-F8EA22314320}"/>
    <dgm:cxn modelId="{C6BAC856-8872-4735-9C1F-BF38B6747E20}" type="presOf" srcId="{0B743EF2-227B-4B04-9BE2-2B6BD12C472B}" destId="{58382DE0-C847-4516-A98F-B3E28502D5F3}" srcOrd="0" destOrd="0" presId="urn:microsoft.com/office/officeart/2005/8/layout/pyramid2"/>
    <dgm:cxn modelId="{36834A8B-50BA-407D-A240-EBB0430A5CDF}" srcId="{0FBFE674-BC2C-4D10-9523-A970EC5C1BB0}" destId="{0B743EF2-227B-4B04-9BE2-2B6BD12C472B}" srcOrd="5" destOrd="0" parTransId="{415F5781-F513-4083-AAB6-50DCC47920B0}" sibTransId="{238225AC-B51D-49F4-B056-2904F2A3B6DA}"/>
    <dgm:cxn modelId="{B68C4194-8702-4829-AAB7-37CBE437A5A7}" type="presOf" srcId="{0FBFE674-BC2C-4D10-9523-A970EC5C1BB0}" destId="{9C97F2E8-86F9-44AF-B051-74A0F2B752C8}" srcOrd="0" destOrd="0" presId="urn:microsoft.com/office/officeart/2005/8/layout/pyramid2"/>
    <dgm:cxn modelId="{038A649F-C5F3-4966-A6C5-4275E99D5E5A}" srcId="{0FBFE674-BC2C-4D10-9523-A970EC5C1BB0}" destId="{92C3AD96-467E-49A2-9EBE-E3526C0D69AE}" srcOrd="2" destOrd="0" parTransId="{53B2A719-A3D8-43E4-8DD1-AE7D098C8E66}" sibTransId="{48AA8313-A9B9-4DBD-8393-9B4986FCC59B}"/>
    <dgm:cxn modelId="{54FF59A2-0B4F-43E7-BABA-7297FD38A0D1}" type="presOf" srcId="{87968E4E-8C10-4DF3-875A-8A4731FC72DE}" destId="{DEA1555F-79E0-4E75-AE73-5AECBDC7983E}" srcOrd="0" destOrd="0" presId="urn:microsoft.com/office/officeart/2005/8/layout/pyramid2"/>
    <dgm:cxn modelId="{A3913FA4-B5DE-4634-9BF8-11B950F98BD5}" srcId="{0FBFE674-BC2C-4D10-9523-A970EC5C1BB0}" destId="{514D4780-D05A-440A-AE96-4F1A2C9BDEF2}" srcOrd="4" destOrd="0" parTransId="{5DE6A7B9-0B0D-4BB6-AE93-513398BEC585}" sibTransId="{CC836FD0-114E-477C-89D6-B4ADE3F0239C}"/>
    <dgm:cxn modelId="{C857EEB1-F96D-4493-80F6-CDEFA40EDE57}" srcId="{0FBFE674-BC2C-4D10-9523-A970EC5C1BB0}" destId="{8D768D7C-0917-42ED-8495-C6596FFB0302}" srcOrd="6" destOrd="0" parTransId="{BE828121-1B55-48D5-9E5C-514D6DE8670A}" sibTransId="{EF652BD9-AFF1-45FD-A0AF-BD2985200637}"/>
    <dgm:cxn modelId="{D29942B6-C0E9-4D91-9A59-6CFA8C10192E}" type="presOf" srcId="{92C3AD96-467E-49A2-9EBE-E3526C0D69AE}" destId="{62F082BD-0AEA-4B3C-ACDB-725F0D6EDD46}" srcOrd="0" destOrd="0" presId="urn:microsoft.com/office/officeart/2005/8/layout/pyramid2"/>
    <dgm:cxn modelId="{9EA703C2-17A4-4B9C-A390-9D6B2AAE4488}" type="presOf" srcId="{8D768D7C-0917-42ED-8495-C6596FFB0302}" destId="{49E1AD1A-3FBF-4BA5-A142-903B0F800877}" srcOrd="0" destOrd="0" presId="urn:microsoft.com/office/officeart/2005/8/layout/pyramid2"/>
    <dgm:cxn modelId="{18FBD2E5-D36B-428E-B252-2063DEA2E63F}" srcId="{0FBFE674-BC2C-4D10-9523-A970EC5C1BB0}" destId="{5179967C-B19D-4349-ADEE-694CD9161641}" srcOrd="1" destOrd="0" parTransId="{57CCABB2-21A0-437F-8FEC-DD2B02FE5E63}" sibTransId="{8369AAB6-D40C-486B-A946-0A5194479784}"/>
    <dgm:cxn modelId="{782EACFA-02E5-4E05-800C-5A0F9481B56B}" type="presOf" srcId="{5179967C-B19D-4349-ADEE-694CD9161641}" destId="{537A8985-4074-4520-96DF-2AE8EA8A2184}" srcOrd="0" destOrd="0" presId="urn:microsoft.com/office/officeart/2005/8/layout/pyramid2"/>
    <dgm:cxn modelId="{CF90D2F9-0556-4C59-A456-61B800561A6F}" type="presParOf" srcId="{9C97F2E8-86F9-44AF-B051-74A0F2B752C8}" destId="{C1B8E930-0564-4FF3-8B6C-3C3A719F8733}" srcOrd="0" destOrd="0" presId="urn:microsoft.com/office/officeart/2005/8/layout/pyramid2"/>
    <dgm:cxn modelId="{4114967A-3D9A-42A2-8041-16BD296D0861}" type="presParOf" srcId="{9C97F2E8-86F9-44AF-B051-74A0F2B752C8}" destId="{25FBBE9F-DCE5-4442-A24F-F29635249A4B}" srcOrd="1" destOrd="0" presId="urn:microsoft.com/office/officeart/2005/8/layout/pyramid2"/>
    <dgm:cxn modelId="{4FC3E225-7D80-43EA-AEE2-4091F8623A6F}" type="presParOf" srcId="{25FBBE9F-DCE5-4442-A24F-F29635249A4B}" destId="{468743A9-19A3-4ABA-AB4F-AE8802871A30}" srcOrd="0" destOrd="0" presId="urn:microsoft.com/office/officeart/2005/8/layout/pyramid2"/>
    <dgm:cxn modelId="{49629F25-D0E1-4A4C-A485-3D7A0133C1B8}" type="presParOf" srcId="{25FBBE9F-DCE5-4442-A24F-F29635249A4B}" destId="{B1B6541A-63DE-46B0-AD5A-756FAEFF6C70}" srcOrd="1" destOrd="0" presId="urn:microsoft.com/office/officeart/2005/8/layout/pyramid2"/>
    <dgm:cxn modelId="{728916A3-5947-4454-8E30-CECCF5919DEB}" type="presParOf" srcId="{25FBBE9F-DCE5-4442-A24F-F29635249A4B}" destId="{537A8985-4074-4520-96DF-2AE8EA8A2184}" srcOrd="2" destOrd="0" presId="urn:microsoft.com/office/officeart/2005/8/layout/pyramid2"/>
    <dgm:cxn modelId="{4C12B561-8D97-4782-B790-2FC8323D1B37}" type="presParOf" srcId="{25FBBE9F-DCE5-4442-A24F-F29635249A4B}" destId="{68BA69F9-B976-4D24-B094-8F262804492C}" srcOrd="3" destOrd="0" presId="urn:microsoft.com/office/officeart/2005/8/layout/pyramid2"/>
    <dgm:cxn modelId="{598A4710-AD7D-4C26-B0C7-447AC9A7B85A}" type="presParOf" srcId="{25FBBE9F-DCE5-4442-A24F-F29635249A4B}" destId="{62F082BD-0AEA-4B3C-ACDB-725F0D6EDD46}" srcOrd="4" destOrd="0" presId="urn:microsoft.com/office/officeart/2005/8/layout/pyramid2"/>
    <dgm:cxn modelId="{51447BBA-7DBA-47EE-96F2-F22517203FCB}" type="presParOf" srcId="{25FBBE9F-DCE5-4442-A24F-F29635249A4B}" destId="{9427D807-8ADE-4ABB-85A3-9399C369630F}" srcOrd="5" destOrd="0" presId="urn:microsoft.com/office/officeart/2005/8/layout/pyramid2"/>
    <dgm:cxn modelId="{53F25D45-8ADE-48EE-8F99-621E9FFC0200}" type="presParOf" srcId="{25FBBE9F-DCE5-4442-A24F-F29635249A4B}" destId="{DEA1555F-79E0-4E75-AE73-5AECBDC7983E}" srcOrd="6" destOrd="0" presId="urn:microsoft.com/office/officeart/2005/8/layout/pyramid2"/>
    <dgm:cxn modelId="{58932C10-00D9-49F7-9214-E3419BEB7741}" type="presParOf" srcId="{25FBBE9F-DCE5-4442-A24F-F29635249A4B}" destId="{69569CF1-6499-48F6-9B32-E660B7522149}" srcOrd="7" destOrd="0" presId="urn:microsoft.com/office/officeart/2005/8/layout/pyramid2"/>
    <dgm:cxn modelId="{3EB4B31E-41EC-4A78-A334-5881156C32DB}" type="presParOf" srcId="{25FBBE9F-DCE5-4442-A24F-F29635249A4B}" destId="{5739EBC7-871F-47A4-ABDA-9F4486575974}" srcOrd="8" destOrd="0" presId="urn:microsoft.com/office/officeart/2005/8/layout/pyramid2"/>
    <dgm:cxn modelId="{222E0841-0DA2-4120-9B36-A79213011FEA}" type="presParOf" srcId="{25FBBE9F-DCE5-4442-A24F-F29635249A4B}" destId="{410C968D-36F8-4409-8E3A-2EADF294BB3A}" srcOrd="9" destOrd="0" presId="urn:microsoft.com/office/officeart/2005/8/layout/pyramid2"/>
    <dgm:cxn modelId="{0C9CB101-294F-4910-8081-FD88722172F5}" type="presParOf" srcId="{25FBBE9F-DCE5-4442-A24F-F29635249A4B}" destId="{58382DE0-C847-4516-A98F-B3E28502D5F3}" srcOrd="10" destOrd="0" presId="urn:microsoft.com/office/officeart/2005/8/layout/pyramid2"/>
    <dgm:cxn modelId="{71A815C1-6CA4-4D7B-AA41-33C66A2D9FBB}" type="presParOf" srcId="{25FBBE9F-DCE5-4442-A24F-F29635249A4B}" destId="{5F711D21-D407-4FED-BF1B-D5AD5B780485}" srcOrd="11" destOrd="0" presId="urn:microsoft.com/office/officeart/2005/8/layout/pyramid2"/>
    <dgm:cxn modelId="{C2B31621-A52A-41A4-867E-FE60CDF5EAA5}" type="presParOf" srcId="{25FBBE9F-DCE5-4442-A24F-F29635249A4B}" destId="{49E1AD1A-3FBF-4BA5-A142-903B0F800877}" srcOrd="12" destOrd="0" presId="urn:microsoft.com/office/officeart/2005/8/layout/pyramid2"/>
    <dgm:cxn modelId="{278C27C0-4727-423A-A485-7CAFD01D0ADB}" type="presParOf" srcId="{25FBBE9F-DCE5-4442-A24F-F29635249A4B}" destId="{354FAB76-762D-426F-B9A2-9C7A05A8DD34}"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8E930-0564-4FF3-8B6C-3C3A719F8733}">
      <dsp:nvSpPr>
        <dsp:cNvPr id="0" name=""/>
        <dsp:cNvSpPr/>
      </dsp:nvSpPr>
      <dsp:spPr>
        <a:xfrm>
          <a:off x="1605297" y="0"/>
          <a:ext cx="4095900" cy="4095900"/>
        </a:xfrm>
        <a:prstGeom prst="triangl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743A9-19A3-4ABA-AB4F-AE8802871A30}">
      <dsp:nvSpPr>
        <dsp:cNvPr id="0" name=""/>
        <dsp:cNvSpPr/>
      </dsp:nvSpPr>
      <dsp:spPr>
        <a:xfrm>
          <a:off x="3653247" y="409989"/>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Who owns</a:t>
          </a:r>
          <a:r>
            <a:rPr lang="en-US" sz="1700" b="0" i="0" kern="1200"/>
            <a:t> culture?</a:t>
          </a:r>
          <a:endParaRPr lang="en-IN" sz="1700" kern="1200"/>
        </a:p>
      </dsp:txBody>
      <dsp:txXfrm>
        <a:off x="3673554" y="430296"/>
        <a:ext cx="2621721" cy="375375"/>
      </dsp:txXfrm>
    </dsp:sp>
    <dsp:sp modelId="{537A8985-4074-4520-96DF-2AE8EA8A2184}">
      <dsp:nvSpPr>
        <dsp:cNvPr id="0" name=""/>
        <dsp:cNvSpPr/>
      </dsp:nvSpPr>
      <dsp:spPr>
        <a:xfrm>
          <a:off x="3653247" y="877978"/>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Everyone</a:t>
          </a:r>
          <a:r>
            <a:rPr lang="en-US" sz="1700" b="0" i="0" kern="1200"/>
            <a:t> has a tool</a:t>
          </a:r>
          <a:endParaRPr lang="en-IN" sz="1700" kern="1200"/>
        </a:p>
      </dsp:txBody>
      <dsp:txXfrm>
        <a:off x="3673554" y="898285"/>
        <a:ext cx="2621721" cy="375375"/>
      </dsp:txXfrm>
    </dsp:sp>
    <dsp:sp modelId="{62F082BD-0AEA-4B3C-ACDB-725F0D6EDD46}">
      <dsp:nvSpPr>
        <dsp:cNvPr id="0" name=""/>
        <dsp:cNvSpPr/>
      </dsp:nvSpPr>
      <dsp:spPr>
        <a:xfrm>
          <a:off x="3653247" y="1345967"/>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Cloud</a:t>
          </a:r>
          <a:r>
            <a:rPr lang="en-US" sz="1700" b="0" i="0" kern="1200"/>
            <a:t> or legacy?</a:t>
          </a:r>
          <a:endParaRPr lang="en-IN" sz="1700" kern="1200"/>
        </a:p>
      </dsp:txBody>
      <dsp:txXfrm>
        <a:off x="3673554" y="1366274"/>
        <a:ext cx="2621721" cy="375375"/>
      </dsp:txXfrm>
    </dsp:sp>
    <dsp:sp modelId="{DEA1555F-79E0-4E75-AE73-5AECBDC7983E}">
      <dsp:nvSpPr>
        <dsp:cNvPr id="0" name=""/>
        <dsp:cNvSpPr/>
      </dsp:nvSpPr>
      <dsp:spPr>
        <a:xfrm>
          <a:off x="3653247" y="1813955"/>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Marginalized</a:t>
          </a:r>
          <a:r>
            <a:rPr lang="en-US" sz="1700" b="0" i="0" kern="1200"/>
            <a:t> budgets</a:t>
          </a:r>
          <a:endParaRPr lang="en-IN" sz="1700" kern="1200"/>
        </a:p>
      </dsp:txBody>
      <dsp:txXfrm>
        <a:off x="3673554" y="1834262"/>
        <a:ext cx="2621721" cy="375375"/>
      </dsp:txXfrm>
    </dsp:sp>
    <dsp:sp modelId="{5739EBC7-871F-47A4-ABDA-9F4486575974}">
      <dsp:nvSpPr>
        <dsp:cNvPr id="0" name=""/>
        <dsp:cNvSpPr/>
      </dsp:nvSpPr>
      <dsp:spPr>
        <a:xfrm>
          <a:off x="3653247" y="2281944"/>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Technical</a:t>
          </a:r>
          <a:r>
            <a:rPr lang="en-US" sz="1700" b="0" i="0" kern="1200"/>
            <a:t> complexity</a:t>
          </a:r>
          <a:endParaRPr lang="en-IN" sz="1700" kern="1200"/>
        </a:p>
      </dsp:txBody>
      <dsp:txXfrm>
        <a:off x="3673554" y="2302251"/>
        <a:ext cx="2621721" cy="375375"/>
      </dsp:txXfrm>
    </dsp:sp>
    <dsp:sp modelId="{58382DE0-C847-4516-A98F-B3E28502D5F3}">
      <dsp:nvSpPr>
        <dsp:cNvPr id="0" name=""/>
        <dsp:cNvSpPr/>
      </dsp:nvSpPr>
      <dsp:spPr>
        <a:xfrm>
          <a:off x="3653247" y="2749932"/>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Alert</a:t>
          </a:r>
          <a:r>
            <a:rPr lang="en-US" sz="1700" b="0" i="0" kern="1200"/>
            <a:t> swarm</a:t>
          </a:r>
          <a:endParaRPr lang="en-IN" sz="1700" kern="1200"/>
        </a:p>
      </dsp:txBody>
      <dsp:txXfrm>
        <a:off x="3673554" y="2770239"/>
        <a:ext cx="2621721" cy="375375"/>
      </dsp:txXfrm>
    </dsp:sp>
    <dsp:sp modelId="{49E1AD1A-3FBF-4BA5-A142-903B0F800877}">
      <dsp:nvSpPr>
        <dsp:cNvPr id="0" name=""/>
        <dsp:cNvSpPr/>
      </dsp:nvSpPr>
      <dsp:spPr>
        <a:xfrm>
          <a:off x="3653247" y="3217921"/>
          <a:ext cx="2662335" cy="415989"/>
        </a:xfrm>
        <a:prstGeom prst="roundRect">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Disruption</a:t>
          </a:r>
          <a:r>
            <a:rPr lang="en-US" sz="1700" b="0" i="0" kern="1200"/>
            <a:t> of traditional ops</a:t>
          </a:r>
          <a:endParaRPr lang="en-IN" sz="1700" kern="1200"/>
        </a:p>
      </dsp:txBody>
      <dsp:txXfrm>
        <a:off x="3673554" y="3238228"/>
        <a:ext cx="2621721" cy="37537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632178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628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43" name="Shape 5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0" name="Shape 58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581" name="Shape 58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0" name="Shape 58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581" name="Shape 58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0" name="Shape 58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581" name="Shape 58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9" name="Shape 60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One of the big challenges for a DevOps practitioner is selecting the right set of tools to support their work and workflow.</a:t>
            </a: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In our industry there is no shortage of tools! There are specialized tools, broad spectrum tools, open-source tool projects and commercial offerings and tools focused on different Software Development Lifecycle phases. This abundance of tools can make it hard to even narrow down the list of tools to be considered.</a:t>
            </a: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One wants to identify best of breed in each category of tool and be aware that these tools should work together as the full DevOps workflow is defined and refined.</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b="1">
                <a:solidFill>
                  <a:schemeClr val="dk1"/>
                </a:solidFill>
                <a:latin typeface="Calibri"/>
                <a:ea typeface="Calibri"/>
                <a:cs typeface="Calibri"/>
                <a:sym typeface="Calibri"/>
              </a:rPr>
              <a:t>Planning Tool - </a:t>
            </a:r>
            <a:endParaRPr sz="2400" b="1">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Tools supporting the requirements phase should be able to improve communication in the team and to capture and document requirements, issues, and designs.</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Some types of tools in this category are those that help with issue and task management. </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Tools that support UML diagrams are helpful when discussing code patterns and designs.</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Wikis are good general purpose idea and thinking capture tools.</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Agile development methodology has a set of tools designed to support developers.</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Share calendars are something you might not think about – but they are very helpful when you need an overview of team activities.</a:t>
            </a:r>
            <a:endParaRPr>
              <a:solidFill>
                <a:schemeClr val="dk1"/>
              </a:solidFill>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Word processors – a pretty generic category of tools – can also be important for creating ways to communicate within a team.</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b="1">
              <a:solidFill>
                <a:schemeClr val="dk1"/>
              </a:solidFill>
              <a:latin typeface="Calibri"/>
              <a:ea typeface="Calibri"/>
              <a:cs typeface="Calibri"/>
              <a:sym typeface="Calibri"/>
            </a:endParaRPr>
          </a:p>
          <a:p>
            <a:pPr marL="0" lvl="0" indent="0" rtl="0">
              <a:lnSpc>
                <a:spcPct val="115000"/>
              </a:lnSpc>
              <a:spcBef>
                <a:spcPts val="0"/>
              </a:spcBef>
              <a:spcAft>
                <a:spcPts val="0"/>
              </a:spcAft>
              <a:buNone/>
            </a:pPr>
            <a:r>
              <a:rPr lang="en" sz="2400" b="1">
                <a:solidFill>
                  <a:schemeClr val="dk1"/>
                </a:solidFill>
                <a:latin typeface="Calibri"/>
                <a:ea typeface="Calibri"/>
                <a:cs typeface="Calibri"/>
                <a:sym typeface="Calibri"/>
              </a:rPr>
              <a:t>Development Tools</a:t>
            </a:r>
            <a:endParaRPr sz="2400" b="1">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There are a wide variety of code development tools.</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These start with editors. Even through Integrated Development Environments are extremely popular because they combine an editor, compiler, debugger, and more there are times when a pure best of breed tool is an important asset. </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Of course, language compilers are critical – they are the main tool that must be used to translate our textual program representation to executable code representations. If our language is interpreted, we will needs it interpreter.</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There is a rich set of choices for Unit testing and mocking frameworks.</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For specific layers of a software system there are user interface, integration layer, and database mapping frameworks to learn about and master.</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Code quality tools are really code defect reporting tools. As you will see later, we will focus on increasing quality by focusing on removing defects. Code quality and code review tools help with this effort.</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Build tools are focused on the construction of software artifacts from our source code and configuration files.</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And finally, we need to have a way to capture and persist data. This would be the category of databases and general persistence mechanisms.</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lnSpc>
                <a:spcPct val="115000"/>
              </a:lnSpc>
              <a:spcBef>
                <a:spcPts val="0"/>
              </a:spcBef>
              <a:spcAft>
                <a:spcPts val="0"/>
              </a:spcAft>
              <a:buNone/>
            </a:pPr>
            <a:r>
              <a:rPr lang="en" sz="2400" b="1">
                <a:solidFill>
                  <a:schemeClr val="dk1"/>
                </a:solidFill>
                <a:latin typeface="Calibri"/>
                <a:ea typeface="Calibri"/>
                <a:cs typeface="Calibri"/>
                <a:sym typeface="Calibri"/>
              </a:rPr>
              <a:t>Test Tools</a:t>
            </a:r>
            <a:endParaRPr sz="2400" b="1">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Tools focused on testing are available with different points of focus. A unit test and mocking framework is focused on fine-grained software element testing in isolation. They test a small “unit” of software. </a:t>
            </a:r>
            <a:endParaRPr>
              <a:solidFill>
                <a:schemeClr val="dk1"/>
              </a:solidFill>
            </a:endParaRPr>
          </a:p>
          <a:p>
            <a:pPr marL="0" lvl="0" indent="0" rtl="0">
              <a:spcBef>
                <a:spcPts val="0"/>
              </a:spcBef>
              <a:spcAft>
                <a:spcPts val="0"/>
              </a:spcAft>
              <a:buClr>
                <a:schemeClr val="dk1"/>
              </a:buClr>
              <a:buFont typeface="Arial"/>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 sz="2400">
                <a:solidFill>
                  <a:schemeClr val="dk1"/>
                </a:solidFill>
                <a:latin typeface="Calibri"/>
                <a:ea typeface="Calibri"/>
                <a:cs typeface="Calibri"/>
                <a:sym typeface="Calibri"/>
              </a:rPr>
              <a:t>Later software is assembled from these tested parts and larger scale or large scope testing must be done. This testing can be facilitated by testing harnesses that pull together parts and structure these larger scale tests. A valuable approach to testing is to script the actions a user would use to activate a particular “user story”. If the testing is done through the final user interfae then user-interface recording and playback tools can be very helpful as they can drive the user interface from the outside.</a:t>
            </a:r>
            <a:endParaRPr>
              <a:solidFill>
                <a:schemeClr val="dk1"/>
              </a:solidFill>
            </a:endParaRPr>
          </a:p>
          <a:p>
            <a:pPr marL="0" lvl="0" indent="0" rtl="0">
              <a:spcBef>
                <a:spcPts val="0"/>
              </a:spcBef>
              <a:spcAft>
                <a:spcPts val="0"/>
              </a:spcAft>
              <a:buNone/>
            </a:pPr>
            <a:endParaRPr sz="2400" b="1">
              <a:solidFill>
                <a:schemeClr val="dk1"/>
              </a:solidFill>
              <a:latin typeface="Calibri"/>
              <a:ea typeface="Calibri"/>
              <a:cs typeface="Calibri"/>
              <a:sym typeface="Calibri"/>
            </a:endParaRPr>
          </a:p>
          <a:p>
            <a:pPr marL="0" lvl="0" indent="0" rtl="0">
              <a:spcBef>
                <a:spcPts val="0"/>
              </a:spcBef>
              <a:spcAft>
                <a:spcPts val="0"/>
              </a:spcAft>
              <a:buNone/>
            </a:pPr>
            <a:r>
              <a:rPr lang="en" sz="2400" b="1">
                <a:solidFill>
                  <a:schemeClr val="dk1"/>
                </a:solidFill>
                <a:latin typeface="Calibri"/>
                <a:ea typeface="Calibri"/>
                <a:cs typeface="Calibri"/>
                <a:sym typeface="Calibri"/>
              </a:rPr>
              <a:t>Package Tools</a:t>
            </a:r>
            <a:endParaRPr sz="2400" b="1">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A software system is brought together into a final unit of executable code and then must be prepared or packaged for the destination environment. The tools that help with this process are called “Packaging Tools”. The exact functionality and desired features depend on the destination.</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Build tools are critical as they are responsible for the actual assembly of software. Build tools can be based on a wide range of approaches from being programmable in their own DSL or may be fully declarative.</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Repositories are systems that can hold intermediate or final software units. </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Container management tools differ depending on the type of container used. Destination containers could be a light weight container system such as Docker or a heavy-weight container such as the Java2EE container system.</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Complex containers such as the Java Enterprise Stack require deployment descriptors that can be amazinlyg complex. It is far better to use an alternate DSL to describe these descriptors and generate the descriptors automatically.</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b="1">
                <a:solidFill>
                  <a:schemeClr val="dk1"/>
                </a:solidFill>
                <a:latin typeface="Calibri"/>
                <a:ea typeface="Calibri"/>
                <a:cs typeface="Calibri"/>
                <a:sym typeface="Calibri"/>
              </a:rPr>
              <a:t>Release Management Tools</a:t>
            </a:r>
            <a:endParaRPr sz="2400" b="1">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The release of a software system is a major event. It is usually a high-ceremony process that involves many people.</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I once witnessed the release of an update to a major retailer’s web site. It involved teams of people filling three conference rooms to overcrowding. So many facets of the system had to be checked, rechecked, and then communicated it required this large live gathering of technologists.</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Instead of having a live team of people overseeing the release of a software upgrade it is best for a DevOps practitioner to define the release process with release automation tools. As you will learn in this course and as you become experienced at Devops you will appreciate and embrace as much automation as you can include in your processes. Automation means having a regular, auditable, and fixable process. If left to humans, errors will occur at random points which may be hard to find and fix.</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Driving this are Task Scheduling tools These are responsible for the scheduling and coordination of various tasks in the DevOps process.</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And change is what releases are all about – new software, updated software – it is all about change. Change management systems make this manageable.</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And when it comes to pushing forward with a release, approvals must be obtained from various parties. There are systems that can help with the approval process.</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If a release is “bad” then it must be rolled back quickly and precisely. This is the role of a rollback mechanism. Hopefully, this is not required!</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r>
              <a:rPr lang="en" sz="2400">
                <a:solidFill>
                  <a:schemeClr val="dk1"/>
                </a:solidFill>
                <a:latin typeface="Calibri"/>
                <a:ea typeface="Calibri"/>
                <a:cs typeface="Calibri"/>
                <a:sym typeface="Calibri"/>
              </a:rPr>
              <a:t>Finally – Enterprise integration tools are needed if you are working on the very largest of software systems. These are truly enterprise scale and must integrate with other parts of the enterprise. Enterprise integration tools help with this scale of software.</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endParaRPr sz="2400" b="1">
              <a:solidFill>
                <a:schemeClr val="dk1"/>
              </a:solidFill>
              <a:latin typeface="Calibri"/>
              <a:ea typeface="Calibri"/>
              <a:cs typeface="Calibri"/>
              <a:sym typeface="Calibri"/>
            </a:endParaRPr>
          </a:p>
          <a:p>
            <a:pPr marL="0" lvl="0" indent="0" rtl="0">
              <a:lnSpc>
                <a:spcPct val="115000"/>
              </a:lnSpc>
              <a:spcBef>
                <a:spcPts val="0"/>
              </a:spcBef>
              <a:spcAft>
                <a:spcPts val="0"/>
              </a:spcAft>
              <a:buNone/>
            </a:pPr>
            <a:endParaRPr sz="2400" b="1">
              <a:solidFill>
                <a:schemeClr val="dk1"/>
              </a:solidFill>
              <a:latin typeface="Calibri"/>
              <a:ea typeface="Calibri"/>
              <a:cs typeface="Calibri"/>
              <a:sym typeface="Calibri"/>
            </a:endParaRPr>
          </a:p>
        </p:txBody>
      </p:sp>
      <p:sp>
        <p:nvSpPr>
          <p:cNvPr id="610" name="Shape 61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2" name="Shape 59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rtl="0">
              <a:lnSpc>
                <a:spcPct val="115000"/>
              </a:lnSpc>
              <a:spcBef>
                <a:spcPts val="0"/>
              </a:spcBef>
              <a:spcAft>
                <a:spcPts val="0"/>
              </a:spcAft>
              <a:buClr>
                <a:schemeClr val="dk1"/>
              </a:buClr>
              <a:buSzPts val="1100"/>
              <a:buFont typeface="Arial"/>
              <a:buNone/>
            </a:pPr>
            <a:r>
              <a:rPr lang="en" sz="1100">
                <a:solidFill>
                  <a:schemeClr val="dk1"/>
                </a:solidFill>
              </a:rPr>
              <a:t>Version control systems are a category of software tools that help a software team manage changes to source code over time. Version control software keeps track of every modification to the code in a special kind of database. If a mistake is made, developers can turn back the clock and compare earlier versions of the code to help fix the mistake while minimizing disruption to all team members</a:t>
            </a:r>
            <a:endParaRPr sz="2400" b="0" i="0" u="none" strike="noStrike" cap="none">
              <a:solidFill>
                <a:schemeClr val="dk1"/>
              </a:solidFill>
              <a:latin typeface="Calibri"/>
              <a:ea typeface="Calibri"/>
              <a:cs typeface="Calibri"/>
              <a:sym typeface="Calibri"/>
            </a:endParaRPr>
          </a:p>
        </p:txBody>
      </p:sp>
      <p:sp>
        <p:nvSpPr>
          <p:cNvPr id="593" name="Shape 59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1" name="Shape 60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rtl="0">
              <a:lnSpc>
                <a:spcPct val="115000"/>
              </a:lnSpc>
              <a:spcBef>
                <a:spcPts val="0"/>
              </a:spcBef>
              <a:spcAft>
                <a:spcPts val="0"/>
              </a:spcAft>
              <a:buNone/>
            </a:pPr>
            <a:r>
              <a:rPr lang="en" sz="1100">
                <a:solidFill>
                  <a:schemeClr val="dk1"/>
                </a:solidFill>
              </a:rPr>
              <a:t>Version control systems are a category of software tools that help a software team manage changes to source code over time. Version control software keeps track of every modification to the code in a special kind of database. If a mistake is made, developers can turn back the clock and compare earlier versions of the code to help fix the mistake while minimizing disruption to all team members</a:t>
            </a:r>
            <a:endParaRPr sz="2400" b="0" i="0" u="none" strike="noStrike" cap="none">
              <a:solidFill>
                <a:schemeClr val="dk1"/>
              </a:solidFill>
              <a:latin typeface="Calibri"/>
              <a:ea typeface="Calibri"/>
              <a:cs typeface="Calibri"/>
              <a:sym typeface="Calibri"/>
            </a:endParaRPr>
          </a:p>
        </p:txBody>
      </p:sp>
      <p:sp>
        <p:nvSpPr>
          <p:cNvPr id="602" name="Shape 60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3" name="Shape 63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r>
              <a:rPr lang="en">
                <a:solidFill>
                  <a:schemeClr val="dk1"/>
                </a:solidFill>
                <a:latin typeface="Calibri"/>
                <a:ea typeface="Calibri"/>
                <a:cs typeface="Calibri"/>
                <a:sym typeface="Calibri"/>
              </a:rPr>
              <a:t>Continuous testing enables the trust of the whole team by providing immediate feedback on the quality of the solution. For the business stakeholders, continuous testing increases the confidence that a delivery can be relied upon and that there is minimum risk on business impact. For a project delivery team, continuous testing techniques and tools minimize the impact of testing which can reduce project costs, enable faster delivery of the solution and most importantly, ensure that a high quality, reliable solution is delivered.</a:t>
            </a:r>
            <a:endParaRPr>
              <a:solidFill>
                <a:schemeClr val="dk1"/>
              </a:solidFill>
              <a:latin typeface="Calibri"/>
              <a:ea typeface="Calibri"/>
              <a:cs typeface="Calibri"/>
              <a:sym typeface="Calibri"/>
            </a:endParaRPr>
          </a:p>
          <a:p>
            <a:pPr marL="0" lvl="0" indent="0" rtl="0">
              <a:lnSpc>
                <a:spcPct val="115000"/>
              </a:lnSpc>
              <a:spcBef>
                <a:spcPts val="0"/>
              </a:spcBef>
              <a:spcAft>
                <a:spcPts val="0"/>
              </a:spcAft>
              <a:buNone/>
            </a:pPr>
            <a:endParaRPr>
              <a:solidFill>
                <a:schemeClr val="dk1"/>
              </a:solidFill>
              <a:latin typeface="Calibri"/>
              <a:ea typeface="Calibri"/>
              <a:cs typeface="Calibri"/>
              <a:sym typeface="Calibri"/>
            </a:endParaRPr>
          </a:p>
        </p:txBody>
      </p:sp>
      <p:sp>
        <p:nvSpPr>
          <p:cNvPr id="634" name="Shape 634"/>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2" name="Shape 64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0" i="0" u="none" strike="noStrike" cap="none">
                <a:solidFill>
                  <a:schemeClr val="dk1"/>
                </a:solidFill>
                <a:latin typeface="Calibri"/>
                <a:ea typeface="Calibri"/>
                <a:cs typeface="Calibri"/>
                <a:sym typeface="Calibri"/>
              </a:rPr>
              <a:t>When you are using Agile development requirements are often specified in terms of user stories. Each of these user stories must be tested.</a:t>
            </a:r>
            <a:endParaRPr/>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2400" b="0" i="0" u="none" strike="noStrike" cap="none">
                <a:solidFill>
                  <a:schemeClr val="dk1"/>
                </a:solidFill>
                <a:latin typeface="Calibri"/>
                <a:ea typeface="Calibri"/>
                <a:cs typeface="Calibri"/>
                <a:sym typeface="Calibri"/>
              </a:rPr>
              <a:t>To make a user story amenable to testing:</a:t>
            </a:r>
            <a:endParaRPr/>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Its needs to describe an action which has value to a specific user</a:t>
            </a:r>
            <a:endParaRPr/>
          </a:p>
          <a:p>
            <a:pPr marL="342900" marR="0" lvl="0" indent="-342900" algn="l" rtl="0">
              <a:spcBef>
                <a:spcPts val="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It needs to target a specific user or role</a:t>
            </a:r>
            <a:endParaRPr/>
          </a:p>
          <a:p>
            <a:pPr marL="342900" marR="0" lvl="0" indent="-342900" algn="l" rtl="0">
              <a:spcBef>
                <a:spcPts val="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It needs to have clearly stated acceptance criteria which can be tested</a:t>
            </a:r>
            <a:endParaRPr/>
          </a:p>
          <a:p>
            <a:pPr marL="342900" marR="0" lvl="0" indent="-342900" algn="l" rtl="0">
              <a:spcBef>
                <a:spcPts val="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It needs to be small enough to implement in a few days</a:t>
            </a:r>
            <a:endParaRPr/>
          </a:p>
          <a:p>
            <a:pPr marL="342900" marR="0" lvl="0" indent="-342900" algn="l" rtl="0">
              <a:spcBef>
                <a:spcPts val="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It needs to be short and precise</a:t>
            </a:r>
            <a:endParaRPr/>
          </a:p>
          <a:p>
            <a:pPr marL="342900" marR="0" lvl="0" indent="-19050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43" name="Shape 64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63" name="Shape 66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1800"/>
              </a:spcBef>
              <a:spcAft>
                <a:spcPts val="0"/>
              </a:spcAft>
              <a:buNone/>
            </a:pPr>
            <a:r>
              <a:rPr lang="en" sz="1700" b="1" dirty="0">
                <a:solidFill>
                  <a:schemeClr val="dk1"/>
                </a:solidFill>
              </a:rPr>
              <a:t>The Process of Configuration</a:t>
            </a:r>
            <a:endParaRPr sz="1700" b="1" dirty="0">
              <a:solidFill>
                <a:schemeClr val="dk1"/>
              </a:solidFill>
            </a:endParaRPr>
          </a:p>
          <a:p>
            <a:pPr marL="0" lvl="0" indent="0" rtl="0">
              <a:lnSpc>
                <a:spcPct val="115000"/>
              </a:lnSpc>
              <a:spcBef>
                <a:spcPts val="400"/>
              </a:spcBef>
              <a:spcAft>
                <a:spcPts val="0"/>
              </a:spcAft>
              <a:buNone/>
            </a:pPr>
            <a:r>
              <a:rPr lang="en" sz="1100" dirty="0">
                <a:solidFill>
                  <a:schemeClr val="dk1"/>
                </a:solidFill>
              </a:rPr>
              <a:t>The configuration management process takes into consideration the following broad-set activities:</a:t>
            </a:r>
            <a:endParaRPr sz="1100" dirty="0">
              <a:solidFill>
                <a:schemeClr val="dk1"/>
              </a:solidFill>
            </a:endParaRPr>
          </a:p>
          <a:p>
            <a:pPr marL="457200" lvl="0" indent="-298450" rtl="0">
              <a:lnSpc>
                <a:spcPct val="115000"/>
              </a:lnSpc>
              <a:spcBef>
                <a:spcPts val="0"/>
              </a:spcBef>
              <a:spcAft>
                <a:spcPts val="0"/>
              </a:spcAft>
              <a:buClr>
                <a:schemeClr val="dk1"/>
              </a:buClr>
              <a:buSzPts val="1100"/>
              <a:buAutoNum type="arabicPeriod"/>
            </a:pPr>
            <a:r>
              <a:rPr lang="en" sz="1100" b="1" dirty="0">
                <a:solidFill>
                  <a:schemeClr val="dk1"/>
                </a:solidFill>
              </a:rPr>
              <a:t>Configuration identification</a:t>
            </a:r>
            <a:r>
              <a:rPr lang="en" sz="1100" dirty="0">
                <a:solidFill>
                  <a:schemeClr val="dk1"/>
                </a:solidFill>
              </a:rPr>
              <a:t> — The configuration that needs to be maintained first must be identified. It can either be a manual process, such as maintaining the source code on a common repository or using discovery tools to automatically identify the configuration.</a:t>
            </a:r>
            <a:endParaRPr sz="1100" dirty="0">
              <a:solidFill>
                <a:schemeClr val="dk1"/>
              </a:solidFill>
            </a:endParaRPr>
          </a:p>
          <a:p>
            <a:pPr marL="457200" lvl="0" indent="-298450" rtl="0">
              <a:lnSpc>
                <a:spcPct val="115000"/>
              </a:lnSpc>
              <a:spcBef>
                <a:spcPts val="0"/>
              </a:spcBef>
              <a:spcAft>
                <a:spcPts val="0"/>
              </a:spcAft>
              <a:buClr>
                <a:schemeClr val="dk1"/>
              </a:buClr>
              <a:buSzPts val="1100"/>
              <a:buAutoNum type="arabicPeriod"/>
            </a:pPr>
            <a:r>
              <a:rPr lang="en" sz="1100" b="1" dirty="0">
                <a:solidFill>
                  <a:schemeClr val="dk1"/>
                </a:solidFill>
              </a:rPr>
              <a:t>Configuration control</a:t>
            </a:r>
            <a:r>
              <a:rPr lang="en" sz="1100" dirty="0">
                <a:solidFill>
                  <a:schemeClr val="dk1"/>
                </a:solidFill>
              </a:rPr>
              <a:t> — Once the configuration items are identified, there is no guarantee that it will remain unchanged. In all probability, the configuration is likely to change. Thus, there needs to be an effective mechanism to control the changes that go into the configuration management system. In most configuration management frameworks, the </a:t>
            </a:r>
            <a:r>
              <a:rPr lang="en" sz="1100" i="1" dirty="0">
                <a:solidFill>
                  <a:schemeClr val="dk1"/>
                </a:solidFill>
              </a:rPr>
              <a:t>change management process</a:t>
            </a:r>
            <a:r>
              <a:rPr lang="en" sz="1100" dirty="0">
                <a:solidFill>
                  <a:schemeClr val="dk1"/>
                </a:solidFill>
              </a:rPr>
              <a:t> acts as a guardian for controlling the changes to the configuration management system.</a:t>
            </a:r>
            <a:endParaRPr sz="1100" dirty="0">
              <a:solidFill>
                <a:schemeClr val="dk1"/>
              </a:solidFill>
            </a:endParaRPr>
          </a:p>
          <a:p>
            <a:pPr marL="457200" lvl="0" indent="-298450" rtl="0">
              <a:lnSpc>
                <a:spcPct val="115000"/>
              </a:lnSpc>
              <a:spcBef>
                <a:spcPts val="0"/>
              </a:spcBef>
              <a:spcAft>
                <a:spcPts val="0"/>
              </a:spcAft>
              <a:buClr>
                <a:schemeClr val="dk1"/>
              </a:buClr>
              <a:buSzPts val="1100"/>
              <a:buAutoNum type="arabicPeriod"/>
            </a:pPr>
            <a:r>
              <a:rPr lang="en" sz="1100" b="1" dirty="0">
                <a:solidFill>
                  <a:schemeClr val="dk1"/>
                </a:solidFill>
              </a:rPr>
              <a:t>Configuration audit</a:t>
            </a:r>
            <a:r>
              <a:rPr lang="en" sz="1100" dirty="0">
                <a:solidFill>
                  <a:schemeClr val="dk1"/>
                </a:solidFill>
              </a:rPr>
              <a:t> — Despite there being control mechanisms protecting against changes in configuration, means of bypassing exist. Therefore, </a:t>
            </a:r>
            <a:r>
              <a:rPr lang="en" sz="1100" i="1" dirty="0">
                <a:solidFill>
                  <a:schemeClr val="dk1"/>
                </a:solidFill>
              </a:rPr>
              <a:t>configuration audits</a:t>
            </a:r>
            <a:r>
              <a:rPr lang="en" sz="1100" dirty="0">
                <a:solidFill>
                  <a:schemeClr val="dk1"/>
                </a:solidFill>
              </a:rPr>
              <a:t> are necessary to keep an eye on configuration compliance.</a:t>
            </a:r>
            <a:endParaRPr sz="1100" dirty="0">
              <a:solidFill>
                <a:schemeClr val="dk1"/>
              </a:solidFill>
            </a:endParaRPr>
          </a:p>
          <a:p>
            <a:pPr marL="0" lvl="0" indent="0" rtl="0">
              <a:lnSpc>
                <a:spcPct val="115000"/>
              </a:lnSpc>
              <a:spcBef>
                <a:spcPts val="0"/>
              </a:spcBef>
              <a:spcAft>
                <a:spcPts val="0"/>
              </a:spcAft>
              <a:buNone/>
            </a:pPr>
            <a:endParaRPr dirty="0">
              <a:solidFill>
                <a:schemeClr val="dk1"/>
              </a:solidFill>
              <a:latin typeface="Calibri"/>
              <a:ea typeface="Calibri"/>
              <a:cs typeface="Calibri"/>
              <a:sym typeface="Calibri"/>
            </a:endParaRPr>
          </a:p>
        </p:txBody>
      </p:sp>
      <p:sp>
        <p:nvSpPr>
          <p:cNvPr id="664" name="Shape 664"/>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0" name="Shape 55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51" name="Shape 55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None/>
            </a:pPr>
            <a:endParaRPr sz="1100" dirty="0">
              <a:solidFill>
                <a:schemeClr val="dk1"/>
              </a:solidFill>
            </a:endParaRPr>
          </a:p>
        </p:txBody>
      </p:sp>
      <p:sp>
        <p:nvSpPr>
          <p:cNvPr id="672" name="Shape 67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7" name="Shape 55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58" name="Shape 55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7" name="Shape 55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rtl="0">
              <a:lnSpc>
                <a:spcPct val="140000"/>
              </a:lnSpc>
              <a:spcBef>
                <a:spcPts val="80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558" name="Shape 55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3" name="Shape 57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0" i="0" u="none" strike="noStrike" cap="none" dirty="0">
                <a:solidFill>
                  <a:schemeClr val="dk1"/>
                </a:solidFill>
                <a:latin typeface="Calibri"/>
                <a:ea typeface="Calibri"/>
                <a:cs typeface="Calibri"/>
                <a:sym typeface="Calibri"/>
              </a:rPr>
              <a:t>DevOps further extends what Agile says to have business and development work closely. With DevOps Development and operations work closely.</a:t>
            </a: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400" b="0" i="0" u="none" strike="noStrike" cap="none" dirty="0">
                <a:solidFill>
                  <a:schemeClr val="dk1"/>
                </a:solidFill>
                <a:latin typeface="Calibri"/>
                <a:ea typeface="Calibri"/>
                <a:cs typeface="Calibri"/>
                <a:sym typeface="Calibri"/>
              </a:rPr>
              <a:t>If you can automate a lot of non-human parts of these steps, a lot can be achieved in 4 weeks. Things like triggering a build every time a developer checks in the code in source code repository. Triggering unit test cases before any build are started. Reporting on the pass/fail status of unit test results. Creating deployable packages if the software code passes all unit, integration and performance tests, Configuring your deployment environment like your testing server, staging environment, production environment automatically with the setup you need on each of these server/environments. And of course sending notifications of each step to all the relevant team members and stakeholders.</a:t>
            </a:r>
            <a:endParaRPr dirty="0"/>
          </a:p>
          <a:p>
            <a:pPr marL="0" marR="0" lvl="0" indent="0" algn="l" rtl="0">
              <a:spcBef>
                <a:spcPts val="0"/>
              </a:spcBef>
              <a:spcAft>
                <a:spcPts val="0"/>
              </a:spcAft>
              <a:buNone/>
            </a:pPr>
            <a:r>
              <a:rPr lang="en" sz="2400" b="0" i="0" u="none" strike="noStrike" cap="none" dirty="0">
                <a:solidFill>
                  <a:schemeClr val="dk1"/>
                </a:solidFill>
                <a:latin typeface="Calibri"/>
                <a:ea typeface="Calibri"/>
                <a:cs typeface="Calibri"/>
                <a:sym typeface="Calibri"/>
              </a:rPr>
              <a:t>That can help you gain a lot of time that you can spend on adding value and quality to the software code. This need of Agile to reduce delivery cycles, continuously deliver valuable software actually brought up the need to have all people working on a project from business to developers to operations to work closely and transparently to understand the scope of software project, its impact on end customer, value aspect of the software, its potential challenges in production where  the real customers will be using it. This helps prevent a lot of issues that would later come up once a software code would be pushed to production after months of analysis, design, coding, testing. This saving us all that valuable time and reducing incidents in production, leading to improved customer satisfaction.</a:t>
            </a:r>
            <a:endParaRPr dirty="0"/>
          </a:p>
        </p:txBody>
      </p:sp>
      <p:sp>
        <p:nvSpPr>
          <p:cNvPr id="574" name="Shape 574"/>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733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8"/>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Tree>
    <p:extLst>
      <p:ext uri="{BB962C8B-B14F-4D97-AF65-F5344CB8AC3E}">
        <p14:creationId xmlns:p14="http://schemas.microsoft.com/office/powerpoint/2010/main" val="36723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1933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5">
    <p:bg>
      <p:bgPr>
        <a:solidFill>
          <a:srgbClr val="FFFFFF"/>
        </a:solidFill>
        <a:effectLst/>
      </p:bgPr>
    </p:bg>
    <p:spTree>
      <p:nvGrpSpPr>
        <p:cNvPr id="1" name="Shape 97"/>
        <p:cNvGrpSpPr/>
        <p:nvPr/>
      </p:nvGrpSpPr>
      <p:grpSpPr>
        <a:xfrm>
          <a:off x="0" y="0"/>
          <a:ext cx="0" cy="0"/>
          <a:chOff x="0" y="0"/>
          <a:chExt cx="0" cy="0"/>
        </a:xfrm>
      </p:grpSpPr>
      <p:sp>
        <p:nvSpPr>
          <p:cNvPr id="105" name="Shape 105"/>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400">
                <a:solidFill>
                  <a:srgbClr val="434343"/>
                </a:solidFill>
              </a:defRPr>
            </a:lvl1pPr>
            <a:lvl2pPr lvl="1" algn="l" rtl="0">
              <a:lnSpc>
                <a:spcPct val="100000"/>
              </a:lnSpc>
              <a:spcBef>
                <a:spcPts val="0"/>
              </a:spcBef>
              <a:spcAft>
                <a:spcPts val="0"/>
              </a:spcAft>
              <a:buNone/>
              <a:defRPr sz="2400">
                <a:solidFill>
                  <a:srgbClr val="434343"/>
                </a:solidFill>
              </a:defRPr>
            </a:lvl2pPr>
            <a:lvl3pPr lvl="2" algn="l" rtl="0">
              <a:lnSpc>
                <a:spcPct val="100000"/>
              </a:lnSpc>
              <a:spcBef>
                <a:spcPts val="0"/>
              </a:spcBef>
              <a:spcAft>
                <a:spcPts val="0"/>
              </a:spcAft>
              <a:buNone/>
              <a:defRPr sz="2400">
                <a:solidFill>
                  <a:srgbClr val="434343"/>
                </a:solidFill>
              </a:defRPr>
            </a:lvl3pPr>
            <a:lvl4pPr lvl="3" algn="l" rtl="0">
              <a:lnSpc>
                <a:spcPct val="100000"/>
              </a:lnSpc>
              <a:spcBef>
                <a:spcPts val="0"/>
              </a:spcBef>
              <a:spcAft>
                <a:spcPts val="0"/>
              </a:spcAft>
              <a:buNone/>
              <a:defRPr sz="2400">
                <a:solidFill>
                  <a:srgbClr val="434343"/>
                </a:solidFill>
              </a:defRPr>
            </a:lvl4pPr>
            <a:lvl5pPr lvl="4" algn="l" rtl="0">
              <a:lnSpc>
                <a:spcPct val="100000"/>
              </a:lnSpc>
              <a:spcBef>
                <a:spcPts val="0"/>
              </a:spcBef>
              <a:spcAft>
                <a:spcPts val="0"/>
              </a:spcAft>
              <a:buNone/>
              <a:defRPr sz="2400">
                <a:solidFill>
                  <a:srgbClr val="434343"/>
                </a:solidFill>
              </a:defRPr>
            </a:lvl5pPr>
            <a:lvl6pPr lvl="5" algn="l" rtl="0">
              <a:lnSpc>
                <a:spcPct val="100000"/>
              </a:lnSpc>
              <a:spcBef>
                <a:spcPts val="0"/>
              </a:spcBef>
              <a:spcAft>
                <a:spcPts val="0"/>
              </a:spcAft>
              <a:buNone/>
              <a:defRPr sz="2400">
                <a:solidFill>
                  <a:srgbClr val="434343"/>
                </a:solidFill>
              </a:defRPr>
            </a:lvl6pPr>
            <a:lvl7pPr lvl="6" algn="l" rtl="0">
              <a:lnSpc>
                <a:spcPct val="100000"/>
              </a:lnSpc>
              <a:spcBef>
                <a:spcPts val="0"/>
              </a:spcBef>
              <a:spcAft>
                <a:spcPts val="0"/>
              </a:spcAft>
              <a:buNone/>
              <a:defRPr sz="2400">
                <a:solidFill>
                  <a:srgbClr val="434343"/>
                </a:solidFill>
              </a:defRPr>
            </a:lvl7pPr>
            <a:lvl8pPr lvl="7" algn="l" rtl="0">
              <a:lnSpc>
                <a:spcPct val="100000"/>
              </a:lnSpc>
              <a:spcBef>
                <a:spcPts val="0"/>
              </a:spcBef>
              <a:spcAft>
                <a:spcPts val="0"/>
              </a:spcAft>
              <a:buNone/>
              <a:defRPr sz="2400">
                <a:solidFill>
                  <a:srgbClr val="434343"/>
                </a:solidFill>
              </a:defRPr>
            </a:lvl8pPr>
            <a:lvl9pPr lvl="8" algn="l" rtl="0">
              <a:lnSpc>
                <a:spcPct val="100000"/>
              </a:lnSpc>
              <a:spcBef>
                <a:spcPts val="0"/>
              </a:spcBef>
              <a:spcAft>
                <a:spcPts val="0"/>
              </a:spcAft>
              <a:buNone/>
              <a:defRPr sz="24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6">
    <p:bg>
      <p:bgPr>
        <a:solidFill>
          <a:srgbClr val="FFFFFF"/>
        </a:solidFill>
        <a:effectLst/>
      </p:bgPr>
    </p:bg>
    <p:spTree>
      <p:nvGrpSpPr>
        <p:cNvPr id="1" name="Shape 107"/>
        <p:cNvGrpSpPr/>
        <p:nvPr/>
      </p:nvGrpSpPr>
      <p:grpSpPr>
        <a:xfrm>
          <a:off x="0" y="0"/>
          <a:ext cx="0" cy="0"/>
          <a:chOff x="0" y="0"/>
          <a:chExt cx="0" cy="0"/>
        </a:xfrm>
      </p:grpSpPr>
      <p:sp>
        <p:nvSpPr>
          <p:cNvPr id="113" name="Shape 113"/>
          <p:cNvSpPr txBox="1">
            <a:spLocks noGrp="1"/>
          </p:cNvSpPr>
          <p:nvPr>
            <p:ph type="title"/>
          </p:nvPr>
        </p:nvSpPr>
        <p:spPr>
          <a:xfrm>
            <a:off x="305450" y="525950"/>
            <a:ext cx="3142800" cy="15870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434343"/>
              </a:buClr>
              <a:buSzPts val="2400"/>
              <a:buNone/>
              <a:defRPr sz="2400" b="1">
                <a:solidFill>
                  <a:srgbClr val="434343"/>
                </a:solidFill>
              </a:defRPr>
            </a:lvl1pPr>
            <a:lvl2pPr lvl="1" algn="l">
              <a:lnSpc>
                <a:spcPct val="100000"/>
              </a:lnSpc>
              <a:spcBef>
                <a:spcPts val="0"/>
              </a:spcBef>
              <a:spcAft>
                <a:spcPts val="0"/>
              </a:spcAft>
              <a:buClr>
                <a:srgbClr val="434343"/>
              </a:buClr>
              <a:buSzPts val="2400"/>
              <a:buNone/>
              <a:defRPr sz="2400" b="1">
                <a:solidFill>
                  <a:srgbClr val="434343"/>
                </a:solidFill>
              </a:defRPr>
            </a:lvl2pPr>
            <a:lvl3pPr lvl="2" algn="l">
              <a:lnSpc>
                <a:spcPct val="100000"/>
              </a:lnSpc>
              <a:spcBef>
                <a:spcPts val="0"/>
              </a:spcBef>
              <a:spcAft>
                <a:spcPts val="0"/>
              </a:spcAft>
              <a:buClr>
                <a:srgbClr val="434343"/>
              </a:buClr>
              <a:buSzPts val="2400"/>
              <a:buNone/>
              <a:defRPr sz="2400" b="1">
                <a:solidFill>
                  <a:srgbClr val="434343"/>
                </a:solidFill>
              </a:defRPr>
            </a:lvl3pPr>
            <a:lvl4pPr lvl="3" algn="l">
              <a:lnSpc>
                <a:spcPct val="100000"/>
              </a:lnSpc>
              <a:spcBef>
                <a:spcPts val="0"/>
              </a:spcBef>
              <a:spcAft>
                <a:spcPts val="0"/>
              </a:spcAft>
              <a:buClr>
                <a:srgbClr val="434343"/>
              </a:buClr>
              <a:buSzPts val="2400"/>
              <a:buNone/>
              <a:defRPr sz="2400" b="1">
                <a:solidFill>
                  <a:srgbClr val="434343"/>
                </a:solidFill>
              </a:defRPr>
            </a:lvl4pPr>
            <a:lvl5pPr lvl="4" algn="l">
              <a:lnSpc>
                <a:spcPct val="100000"/>
              </a:lnSpc>
              <a:spcBef>
                <a:spcPts val="0"/>
              </a:spcBef>
              <a:spcAft>
                <a:spcPts val="0"/>
              </a:spcAft>
              <a:buClr>
                <a:srgbClr val="434343"/>
              </a:buClr>
              <a:buSzPts val="2400"/>
              <a:buNone/>
              <a:defRPr sz="2400" b="1">
                <a:solidFill>
                  <a:srgbClr val="434343"/>
                </a:solidFill>
              </a:defRPr>
            </a:lvl5pPr>
            <a:lvl6pPr lvl="5" algn="l">
              <a:lnSpc>
                <a:spcPct val="100000"/>
              </a:lnSpc>
              <a:spcBef>
                <a:spcPts val="0"/>
              </a:spcBef>
              <a:spcAft>
                <a:spcPts val="0"/>
              </a:spcAft>
              <a:buClr>
                <a:srgbClr val="434343"/>
              </a:buClr>
              <a:buSzPts val="2400"/>
              <a:buNone/>
              <a:defRPr sz="2400" b="1">
                <a:solidFill>
                  <a:srgbClr val="434343"/>
                </a:solidFill>
              </a:defRPr>
            </a:lvl6pPr>
            <a:lvl7pPr lvl="6" algn="l">
              <a:lnSpc>
                <a:spcPct val="100000"/>
              </a:lnSpc>
              <a:spcBef>
                <a:spcPts val="0"/>
              </a:spcBef>
              <a:spcAft>
                <a:spcPts val="0"/>
              </a:spcAft>
              <a:buClr>
                <a:srgbClr val="434343"/>
              </a:buClr>
              <a:buSzPts val="2400"/>
              <a:buNone/>
              <a:defRPr sz="2400" b="1">
                <a:solidFill>
                  <a:srgbClr val="434343"/>
                </a:solidFill>
              </a:defRPr>
            </a:lvl7pPr>
            <a:lvl8pPr lvl="7" algn="l">
              <a:lnSpc>
                <a:spcPct val="100000"/>
              </a:lnSpc>
              <a:spcBef>
                <a:spcPts val="0"/>
              </a:spcBef>
              <a:spcAft>
                <a:spcPts val="0"/>
              </a:spcAft>
              <a:buClr>
                <a:srgbClr val="434343"/>
              </a:buClr>
              <a:buSzPts val="2400"/>
              <a:buNone/>
              <a:defRPr sz="2400" b="1">
                <a:solidFill>
                  <a:srgbClr val="434343"/>
                </a:solidFill>
              </a:defRPr>
            </a:lvl8pPr>
            <a:lvl9pPr lvl="8" algn="l">
              <a:lnSpc>
                <a:spcPct val="100000"/>
              </a:lnSpc>
              <a:spcBef>
                <a:spcPts val="0"/>
              </a:spcBef>
              <a:spcAft>
                <a:spcPts val="0"/>
              </a:spcAft>
              <a:buClr>
                <a:srgbClr val="434343"/>
              </a:buClr>
              <a:buSzPts val="2400"/>
              <a:buNone/>
              <a:defRPr sz="2400" b="1">
                <a:solidFill>
                  <a:srgbClr val="434343"/>
                </a:solidFill>
              </a:defRPr>
            </a:lvl9pPr>
          </a:lstStyle>
          <a:p>
            <a:endParaRPr/>
          </a:p>
        </p:txBody>
      </p:sp>
      <p:sp>
        <p:nvSpPr>
          <p:cNvPr id="114" name="Shape 114"/>
          <p:cNvSpPr txBox="1">
            <a:spLocks noGrp="1"/>
          </p:cNvSpPr>
          <p:nvPr>
            <p:ph type="body" idx="1"/>
          </p:nvPr>
        </p:nvSpPr>
        <p:spPr>
          <a:xfrm>
            <a:off x="4610700" y="525950"/>
            <a:ext cx="4206600" cy="40182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page">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 y="129307"/>
            <a:ext cx="9144000" cy="3867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800"/>
              <a:buFont typeface="Open Sans ExtraBold"/>
              <a:buNone/>
              <a:defRPr sz="1800" b="0" i="0" u="none" strike="noStrike" cap="none">
                <a:solidFill>
                  <a:srgbClr val="3F3F3F"/>
                </a:solidFill>
                <a:latin typeface="Open Sans ExtraBold"/>
                <a:ea typeface="Open Sans ExtraBold"/>
                <a:cs typeface="Open Sans ExtraBold"/>
                <a:sym typeface="Open Sans ExtraBold"/>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205" name="Shape 205"/>
          <p:cNvSpPr txBox="1">
            <a:spLocks noGrp="1"/>
          </p:cNvSpPr>
          <p:nvPr>
            <p:ph type="body" idx="1"/>
          </p:nvPr>
        </p:nvSpPr>
        <p:spPr>
          <a:xfrm>
            <a:off x="0" y="486000"/>
            <a:ext cx="9144000" cy="255600"/>
          </a:xfrm>
          <a:prstGeom prst="rect">
            <a:avLst/>
          </a:prstGeom>
          <a:noFill/>
          <a:ln>
            <a:noFill/>
          </a:ln>
        </p:spPr>
        <p:txBody>
          <a:bodyPr spcFirstLastPara="1" wrap="square" lIns="68575" tIns="68575" rIns="68575" bIns="68575" anchor="ctr" anchorCtr="0"/>
          <a:lstStyle>
            <a:lvl1pPr marL="457200" marR="0" lvl="0" indent="-228600" algn="ctr" rtl="0">
              <a:lnSpc>
                <a:spcPct val="90000"/>
              </a:lnSpc>
              <a:spcBef>
                <a:spcPts val="800"/>
              </a:spcBef>
              <a:spcAft>
                <a:spcPts val="0"/>
              </a:spcAft>
              <a:buClr>
                <a:srgbClr val="888888"/>
              </a:buClr>
              <a:buSzPts val="1200"/>
              <a:buFont typeface="Arial"/>
              <a:buNone/>
              <a:defRPr sz="1200" b="0" i="0" u="none" strike="noStrike" cap="none">
                <a:solidFill>
                  <a:srgbClr val="888888"/>
                </a:solidFill>
                <a:latin typeface="Open Sans"/>
                <a:ea typeface="Open Sans"/>
                <a:cs typeface="Open Sans"/>
                <a:sym typeface="Open Sans"/>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206" name="Shape 206"/>
          <p:cNvSpPr txBox="1">
            <a:spLocks noGrp="1"/>
          </p:cNvSpPr>
          <p:nvPr>
            <p:ph type="body" idx="2"/>
          </p:nvPr>
        </p:nvSpPr>
        <p:spPr>
          <a:xfrm>
            <a:off x="314047" y="1098338"/>
            <a:ext cx="8144400" cy="628500"/>
          </a:xfrm>
          <a:prstGeom prst="rect">
            <a:avLst/>
          </a:prstGeom>
          <a:noFill/>
          <a:ln>
            <a:noFill/>
          </a:ln>
        </p:spPr>
        <p:txBody>
          <a:bodyPr spcFirstLastPara="1" wrap="square" lIns="68575" tIns="68575" rIns="68575" bIns="68575" anchor="t" anchorCtr="0"/>
          <a:lstStyle>
            <a:lvl1pPr marL="457200" marR="0" lvl="0" indent="-304800" algn="l" rtl="0">
              <a:lnSpc>
                <a:spcPct val="100000"/>
              </a:lnSpc>
              <a:spcBef>
                <a:spcPts val="800"/>
              </a:spcBef>
              <a:spcAft>
                <a:spcPts val="0"/>
              </a:spcAft>
              <a:buClr>
                <a:srgbClr val="3F3F3F"/>
              </a:buClr>
              <a:buSzPts val="1200"/>
              <a:buFont typeface="Arial"/>
              <a:buChar char="•"/>
              <a:defRPr sz="1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971086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807" r:id="rId3"/>
    <p:sldLayoutId id="2147483808" r:id="rId4"/>
    <p:sldLayoutId id="2147483809" r:id="rId5"/>
    <p:sldLayoutId id="2147483810"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sz="4400" b="1" dirty="0">
                <a:solidFill>
                  <a:schemeClr val="tx1"/>
                </a:solidFill>
              </a:rPr>
              <a:t>Chapter 2 – DevOps Overview</a:t>
            </a:r>
            <a:endParaRPr sz="4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371880" y="51470"/>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What is DevOps?</a:t>
            </a:r>
            <a:endParaRPr dirty="0"/>
          </a:p>
        </p:txBody>
      </p:sp>
      <p:sp>
        <p:nvSpPr>
          <p:cNvPr id="537" name="Shape 537"/>
          <p:cNvSpPr txBox="1">
            <a:spLocks noGrp="1"/>
          </p:cNvSpPr>
          <p:nvPr>
            <p:ph type="body" idx="1"/>
          </p:nvPr>
        </p:nvSpPr>
        <p:spPr>
          <a:xfrm>
            <a:off x="311700" y="1152475"/>
            <a:ext cx="8148732"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 sz="1800" dirty="0"/>
              <a:t>DevOps is a software engineering culture and practice that aims at unifying software Development and Software Operations.</a:t>
            </a:r>
          </a:p>
          <a:p>
            <a:pPr marL="114300" lvl="0" indent="0" algn="ctr" rtl="0">
              <a:spcBef>
                <a:spcPts val="0"/>
              </a:spcBef>
              <a:spcAft>
                <a:spcPts val="0"/>
              </a:spcAft>
              <a:buSzPts val="1800"/>
              <a:buNone/>
            </a:pPr>
            <a:r>
              <a:rPr lang="en" sz="1800" dirty="0"/>
              <a:t> </a:t>
            </a:r>
            <a:endParaRPr sz="1800" dirty="0"/>
          </a:p>
          <a:p>
            <a:pPr marL="114300" lvl="0" indent="0" algn="ctr" rtl="0">
              <a:spcBef>
                <a:spcPts val="0"/>
              </a:spcBef>
              <a:spcAft>
                <a:spcPts val="0"/>
              </a:spcAft>
              <a:buSzPts val="1800"/>
              <a:buNone/>
            </a:pPr>
            <a:r>
              <a:rPr lang="en" sz="1800" dirty="0"/>
              <a:t>DevOps aims at shorten the development cycles, and increase deployment frequency, and have more dependable releases.</a:t>
            </a:r>
            <a:endParaRPr sz="1800" dirty="0"/>
          </a:p>
          <a:p>
            <a:pPr marL="0" indent="0" algn="ctr">
              <a:spcBef>
                <a:spcPts val="1600"/>
              </a:spcBef>
              <a:buNone/>
            </a:pPr>
            <a:endParaRPr sz="1800" dirty="0"/>
          </a:p>
          <a:p>
            <a:pPr marL="0" indent="0" algn="ctr">
              <a:spcBef>
                <a:spcPts val="1600"/>
              </a:spcBef>
              <a:spcAft>
                <a:spcPts val="1600"/>
              </a:spcAft>
              <a:buNone/>
            </a:pPr>
            <a:r>
              <a:rPr lang="en" sz="1800" b="1" u="sng" dirty="0"/>
              <a:t>DevOps is predominantly about culture and tools are secondary.</a:t>
            </a:r>
            <a:endParaRPr sz="1800" b="1" u="sng" dirty="0"/>
          </a:p>
        </p:txBody>
      </p:sp>
    </p:spTree>
    <p:extLst>
      <p:ext uri="{BB962C8B-B14F-4D97-AF65-F5344CB8AC3E}">
        <p14:creationId xmlns:p14="http://schemas.microsoft.com/office/powerpoint/2010/main" val="307454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Shape 546"/>
          <p:cNvSpPr txBox="1">
            <a:spLocks noGrp="1"/>
          </p:cNvSpPr>
          <p:nvPr>
            <p:ph type="title"/>
          </p:nvPr>
        </p:nvSpPr>
        <p:spPr>
          <a:xfrm>
            <a:off x="755576" y="51470"/>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What is DevOps?</a:t>
            </a:r>
            <a:endParaRPr sz="3600" dirty="0">
              <a:solidFill>
                <a:schemeClr val="tx1"/>
              </a:solidFill>
              <a:latin typeface="+mj-lt"/>
            </a:endParaRPr>
          </a:p>
        </p:txBody>
      </p:sp>
      <p:sp>
        <p:nvSpPr>
          <p:cNvPr id="545" name="Shape 545"/>
          <p:cNvSpPr txBox="1">
            <a:spLocks noGrp="1"/>
          </p:cNvSpPr>
          <p:nvPr>
            <p:ph type="body" idx="1"/>
          </p:nvPr>
        </p:nvSpPr>
        <p:spPr>
          <a:xfrm>
            <a:off x="454074" y="555526"/>
            <a:ext cx="8222382" cy="4123800"/>
          </a:xfrm>
          <a:prstGeom prst="rect">
            <a:avLst/>
          </a:prstGeom>
          <a:noFill/>
          <a:ln>
            <a:noFill/>
          </a:ln>
        </p:spPr>
        <p:txBody>
          <a:bodyPr spcFirstLastPara="1" wrap="square" lIns="68575" tIns="34275" rIns="68575" bIns="34275" anchor="t" anchorCtr="0">
            <a:noAutofit/>
          </a:bodyPr>
          <a:lstStyle/>
          <a:p>
            <a:pPr marL="6350" marR="0" lvl="0" indent="0" rtl="0">
              <a:lnSpc>
                <a:spcPct val="140000"/>
              </a:lnSpc>
              <a:spcBef>
                <a:spcPts val="800"/>
              </a:spcBef>
              <a:spcAft>
                <a:spcPts val="0"/>
              </a:spcAft>
              <a:buClr>
                <a:srgbClr val="3F3F3F"/>
              </a:buClr>
              <a:buSzPts val="1500"/>
            </a:pPr>
            <a:r>
              <a:rPr lang="en" sz="1800" dirty="0">
                <a:solidFill>
                  <a:schemeClr val="tx1"/>
                </a:solidFill>
                <a:latin typeface="+mn-lt"/>
              </a:rPr>
              <a:t>DevOps culture is all about</a:t>
            </a:r>
            <a:r>
              <a:rPr lang="en" sz="1800" b="0" i="0" u="none" strike="noStrike" cap="none" dirty="0">
                <a:solidFill>
                  <a:schemeClr val="tx1"/>
                </a:solidFill>
                <a:latin typeface="+mn-lt"/>
                <a:sym typeface="Open Sans"/>
              </a:rPr>
              <a:t> collaboration between developers and other parties involved in </a:t>
            </a:r>
            <a:r>
              <a:rPr lang="en" sz="1800" dirty="0">
                <a:solidFill>
                  <a:schemeClr val="tx1"/>
                </a:solidFill>
                <a:latin typeface="+mn-lt"/>
              </a:rPr>
              <a:t>end to end software development life cycle.</a:t>
            </a:r>
            <a:endParaRPr sz="1800" dirty="0">
              <a:solidFill>
                <a:schemeClr val="tx1"/>
              </a:solidFill>
              <a:latin typeface="+mn-lt"/>
            </a:endParaRPr>
          </a:p>
          <a:p>
            <a:pPr marL="6350" marR="0" lvl="0" indent="0" rtl="0">
              <a:lnSpc>
                <a:spcPct val="140000"/>
              </a:lnSpc>
              <a:spcBef>
                <a:spcPts val="800"/>
              </a:spcBef>
              <a:spcAft>
                <a:spcPts val="0"/>
              </a:spcAft>
              <a:buClr>
                <a:srgbClr val="3F3F3F"/>
              </a:buClr>
              <a:buSzPts val="1500"/>
            </a:pPr>
            <a:r>
              <a:rPr lang="en" sz="1800" dirty="0">
                <a:solidFill>
                  <a:schemeClr val="tx1"/>
                </a:solidFill>
                <a:latin typeface="+mn-lt"/>
              </a:rPr>
              <a:t>Since one of the goal of DevOps is to have frequent releases - </a:t>
            </a:r>
            <a:r>
              <a:rPr lang="en" sz="1800" b="0" i="0" u="none" strike="noStrike" cap="none" dirty="0">
                <a:solidFill>
                  <a:schemeClr val="tx1"/>
                </a:solidFill>
                <a:latin typeface="+mn-lt"/>
                <a:sym typeface="Open Sans"/>
              </a:rPr>
              <a:t> </a:t>
            </a:r>
            <a:r>
              <a:rPr lang="en" sz="1800" dirty="0">
                <a:solidFill>
                  <a:schemeClr val="tx1"/>
                </a:solidFill>
                <a:latin typeface="+mn-lt"/>
              </a:rPr>
              <a:t>Its </a:t>
            </a:r>
            <a:r>
              <a:rPr lang="en" sz="1800" b="0" i="0" u="none" strike="noStrike" cap="none" dirty="0">
                <a:solidFill>
                  <a:schemeClr val="tx1"/>
                </a:solidFill>
                <a:latin typeface="+mn-lt"/>
                <a:sym typeface="Open Sans"/>
              </a:rPr>
              <a:t>emphasis is on automating processes required to release and change software</a:t>
            </a:r>
            <a:endParaRPr sz="1800" dirty="0">
              <a:solidFill>
                <a:schemeClr val="tx1"/>
              </a:solidFill>
              <a:latin typeface="+mn-lt"/>
            </a:endParaRPr>
          </a:p>
        </p:txBody>
      </p:sp>
      <p:pic>
        <p:nvPicPr>
          <p:cNvPr id="547" name="Shape 547" descr="https://upload.wikimedia.org/wikipedia/commons/4/4e/MedRecs-DevOps.png"/>
          <p:cNvPicPr preferRelativeResize="0"/>
          <p:nvPr/>
        </p:nvPicPr>
        <p:blipFill rotWithShape="1">
          <a:blip r:embed="rId3">
            <a:alphaModFix/>
          </a:blip>
          <a:srcRect l="14801" r="19937"/>
          <a:stretch/>
        </p:blipFill>
        <p:spPr>
          <a:xfrm rot="16200000">
            <a:off x="1556439" y="1445142"/>
            <a:ext cx="2413976" cy="4447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Shape 546"/>
          <p:cNvSpPr txBox="1">
            <a:spLocks noGrp="1"/>
          </p:cNvSpPr>
          <p:nvPr>
            <p:ph type="title"/>
          </p:nvPr>
        </p:nvSpPr>
        <p:spPr>
          <a:xfrm>
            <a:off x="755576" y="51470"/>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What is DevOps?</a:t>
            </a:r>
            <a:endParaRPr sz="3600" dirty="0">
              <a:solidFill>
                <a:schemeClr val="tx1"/>
              </a:solidFill>
              <a:latin typeface="+mj-lt"/>
            </a:endParaRPr>
          </a:p>
        </p:txBody>
      </p:sp>
      <p:sp>
        <p:nvSpPr>
          <p:cNvPr id="7" name="TextBox 6"/>
          <p:cNvSpPr txBox="1"/>
          <p:nvPr/>
        </p:nvSpPr>
        <p:spPr>
          <a:xfrm>
            <a:off x="755576" y="852114"/>
            <a:ext cx="6998460" cy="3591844"/>
          </a:xfrm>
          <a:prstGeom prst="rect">
            <a:avLst/>
          </a:prstGeom>
        </p:spPr>
        <p:txBody>
          <a:bodyPr vert="horz" lIns="91440" tIns="45720" rIns="91440" bIns="45720" rtlCol="0">
            <a:normAutofit/>
          </a:bodyPr>
          <a:lstStyle>
            <a:lvl1pPr marL="228600" indent="-182880">
              <a:lnSpc>
                <a:spcPct val="90000"/>
              </a:lnSpc>
              <a:spcBef>
                <a:spcPts val="1400"/>
              </a:spcBef>
              <a:buClr>
                <a:schemeClr val="accent1"/>
              </a:buClr>
              <a:buSzPct val="80000"/>
              <a:buFont typeface="Corbel" pitchFamily="34" charset="0"/>
              <a:buChar char="•"/>
              <a:defRPr sz="2200">
                <a:solidFill>
                  <a:schemeClr val="accent1"/>
                </a:solidFill>
              </a:defRPr>
            </a:lvl1pPr>
            <a:lvl2pPr indent="-182880">
              <a:lnSpc>
                <a:spcPct val="90000"/>
              </a:lnSpc>
              <a:spcBef>
                <a:spcPts val="200"/>
              </a:spcBef>
              <a:spcAft>
                <a:spcPts val="400"/>
              </a:spcAft>
              <a:buClr>
                <a:schemeClr val="accent1"/>
              </a:buClr>
              <a:buSzPct val="80000"/>
              <a:buFont typeface="Corbel" pitchFamily="34" charset="0"/>
              <a:buChar char="•"/>
              <a:defRPr sz="2000">
                <a:solidFill>
                  <a:schemeClr val="accent1"/>
                </a:solidFill>
              </a:defRPr>
            </a:lvl2pPr>
            <a:lvl3pPr marL="731520" indent="-182880">
              <a:lnSpc>
                <a:spcPct val="90000"/>
              </a:lnSpc>
              <a:spcBef>
                <a:spcPts val="200"/>
              </a:spcBef>
              <a:spcAft>
                <a:spcPts val="400"/>
              </a:spcAft>
              <a:buClr>
                <a:schemeClr val="accent1"/>
              </a:buClr>
              <a:buSzPct val="80000"/>
              <a:buFont typeface="Corbel" pitchFamily="34" charset="0"/>
              <a:buChar char="•"/>
              <a:defRPr>
                <a:solidFill>
                  <a:schemeClr val="accent1"/>
                </a:solidFill>
              </a:defRPr>
            </a:lvl3pPr>
            <a:lvl4pPr marL="1005840" indent="-182880">
              <a:lnSpc>
                <a:spcPct val="90000"/>
              </a:lnSpc>
              <a:spcBef>
                <a:spcPts val="200"/>
              </a:spcBef>
              <a:spcAft>
                <a:spcPts val="400"/>
              </a:spcAft>
              <a:buClr>
                <a:schemeClr val="accent1"/>
              </a:buClr>
              <a:buSzPct val="80000"/>
              <a:buFont typeface="Corbel" pitchFamily="34" charset="0"/>
              <a:buChar char="•"/>
              <a:defRPr sz="1600">
                <a:solidFill>
                  <a:schemeClr val="accent1"/>
                </a:solidFill>
              </a:defRPr>
            </a:lvl4pPr>
            <a:lvl5pPr marL="1280160" indent="-182880">
              <a:lnSpc>
                <a:spcPct val="90000"/>
              </a:lnSpc>
              <a:spcBef>
                <a:spcPts val="200"/>
              </a:spcBef>
              <a:spcAft>
                <a:spcPts val="400"/>
              </a:spcAft>
              <a:buClr>
                <a:schemeClr val="accent1"/>
              </a:buClr>
              <a:buSzPct val="80000"/>
              <a:buFont typeface="Corbel" pitchFamily="34" charset="0"/>
              <a:buChar char="•"/>
              <a:defRPr sz="1600">
                <a:solidFill>
                  <a:schemeClr val="accent1"/>
                </a:solidFill>
              </a:defRPr>
            </a:lvl5pPr>
            <a:lvl6pPr marL="16000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9000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2000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5000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Set of principles and practices</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Helps to deploy software better, faster</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Advocates automation and monitoring</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Recognizes interdependence of development and operations</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Using shared set of tools</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Culture</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Automation</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Measurement</a:t>
            </a:r>
          </a:p>
          <a:p>
            <a:pPr marL="228600" marR="0" lvl="0" indent="-182880" defTabSz="914400" eaLnBrk="1" fontAlgn="auto" latinLnBrk="0" hangingPunct="1">
              <a:lnSpc>
                <a:spcPct val="90000"/>
              </a:lnSpc>
              <a:spcBef>
                <a:spcPts val="1400"/>
              </a:spcBef>
              <a:spcAft>
                <a:spcPts val="0"/>
              </a:spcAft>
              <a:buClr>
                <a:srgbClr val="002060"/>
              </a:buClr>
              <a:buSzPct val="80000"/>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mn-lt"/>
              </a:rPr>
              <a:t>Sharing</a:t>
            </a:r>
          </a:p>
        </p:txBody>
      </p:sp>
    </p:spTree>
    <p:extLst>
      <p:ext uri="{BB962C8B-B14F-4D97-AF65-F5344CB8AC3E}">
        <p14:creationId xmlns:p14="http://schemas.microsoft.com/office/powerpoint/2010/main" val="347320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Shape 546"/>
          <p:cNvSpPr txBox="1">
            <a:spLocks noGrp="1"/>
          </p:cNvSpPr>
          <p:nvPr>
            <p:ph type="title"/>
          </p:nvPr>
        </p:nvSpPr>
        <p:spPr>
          <a:xfrm>
            <a:off x="755576" y="51470"/>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Challenges for DevOps?</a:t>
            </a:r>
            <a:endParaRPr sz="3600" dirty="0">
              <a:solidFill>
                <a:schemeClr val="tx1"/>
              </a:solidFill>
              <a:latin typeface="+mj-lt"/>
            </a:endParaRPr>
          </a:p>
        </p:txBody>
      </p:sp>
      <p:graphicFrame>
        <p:nvGraphicFramePr>
          <p:cNvPr id="2" name="Diagram 1">
            <a:extLst>
              <a:ext uri="{FF2B5EF4-FFF2-40B4-BE49-F238E27FC236}">
                <a16:creationId xmlns:a16="http://schemas.microsoft.com/office/drawing/2014/main" id="{CBCF87D2-B3C0-4EDB-AFA6-0084FF351330}"/>
              </a:ext>
            </a:extLst>
          </p:cNvPr>
          <p:cNvGraphicFramePr/>
          <p:nvPr>
            <p:extLst>
              <p:ext uri="{D42A27DB-BD31-4B8C-83A1-F6EECF244321}">
                <p14:modId xmlns:p14="http://schemas.microsoft.com/office/powerpoint/2010/main" val="1392819755"/>
              </p:ext>
            </p:extLst>
          </p:nvPr>
        </p:nvGraphicFramePr>
        <p:xfrm>
          <a:off x="611560" y="852114"/>
          <a:ext cx="7920880" cy="40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30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Shape 546"/>
          <p:cNvSpPr txBox="1">
            <a:spLocks noGrp="1"/>
          </p:cNvSpPr>
          <p:nvPr>
            <p:ph type="title"/>
          </p:nvPr>
        </p:nvSpPr>
        <p:spPr>
          <a:xfrm>
            <a:off x="755576" y="51470"/>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Challenges for DevOps?</a:t>
            </a:r>
            <a:endParaRPr sz="3600" dirty="0">
              <a:solidFill>
                <a:schemeClr val="tx1"/>
              </a:solidFill>
              <a:latin typeface="+mj-lt"/>
            </a:endParaRPr>
          </a:p>
        </p:txBody>
      </p:sp>
      <p:pic>
        <p:nvPicPr>
          <p:cNvPr id="35842" name="Picture 2" descr="Image result for devops challen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32" y="555526"/>
            <a:ext cx="8241432" cy="418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6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3" name="Picture 2">
            <a:extLst>
              <a:ext uri="{FF2B5EF4-FFF2-40B4-BE49-F238E27FC236}">
                <a16:creationId xmlns:a16="http://schemas.microsoft.com/office/drawing/2014/main" id="{CF5E08DB-03AD-4C69-983A-09DB028E29A8}"/>
              </a:ext>
            </a:extLst>
          </p:cNvPr>
          <p:cNvPicPr>
            <a:picLocks noChangeAspect="1"/>
          </p:cNvPicPr>
          <p:nvPr/>
        </p:nvPicPr>
        <p:blipFill>
          <a:blip r:embed="rId3"/>
          <a:stretch>
            <a:fillRect/>
          </a:stretch>
        </p:blipFill>
        <p:spPr>
          <a:xfrm>
            <a:off x="35496" y="799319"/>
            <a:ext cx="9036496" cy="4292711"/>
          </a:xfrm>
          <a:prstGeom prst="rect">
            <a:avLst/>
          </a:prstGeom>
        </p:spPr>
      </p:pic>
      <p:sp>
        <p:nvSpPr>
          <p:cNvPr id="5" name="Shape 546">
            <a:extLst>
              <a:ext uri="{FF2B5EF4-FFF2-40B4-BE49-F238E27FC236}">
                <a16:creationId xmlns:a16="http://schemas.microsoft.com/office/drawing/2014/main" id="{51A77E19-EE8B-4199-828E-0D3DF8338123}"/>
              </a:ext>
            </a:extLst>
          </p:cNvPr>
          <p:cNvSpPr txBox="1">
            <a:spLocks noGrp="1"/>
          </p:cNvSpPr>
          <p:nvPr>
            <p:ph type="title"/>
          </p:nvPr>
        </p:nvSpPr>
        <p:spPr>
          <a:xfrm>
            <a:off x="179512" y="51470"/>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IN" sz="3600" dirty="0">
                <a:solidFill>
                  <a:schemeClr val="tx1"/>
                </a:solidFill>
                <a:latin typeface="+mj-lt"/>
              </a:rPr>
              <a:t>Software Development Life Cycle</a:t>
            </a:r>
            <a:endParaRPr sz="3600" dirty="0">
              <a:solidFill>
                <a:schemeClr val="tx1"/>
              </a:solidFill>
              <a:latin typeface="+mj-lt"/>
            </a:endParaRPr>
          </a:p>
        </p:txBody>
      </p:sp>
    </p:spTree>
    <p:extLst>
      <p:ext uri="{BB962C8B-B14F-4D97-AF65-F5344CB8AC3E}">
        <p14:creationId xmlns:p14="http://schemas.microsoft.com/office/powerpoint/2010/main" val="19144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32770" name="Picture 2" descr="Image result for devops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6222"/>
            <a:ext cx="7583115" cy="514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15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626476" y="129307"/>
            <a:ext cx="7668343" cy="386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04040"/>
              </a:buClr>
              <a:buSzPts val="1800"/>
              <a:buFont typeface="Open Sans ExtraBold"/>
              <a:buNone/>
            </a:pPr>
            <a:r>
              <a:rPr lang="en" sz="3600" dirty="0">
                <a:solidFill>
                  <a:schemeClr val="tx1"/>
                </a:solidFill>
                <a:latin typeface="+mn-lt"/>
              </a:rPr>
              <a:t>DevOps Key Behviors</a:t>
            </a:r>
            <a:endParaRPr sz="3600" b="0" i="0" u="none" strike="noStrike" cap="none" dirty="0">
              <a:solidFill>
                <a:schemeClr val="tx1"/>
              </a:solidFill>
              <a:latin typeface="+mn-lt"/>
              <a:sym typeface="Open Sans ExtraBold"/>
            </a:endParaRPr>
          </a:p>
        </p:txBody>
      </p:sp>
      <p:sp>
        <p:nvSpPr>
          <p:cNvPr id="584" name="Shape 584"/>
          <p:cNvSpPr txBox="1">
            <a:spLocks noGrp="1"/>
          </p:cNvSpPr>
          <p:nvPr>
            <p:ph type="body" idx="1"/>
          </p:nvPr>
        </p:nvSpPr>
        <p:spPr>
          <a:xfrm>
            <a:off x="107504" y="813715"/>
            <a:ext cx="7841100" cy="4123800"/>
          </a:xfrm>
          <a:prstGeom prst="rect">
            <a:avLst/>
          </a:prstGeom>
          <a:noFill/>
          <a:ln>
            <a:noFill/>
          </a:ln>
        </p:spPr>
        <p:txBody>
          <a:bodyPr spcFirstLastPara="1" wrap="square" lIns="68575" tIns="34275" rIns="68575" bIns="34275" anchor="t" anchorCtr="0">
            <a:noAutofit/>
          </a:bodyPr>
          <a:lstStyle/>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Strive for clarity, challenge uncertainties in requirements</a:t>
            </a:r>
            <a:endParaRPr sz="1800" dirty="0">
              <a:solidFill>
                <a:schemeClr val="tx1"/>
              </a:solidFill>
              <a:latin typeface="+mn-lt"/>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Challenge the validity of assumptions</a:t>
            </a:r>
            <a:endParaRPr sz="1800" dirty="0">
              <a:solidFill>
                <a:schemeClr val="tx1"/>
              </a:solidFill>
              <a:latin typeface="+mn-lt"/>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Seek simplicity and reliability; do not strive to produce the optimal design</a:t>
            </a:r>
            <a:endParaRPr sz="1800" dirty="0">
              <a:solidFill>
                <a:schemeClr val="tx1"/>
              </a:solidFill>
              <a:latin typeface="+mn-lt"/>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Seek the least risky design that meets requirements</a:t>
            </a:r>
            <a:endParaRPr sz="1800" dirty="0">
              <a:solidFill>
                <a:schemeClr val="tx1"/>
              </a:solidFill>
              <a:latin typeface="+mn-lt"/>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Avoid adding extra code or features beyond the bare minimum</a:t>
            </a:r>
            <a:endParaRPr sz="1800" dirty="0">
              <a:solidFill>
                <a:schemeClr val="tx1"/>
              </a:solidFill>
              <a:latin typeface="+mn-lt"/>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 sz="1800" b="0" i="0" u="none" strike="noStrike" cap="none" dirty="0">
                <a:solidFill>
                  <a:schemeClr val="tx1"/>
                </a:solidFill>
                <a:latin typeface="+mn-lt"/>
                <a:ea typeface="Open Sans"/>
                <a:cs typeface="Open Sans"/>
                <a:sym typeface="Open Sans"/>
              </a:rPr>
              <a:t>Fix the root cause of each issue instead of patching to fix the symptoms</a:t>
            </a:r>
            <a:endParaRPr sz="1800" dirty="0">
              <a:solidFill>
                <a:schemeClr val="tx1"/>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626476" y="129307"/>
            <a:ext cx="7668343" cy="386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04040"/>
              </a:buClr>
              <a:buSzPts val="1800"/>
              <a:buFont typeface="Open Sans ExtraBold"/>
              <a:buNone/>
            </a:pPr>
            <a:r>
              <a:rPr lang="en" sz="3600" dirty="0">
                <a:solidFill>
                  <a:schemeClr val="tx1"/>
                </a:solidFill>
                <a:latin typeface="+mn-lt"/>
              </a:rPr>
              <a:t>DevOps Goals</a:t>
            </a:r>
            <a:endParaRPr sz="3600" b="0" i="0" u="none" strike="noStrike" cap="none" dirty="0">
              <a:solidFill>
                <a:schemeClr val="tx1"/>
              </a:solidFill>
              <a:latin typeface="+mn-lt"/>
              <a:sym typeface="Open Sans ExtraBold"/>
            </a:endParaRPr>
          </a:p>
        </p:txBody>
      </p:sp>
      <p:sp>
        <p:nvSpPr>
          <p:cNvPr id="584" name="Shape 584"/>
          <p:cNvSpPr txBox="1">
            <a:spLocks noGrp="1"/>
          </p:cNvSpPr>
          <p:nvPr>
            <p:ph type="body" idx="1"/>
          </p:nvPr>
        </p:nvSpPr>
        <p:spPr>
          <a:xfrm>
            <a:off x="107504" y="813715"/>
            <a:ext cx="7841100" cy="4123800"/>
          </a:xfrm>
          <a:prstGeom prst="rect">
            <a:avLst/>
          </a:prstGeom>
          <a:noFill/>
          <a:ln>
            <a:noFill/>
          </a:ln>
        </p:spPr>
        <p:txBody>
          <a:bodyPr spcFirstLastPara="1" wrap="square" lIns="68575" tIns="34275" rIns="68575" bIns="34275" anchor="t" anchorCtr="0">
            <a:noAutofit/>
          </a:bodyPr>
          <a:lstStyle/>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b="0" i="0" u="none" strike="noStrike" cap="none" dirty="0">
                <a:solidFill>
                  <a:schemeClr val="tx1"/>
                </a:solidFill>
                <a:latin typeface="+mn-lt"/>
                <a:ea typeface="Open Sans"/>
                <a:cs typeface="Open Sans"/>
                <a:sym typeface="Open Sans"/>
              </a:rPr>
              <a:t>Increased frequency of software deployment</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b="0" i="0" u="none" strike="noStrike" cap="none" dirty="0">
                <a:solidFill>
                  <a:schemeClr val="tx1"/>
                </a:solidFill>
                <a:latin typeface="+mn-lt"/>
                <a:ea typeface="Open Sans"/>
                <a:cs typeface="Open Sans"/>
                <a:sym typeface="Open Sans"/>
              </a:rPr>
              <a:t>Increased collaboration</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Reduction in cost of software development</a:t>
            </a:r>
            <a:endParaRPr lang="en-IN" sz="1800" b="0" i="0" u="none" strike="noStrike" cap="none" dirty="0">
              <a:solidFill>
                <a:schemeClr val="tx1"/>
              </a:solidFill>
              <a:latin typeface="+mn-lt"/>
              <a:ea typeface="Open Sans"/>
              <a:cs typeface="Open Sans"/>
              <a:sym typeface="Open Sans"/>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b="0" i="0" u="none" strike="noStrike" cap="none" dirty="0">
                <a:solidFill>
                  <a:schemeClr val="tx1"/>
                </a:solidFill>
                <a:latin typeface="+mn-lt"/>
                <a:ea typeface="Open Sans"/>
                <a:cs typeface="Open Sans"/>
                <a:sym typeface="Open Sans"/>
              </a:rPr>
              <a:t>Reduce testing time</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Leverage standardized integrated software tools</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Improve performance of individuals and teams</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Increased agility</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Reduced outages</a:t>
            </a:r>
          </a:p>
          <a:p>
            <a:pPr marL="749300" marR="0" lvl="1" indent="-285750" algn="l" rtl="0">
              <a:lnSpc>
                <a:spcPct val="150000"/>
              </a:lnSpc>
              <a:spcBef>
                <a:spcPts val="400"/>
              </a:spcBef>
              <a:spcAft>
                <a:spcPts val="0"/>
              </a:spcAft>
              <a:buClr>
                <a:srgbClr val="3F3F3F"/>
              </a:buClr>
              <a:buSzPts val="1700"/>
              <a:buFont typeface="Wingdings" pitchFamily="2" charset="2"/>
              <a:buChar char="Ø"/>
            </a:pPr>
            <a:endParaRPr sz="1800" dirty="0">
              <a:solidFill>
                <a:schemeClr val="tx1"/>
              </a:solidFill>
              <a:latin typeface="+mn-lt"/>
            </a:endParaRPr>
          </a:p>
        </p:txBody>
      </p:sp>
    </p:spTree>
    <p:extLst>
      <p:ext uri="{BB962C8B-B14F-4D97-AF65-F5344CB8AC3E}">
        <p14:creationId xmlns:p14="http://schemas.microsoft.com/office/powerpoint/2010/main" val="188904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626476" y="129307"/>
            <a:ext cx="7668343" cy="386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04040"/>
              </a:buClr>
              <a:buSzPts val="1800"/>
              <a:buFont typeface="Open Sans ExtraBold"/>
              <a:buNone/>
            </a:pPr>
            <a:r>
              <a:rPr lang="en" sz="3600" dirty="0">
                <a:solidFill>
                  <a:schemeClr val="tx1"/>
                </a:solidFill>
                <a:latin typeface="+mn-lt"/>
              </a:rPr>
              <a:t>Top 5 Predictors of IT Performance</a:t>
            </a:r>
            <a:endParaRPr sz="3600" b="0" i="0" u="none" strike="noStrike" cap="none" dirty="0">
              <a:solidFill>
                <a:schemeClr val="tx1"/>
              </a:solidFill>
              <a:latin typeface="+mn-lt"/>
              <a:sym typeface="Open Sans ExtraBold"/>
            </a:endParaRPr>
          </a:p>
        </p:txBody>
      </p:sp>
      <p:sp>
        <p:nvSpPr>
          <p:cNvPr id="584" name="Shape 584"/>
          <p:cNvSpPr txBox="1">
            <a:spLocks noGrp="1"/>
          </p:cNvSpPr>
          <p:nvPr>
            <p:ph type="body" idx="1"/>
          </p:nvPr>
        </p:nvSpPr>
        <p:spPr>
          <a:xfrm>
            <a:off x="107504" y="813715"/>
            <a:ext cx="7841100" cy="4123800"/>
          </a:xfrm>
          <a:prstGeom prst="rect">
            <a:avLst/>
          </a:prstGeom>
          <a:noFill/>
          <a:ln>
            <a:noFill/>
          </a:ln>
        </p:spPr>
        <p:txBody>
          <a:bodyPr spcFirstLastPara="1" wrap="square" lIns="68575" tIns="34275" rIns="68575" bIns="34275" anchor="t" anchorCtr="0">
            <a:noAutofit/>
          </a:bodyPr>
          <a:lstStyle/>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b="0" i="0" u="none" strike="noStrike" cap="none" dirty="0">
                <a:solidFill>
                  <a:schemeClr val="tx1"/>
                </a:solidFill>
                <a:latin typeface="+mn-lt"/>
                <a:ea typeface="Open Sans"/>
                <a:cs typeface="Open Sans"/>
                <a:sym typeface="Open Sans"/>
              </a:rPr>
              <a:t>Peer-reviewed change approval process</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Version control for all production </a:t>
            </a:r>
            <a:r>
              <a:rPr lang="en-IN" sz="1800" dirty="0" err="1">
                <a:solidFill>
                  <a:schemeClr val="tx1"/>
                </a:solidFill>
                <a:latin typeface="+mn-lt"/>
                <a:ea typeface="Open Sans"/>
                <a:cs typeface="Open Sans"/>
                <a:sym typeface="Open Sans"/>
              </a:rPr>
              <a:t>artifacts</a:t>
            </a:r>
            <a:endParaRPr lang="en-IN" sz="1800" dirty="0">
              <a:solidFill>
                <a:schemeClr val="tx1"/>
              </a:solidFill>
              <a:latin typeface="+mn-lt"/>
              <a:ea typeface="Open Sans"/>
              <a:cs typeface="Open Sans"/>
              <a:sym typeface="Open Sans"/>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Win-win relationship between </a:t>
            </a:r>
            <a:r>
              <a:rPr lang="en-IN" sz="1800" dirty="0" err="1">
                <a:solidFill>
                  <a:schemeClr val="tx1"/>
                </a:solidFill>
                <a:latin typeface="+mn-lt"/>
                <a:ea typeface="Open Sans"/>
                <a:cs typeface="Open Sans"/>
                <a:sym typeface="Open Sans"/>
              </a:rPr>
              <a:t>dev</a:t>
            </a:r>
            <a:r>
              <a:rPr lang="en-IN" sz="1800" dirty="0">
                <a:solidFill>
                  <a:schemeClr val="tx1"/>
                </a:solidFill>
                <a:latin typeface="+mn-lt"/>
                <a:ea typeface="Open Sans"/>
                <a:cs typeface="Open Sans"/>
                <a:sym typeface="Open Sans"/>
              </a:rPr>
              <a:t> and ops</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Proactive monitoring</a:t>
            </a:r>
          </a:p>
          <a:p>
            <a:pPr marL="749300" marR="0" lvl="1" indent="-285750" algn="l" rtl="0">
              <a:lnSpc>
                <a:spcPct val="150000"/>
              </a:lnSpc>
              <a:spcBef>
                <a:spcPts val="400"/>
              </a:spcBef>
              <a:spcAft>
                <a:spcPts val="0"/>
              </a:spcAft>
              <a:buClr>
                <a:srgbClr val="3F3F3F"/>
              </a:buClr>
              <a:buSzPts val="1700"/>
              <a:buFont typeface="Wingdings" pitchFamily="2" charset="2"/>
              <a:buChar char="Ø"/>
            </a:pPr>
            <a:r>
              <a:rPr lang="en-IN" sz="1800" dirty="0">
                <a:solidFill>
                  <a:schemeClr val="tx1"/>
                </a:solidFill>
                <a:latin typeface="+mn-lt"/>
                <a:ea typeface="Open Sans"/>
                <a:cs typeface="Open Sans"/>
                <a:sym typeface="Open Sans"/>
              </a:rPr>
              <a:t>High trust organizational culture</a:t>
            </a:r>
          </a:p>
          <a:p>
            <a:pPr marL="749300" marR="0" lvl="1" indent="-285750" algn="l" rtl="0">
              <a:lnSpc>
                <a:spcPct val="150000"/>
              </a:lnSpc>
              <a:spcBef>
                <a:spcPts val="400"/>
              </a:spcBef>
              <a:spcAft>
                <a:spcPts val="0"/>
              </a:spcAft>
              <a:buClr>
                <a:srgbClr val="3F3F3F"/>
              </a:buClr>
              <a:buSzPts val="1700"/>
              <a:buFont typeface="Wingdings" pitchFamily="2" charset="2"/>
              <a:buChar char="Ø"/>
            </a:pPr>
            <a:endParaRPr lang="en-IN" sz="1800" dirty="0">
              <a:solidFill>
                <a:schemeClr val="tx1"/>
              </a:solidFill>
              <a:latin typeface="+mn-lt"/>
              <a:ea typeface="Open Sans"/>
              <a:cs typeface="Open Sans"/>
              <a:sym typeface="Open Sans"/>
            </a:endParaRPr>
          </a:p>
          <a:p>
            <a:pPr marL="749300" marR="0" lvl="1" indent="-285750" algn="l" rtl="0">
              <a:lnSpc>
                <a:spcPct val="150000"/>
              </a:lnSpc>
              <a:spcBef>
                <a:spcPts val="400"/>
              </a:spcBef>
              <a:spcAft>
                <a:spcPts val="0"/>
              </a:spcAft>
              <a:buClr>
                <a:srgbClr val="3F3F3F"/>
              </a:buClr>
              <a:buSzPts val="1700"/>
              <a:buFont typeface="Wingdings" pitchFamily="2" charset="2"/>
              <a:buChar char="Ø"/>
            </a:pPr>
            <a:endParaRPr lang="en-IN" sz="1800" dirty="0">
              <a:solidFill>
                <a:schemeClr val="tx1"/>
              </a:solidFill>
              <a:latin typeface="+mn-lt"/>
              <a:ea typeface="Open Sans"/>
              <a:cs typeface="Open Sans"/>
              <a:sym typeface="Open Sans"/>
            </a:endParaRPr>
          </a:p>
          <a:p>
            <a:pPr marL="463550" marR="0" lvl="1" indent="0" algn="l" rtl="0">
              <a:lnSpc>
                <a:spcPct val="150000"/>
              </a:lnSpc>
              <a:spcBef>
                <a:spcPts val="400"/>
              </a:spcBef>
              <a:spcAft>
                <a:spcPts val="0"/>
              </a:spcAft>
              <a:buClr>
                <a:srgbClr val="3F3F3F"/>
              </a:buClr>
              <a:buSzPts val="1700"/>
            </a:pPr>
            <a:r>
              <a:rPr lang="en-IN" sz="1800" i="1" dirty="0">
                <a:solidFill>
                  <a:schemeClr val="tx1"/>
                </a:solidFill>
                <a:latin typeface="+mn-lt"/>
                <a:ea typeface="Open Sans"/>
                <a:cs typeface="Open Sans"/>
                <a:sym typeface="Open Sans"/>
              </a:rPr>
              <a:t>*Source: State of DevOps Report – Puppet Labs</a:t>
            </a:r>
            <a:endParaRPr sz="1800" i="1" dirty="0">
              <a:solidFill>
                <a:schemeClr val="tx1"/>
              </a:solidFill>
              <a:latin typeface="+mn-lt"/>
            </a:endParaRPr>
          </a:p>
        </p:txBody>
      </p:sp>
    </p:spTree>
    <p:extLst>
      <p:ext uri="{BB962C8B-B14F-4D97-AF65-F5344CB8AC3E}">
        <p14:creationId xmlns:p14="http://schemas.microsoft.com/office/powerpoint/2010/main" val="26121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67544" y="195486"/>
            <a:ext cx="8043000" cy="72008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solidFill>
                  <a:schemeClr val="tx1"/>
                </a:solidFill>
              </a:rPr>
              <a:t>Learning Topics</a:t>
            </a:r>
            <a:endParaRPr sz="4400" dirty="0">
              <a:solidFill>
                <a:schemeClr val="tx1"/>
              </a:solidFill>
            </a:endParaRPr>
          </a:p>
        </p:txBody>
      </p:sp>
      <p:sp>
        <p:nvSpPr>
          <p:cNvPr id="4" name="Shape 531"/>
          <p:cNvSpPr txBox="1">
            <a:spLocks/>
          </p:cNvSpPr>
          <p:nvPr/>
        </p:nvSpPr>
        <p:spPr>
          <a:xfrm>
            <a:off x="395536" y="1059582"/>
            <a:ext cx="8280920" cy="40182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17500">
              <a:spcBef>
                <a:spcPts val="0"/>
              </a:spcBef>
              <a:buSzPts val="1400"/>
              <a:buFont typeface="Arial" pitchFamily="34" charset="0"/>
              <a:buChar char="●"/>
            </a:pPr>
            <a:r>
              <a:rPr lang="en-IN" sz="1800" dirty="0"/>
              <a:t>Overview of Agile</a:t>
            </a:r>
          </a:p>
          <a:p>
            <a:pPr marL="457200" indent="-317500">
              <a:spcBef>
                <a:spcPts val="0"/>
              </a:spcBef>
              <a:buSzPts val="1400"/>
              <a:buFont typeface="Arial" pitchFamily="34" charset="0"/>
              <a:buChar char="●"/>
            </a:pPr>
            <a:r>
              <a:rPr lang="en-IN" sz="1800" dirty="0"/>
              <a:t>Agile and DevOps</a:t>
            </a:r>
          </a:p>
          <a:p>
            <a:pPr marL="457200" indent="-317500">
              <a:spcBef>
                <a:spcPts val="0"/>
              </a:spcBef>
              <a:buSzPts val="1400"/>
              <a:buFont typeface="Arial" pitchFamily="34" charset="0"/>
              <a:buChar char="●"/>
            </a:pPr>
            <a:r>
              <a:rPr lang="en-IN" sz="1800" dirty="0"/>
              <a:t>What is DevOps?</a:t>
            </a:r>
          </a:p>
          <a:p>
            <a:pPr marL="457200" indent="-317500">
              <a:spcBef>
                <a:spcPts val="0"/>
              </a:spcBef>
              <a:buSzPts val="1400"/>
              <a:buFont typeface="Arial" pitchFamily="34" charset="0"/>
              <a:buChar char="●"/>
            </a:pPr>
            <a:r>
              <a:rPr lang="en-IN" sz="1800" dirty="0" err="1"/>
              <a:t>DevOps</a:t>
            </a:r>
            <a:r>
              <a:rPr lang="en-IN" sz="1800" dirty="0"/>
              <a:t> Tool Chain</a:t>
            </a:r>
          </a:p>
          <a:p>
            <a:pPr marL="457200" indent="-317500">
              <a:spcBef>
                <a:spcPts val="0"/>
              </a:spcBef>
              <a:buSzPts val="1400"/>
              <a:buFont typeface="Arial" pitchFamily="34" charset="0"/>
              <a:buChar char="●"/>
            </a:pPr>
            <a:r>
              <a:rPr lang="en-IN" sz="1800" dirty="0"/>
              <a:t>DevOps Lifecycle</a:t>
            </a:r>
          </a:p>
          <a:p>
            <a:pPr marL="457200" indent="-317500">
              <a:spcBef>
                <a:spcPts val="0"/>
              </a:spcBef>
              <a:buSzPts val="1400"/>
              <a:buFont typeface="Arial" pitchFamily="34" charset="0"/>
              <a:buChar char="●"/>
            </a:pPr>
            <a:r>
              <a:rPr lang="en-IN" sz="1800" dirty="0" err="1"/>
              <a:t>DevOps</a:t>
            </a:r>
            <a:r>
              <a:rPr lang="en-IN" sz="1800" dirty="0"/>
              <a:t> &amp; Automation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67544" y="195486"/>
            <a:ext cx="8043000" cy="57606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a:solidFill>
                  <a:schemeClr val="tx1"/>
                </a:solidFill>
              </a:rPr>
              <a:t>4 Pillars of DevOps</a:t>
            </a:r>
            <a:endParaRPr sz="3600" dirty="0">
              <a:solidFill>
                <a:schemeClr val="tx1"/>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99542"/>
            <a:ext cx="69437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12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xfrm>
            <a:off x="443888"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Clr>
                <a:srgbClr val="000000"/>
              </a:buClr>
              <a:buSzPts val="1100"/>
              <a:buFont typeface="Arial"/>
              <a:buNone/>
            </a:pPr>
            <a:r>
              <a:rPr lang="en" sz="3600" dirty="0">
                <a:solidFill>
                  <a:schemeClr val="tx1"/>
                </a:solidFill>
                <a:latin typeface="+mj-lt"/>
              </a:rPr>
              <a:t>DevOps Toolchain</a:t>
            </a:r>
            <a:endParaRPr sz="3600" dirty="0">
              <a:solidFill>
                <a:schemeClr val="tx1"/>
              </a:solidFill>
              <a:latin typeface="+mj-lt"/>
            </a:endParaRPr>
          </a:p>
        </p:txBody>
      </p:sp>
      <p:sp>
        <p:nvSpPr>
          <p:cNvPr id="613" name="Shape 613"/>
          <p:cNvSpPr txBox="1">
            <a:spLocks noGrp="1"/>
          </p:cNvSpPr>
          <p:nvPr>
            <p:ph type="body" idx="1"/>
          </p:nvPr>
        </p:nvSpPr>
        <p:spPr>
          <a:xfrm>
            <a:off x="454075" y="843558"/>
            <a:ext cx="3613500" cy="32277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dirty="0">
                <a:solidFill>
                  <a:schemeClr val="tx1"/>
                </a:solidFill>
                <a:latin typeface="+mn-lt"/>
                <a:ea typeface="Arial"/>
                <a:cs typeface="Arial"/>
                <a:sym typeface="Arial"/>
              </a:rPr>
              <a:t>A </a:t>
            </a:r>
            <a:r>
              <a:rPr lang="en" sz="1400" b="1" dirty="0">
                <a:solidFill>
                  <a:schemeClr val="tx1"/>
                </a:solidFill>
                <a:latin typeface="+mn-lt"/>
                <a:ea typeface="Arial"/>
                <a:cs typeface="Arial"/>
                <a:sym typeface="Arial"/>
              </a:rPr>
              <a:t>DevOps toolchain</a:t>
            </a:r>
            <a:r>
              <a:rPr lang="en" sz="1400" dirty="0">
                <a:solidFill>
                  <a:schemeClr val="tx1"/>
                </a:solidFill>
                <a:latin typeface="+mn-lt"/>
                <a:ea typeface="Arial"/>
                <a:cs typeface="Arial"/>
                <a:sym typeface="Arial"/>
              </a:rPr>
              <a:t> is a set or combination of tools that aid in the delivery, development, and management of applications throughout the software development lifecycle, as coordinated by an organisation that uses DevOps practices.</a:t>
            </a:r>
            <a:endParaRPr sz="1400" dirty="0">
              <a:solidFill>
                <a:schemeClr val="tx1"/>
              </a:solidFill>
              <a:latin typeface="+mn-lt"/>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4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r>
              <a:rPr lang="en" sz="1400" dirty="0">
                <a:solidFill>
                  <a:schemeClr val="tx1"/>
                </a:solidFill>
                <a:latin typeface="+mn-lt"/>
                <a:ea typeface="Arial"/>
                <a:cs typeface="Arial"/>
                <a:sym typeface="Arial"/>
              </a:rPr>
              <a:t>Generally, DevOps tools fit into one or more activities, which supports specific DevOps initiatives: </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Plan/Requirement</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Create/Development</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Verify/Test</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Package/Artifact </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Release</a:t>
            </a:r>
            <a:endParaRPr sz="14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400" dirty="0">
                <a:solidFill>
                  <a:schemeClr val="tx1"/>
                </a:solidFill>
                <a:latin typeface="+mn-lt"/>
                <a:ea typeface="Arial"/>
                <a:cs typeface="Arial"/>
                <a:sym typeface="Arial"/>
              </a:rPr>
              <a:t>Configure, and Monitor.</a:t>
            </a:r>
            <a:endParaRPr sz="14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endParaRPr sz="1400" dirty="0">
              <a:solidFill>
                <a:schemeClr val="tx1"/>
              </a:solidFill>
              <a:latin typeface="+mn-lt"/>
            </a:endParaRPr>
          </a:p>
        </p:txBody>
      </p:sp>
      <p:pic>
        <p:nvPicPr>
          <p:cNvPr id="614" name="Shape 614"/>
          <p:cNvPicPr preferRelativeResize="0"/>
          <p:nvPr/>
        </p:nvPicPr>
        <p:blipFill>
          <a:blip r:embed="rId3">
            <a:alphaModFix/>
          </a:blip>
          <a:stretch>
            <a:fillRect/>
          </a:stretch>
        </p:blipFill>
        <p:spPr>
          <a:xfrm>
            <a:off x="4219975" y="843558"/>
            <a:ext cx="4771624" cy="27039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67544" y="-20538"/>
            <a:ext cx="5400600" cy="6665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0" dirty="0">
                <a:solidFill>
                  <a:schemeClr val="tx1"/>
                </a:solidFill>
              </a:rPr>
              <a:t>DevOps Tool Chain</a:t>
            </a:r>
            <a:endParaRPr sz="3600" b="0" dirty="0">
              <a:solidFill>
                <a:schemeClr val="tx1"/>
              </a:solidFill>
            </a:endParaRPr>
          </a:p>
        </p:txBody>
      </p:sp>
      <p:pic>
        <p:nvPicPr>
          <p:cNvPr id="24580" name="Picture 4" descr="https://infocus.emc.com/wp-content/uploads/2015/10/pi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27534"/>
            <a:ext cx="6768752" cy="413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67544" y="-20538"/>
            <a:ext cx="5400600" cy="6665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0" dirty="0">
                <a:solidFill>
                  <a:schemeClr val="tx1"/>
                </a:solidFill>
              </a:rPr>
              <a:t>DevOps Tools For Training</a:t>
            </a:r>
            <a:endParaRPr sz="3600" b="0" dirty="0">
              <a:solidFill>
                <a:schemeClr val="tx1"/>
              </a:solidFill>
            </a:endParaRP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99492"/>
            <a:ext cx="68961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73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Shape 596"/>
          <p:cNvSpPr txBox="1">
            <a:spLocks noGrp="1"/>
          </p:cNvSpPr>
          <p:nvPr>
            <p:ph type="title"/>
          </p:nvPr>
        </p:nvSpPr>
        <p:spPr>
          <a:xfrm>
            <a:off x="371880"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Source Version Control</a:t>
            </a:r>
            <a:endParaRPr sz="3600" dirty="0">
              <a:solidFill>
                <a:schemeClr val="tx1"/>
              </a:solidFill>
              <a:latin typeface="+mj-lt"/>
            </a:endParaRPr>
          </a:p>
        </p:txBody>
      </p:sp>
      <p:sp>
        <p:nvSpPr>
          <p:cNvPr id="595" name="Shape 595"/>
          <p:cNvSpPr txBox="1">
            <a:spLocks noGrp="1"/>
          </p:cNvSpPr>
          <p:nvPr>
            <p:ph type="body" idx="1"/>
          </p:nvPr>
        </p:nvSpPr>
        <p:spPr>
          <a:xfrm>
            <a:off x="454075" y="813725"/>
            <a:ext cx="3613500" cy="497100"/>
          </a:xfrm>
          <a:prstGeom prst="rect">
            <a:avLst/>
          </a:prstGeom>
          <a:noFill/>
          <a:ln>
            <a:noFill/>
          </a:ln>
        </p:spPr>
        <p:txBody>
          <a:bodyPr spcFirstLastPara="1" wrap="square" lIns="68575" tIns="34275" rIns="68575" bIns="34275" anchor="t" anchorCtr="0">
            <a:noAutofit/>
          </a:bodyPr>
          <a:lstStyle/>
          <a:p>
            <a:pPr marL="0" marR="0" lvl="0" indent="0" algn="l" rtl="0">
              <a:lnSpc>
                <a:spcPct val="140000"/>
              </a:lnSpc>
              <a:spcBef>
                <a:spcPts val="800"/>
              </a:spcBef>
              <a:spcAft>
                <a:spcPts val="0"/>
              </a:spcAft>
              <a:buNone/>
            </a:pPr>
            <a:r>
              <a:rPr lang="en" sz="1800" b="1" dirty="0">
                <a:solidFill>
                  <a:schemeClr val="tx1"/>
                </a:solidFill>
                <a:latin typeface="+mn-lt"/>
              </a:rPr>
              <a:t>What is Version Control?</a:t>
            </a:r>
            <a:endParaRPr sz="1800" b="1" dirty="0">
              <a:solidFill>
                <a:schemeClr val="tx1"/>
              </a:solidFill>
              <a:latin typeface="+mn-lt"/>
            </a:endParaRPr>
          </a:p>
        </p:txBody>
      </p:sp>
      <p:sp>
        <p:nvSpPr>
          <p:cNvPr id="597" name="Shape 597"/>
          <p:cNvSpPr txBox="1">
            <a:spLocks noGrp="1"/>
          </p:cNvSpPr>
          <p:nvPr>
            <p:ph type="body" idx="2"/>
          </p:nvPr>
        </p:nvSpPr>
        <p:spPr>
          <a:xfrm>
            <a:off x="454075" y="1342425"/>
            <a:ext cx="3613500" cy="1294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800" dirty="0">
                <a:solidFill>
                  <a:schemeClr val="tx1"/>
                </a:solidFill>
                <a:latin typeface="+mn-lt"/>
                <a:ea typeface="Arial"/>
                <a:cs typeface="Arial"/>
                <a:sym typeface="Arial"/>
              </a:rPr>
              <a:t>Version control is a system that records changes to a file or set of files over time so that you can recall specific versions later. </a:t>
            </a:r>
            <a:endParaRPr sz="18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endParaRPr sz="18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r>
              <a:rPr lang="en" sz="1800" dirty="0">
                <a:solidFill>
                  <a:schemeClr val="tx1"/>
                </a:solidFill>
                <a:latin typeface="+mn-lt"/>
                <a:ea typeface="Arial"/>
                <a:cs typeface="Arial"/>
                <a:sym typeface="Arial"/>
              </a:rPr>
              <a:t>It help with tracking changes made to each and every part of your source code.</a:t>
            </a:r>
            <a:endParaRPr sz="1800" dirty="0">
              <a:solidFill>
                <a:schemeClr val="tx1"/>
              </a:solidFill>
              <a:latin typeface="+mn-lt"/>
              <a:ea typeface="Arial"/>
              <a:cs typeface="Arial"/>
              <a:sym typeface="Arial"/>
            </a:endParaRPr>
          </a:p>
        </p:txBody>
      </p:sp>
      <p:pic>
        <p:nvPicPr>
          <p:cNvPr id="598" name="Shape 598" descr="https://dzone.com/storage/rc-covers/16279-thumb.png"/>
          <p:cNvPicPr preferRelativeResize="0"/>
          <p:nvPr/>
        </p:nvPicPr>
        <p:blipFill>
          <a:blip r:embed="rId3">
            <a:alphaModFix/>
          </a:blip>
          <a:stretch>
            <a:fillRect/>
          </a:stretch>
        </p:blipFill>
        <p:spPr>
          <a:xfrm>
            <a:off x="4219977" y="789126"/>
            <a:ext cx="4771625" cy="35810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txBox="1">
            <a:spLocks noGrp="1"/>
          </p:cNvSpPr>
          <p:nvPr>
            <p:ph type="title"/>
          </p:nvPr>
        </p:nvSpPr>
        <p:spPr>
          <a:xfrm>
            <a:off x="395536"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600" dirty="0">
                <a:solidFill>
                  <a:schemeClr val="tx1"/>
                </a:solidFill>
                <a:latin typeface="+mj-lt"/>
              </a:rPr>
              <a:t>Version Control in DevOps</a:t>
            </a:r>
            <a:endParaRPr sz="3600" dirty="0">
              <a:solidFill>
                <a:schemeClr val="tx1"/>
              </a:solidFill>
              <a:latin typeface="+mj-lt"/>
            </a:endParaRPr>
          </a:p>
        </p:txBody>
      </p:sp>
      <p:sp>
        <p:nvSpPr>
          <p:cNvPr id="605" name="Shape 605"/>
          <p:cNvSpPr txBox="1">
            <a:spLocks noGrp="1"/>
          </p:cNvSpPr>
          <p:nvPr>
            <p:ph type="body" idx="1"/>
          </p:nvPr>
        </p:nvSpPr>
        <p:spPr>
          <a:xfrm>
            <a:off x="454075" y="789125"/>
            <a:ext cx="3613500" cy="27486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800" dirty="0">
                <a:solidFill>
                  <a:schemeClr val="tx1"/>
                </a:solidFill>
                <a:latin typeface="+mn-lt"/>
              </a:rPr>
              <a:t>Versioning becomes critical to business success because corporate value is often contained in the software assets created by the company.</a:t>
            </a:r>
            <a:endParaRPr sz="1800" dirty="0">
              <a:solidFill>
                <a:schemeClr val="tx1"/>
              </a:solidFill>
              <a:latin typeface="+mn-lt"/>
            </a:endParaRPr>
          </a:p>
          <a:p>
            <a:pPr marL="0" lvl="0" indent="0" algn="l" rtl="0">
              <a:lnSpc>
                <a:spcPct val="115000"/>
              </a:lnSpc>
              <a:spcBef>
                <a:spcPts val="0"/>
              </a:spcBef>
              <a:spcAft>
                <a:spcPts val="0"/>
              </a:spcAft>
              <a:buNone/>
            </a:pPr>
            <a:endParaRPr sz="1800" dirty="0">
              <a:solidFill>
                <a:schemeClr val="tx1"/>
              </a:solidFill>
              <a:latin typeface="+mn-lt"/>
            </a:endParaRPr>
          </a:p>
          <a:p>
            <a:pPr marL="0" lvl="0" indent="0" algn="l" rtl="0">
              <a:lnSpc>
                <a:spcPct val="115000"/>
              </a:lnSpc>
              <a:spcBef>
                <a:spcPts val="0"/>
              </a:spcBef>
              <a:spcAft>
                <a:spcPts val="0"/>
              </a:spcAft>
              <a:buNone/>
            </a:pPr>
            <a:r>
              <a:rPr lang="en" sz="1800" dirty="0">
                <a:solidFill>
                  <a:schemeClr val="tx1"/>
                </a:solidFill>
                <a:latin typeface="+mn-lt"/>
              </a:rPr>
              <a:t>Long long ago, there used to be “The Build Team”. Build Team lived in a world of Cron, Bash, Perl, and nightly builds. It’s hard to believe in today’s world that 24-hour turnaround was once considered standard practice.</a:t>
            </a:r>
            <a:endParaRPr sz="1800" dirty="0">
              <a:solidFill>
                <a:schemeClr val="tx1"/>
              </a:solidFill>
              <a:latin typeface="+mn-lt"/>
            </a:endParaRPr>
          </a:p>
        </p:txBody>
      </p:sp>
      <p:pic>
        <p:nvPicPr>
          <p:cNvPr id="606" name="Shape 606" descr="https://techbeacon.com/sites/default/files/picture1_1.png"/>
          <p:cNvPicPr preferRelativeResize="0"/>
          <p:nvPr/>
        </p:nvPicPr>
        <p:blipFill>
          <a:blip r:embed="rId3">
            <a:alphaModFix/>
          </a:blip>
          <a:stretch>
            <a:fillRect/>
          </a:stretch>
        </p:blipFill>
        <p:spPr>
          <a:xfrm>
            <a:off x="4219977" y="789125"/>
            <a:ext cx="4771625" cy="37332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txBox="1">
            <a:spLocks noGrp="1"/>
          </p:cNvSpPr>
          <p:nvPr>
            <p:ph type="title"/>
          </p:nvPr>
        </p:nvSpPr>
        <p:spPr>
          <a:xfrm>
            <a:off x="539552"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Clr>
                <a:srgbClr val="000000"/>
              </a:buClr>
              <a:buSzPts val="1100"/>
              <a:buFont typeface="Arial"/>
              <a:buNone/>
            </a:pPr>
            <a:r>
              <a:rPr lang="en" sz="3600" dirty="0">
                <a:solidFill>
                  <a:schemeClr val="tx1"/>
                </a:solidFill>
                <a:latin typeface="+mj-lt"/>
              </a:rPr>
              <a:t>Continuous Testing (</a:t>
            </a:r>
            <a:r>
              <a:rPr lang="en" sz="3600" dirty="0">
                <a:solidFill>
                  <a:schemeClr val="tx1"/>
                </a:solidFill>
                <a:latin typeface="+mj-lt"/>
                <a:ea typeface="Ubuntu"/>
                <a:cs typeface="Ubuntu"/>
                <a:sym typeface="Ubuntu"/>
              </a:rPr>
              <a:t>CT</a:t>
            </a:r>
            <a:r>
              <a:rPr lang="en" sz="3600" dirty="0">
                <a:solidFill>
                  <a:schemeClr val="tx1"/>
                </a:solidFill>
                <a:latin typeface="+mj-lt"/>
              </a:rPr>
              <a:t>) and DevOps</a:t>
            </a:r>
            <a:endParaRPr sz="3600" dirty="0">
              <a:solidFill>
                <a:schemeClr val="tx1"/>
              </a:solidFill>
              <a:latin typeface="+mj-lt"/>
            </a:endParaRPr>
          </a:p>
        </p:txBody>
      </p:sp>
      <p:sp>
        <p:nvSpPr>
          <p:cNvPr id="637" name="Shape 637"/>
          <p:cNvSpPr txBox="1">
            <a:spLocks noGrp="1"/>
          </p:cNvSpPr>
          <p:nvPr>
            <p:ph type="body" idx="1"/>
          </p:nvPr>
        </p:nvSpPr>
        <p:spPr>
          <a:xfrm>
            <a:off x="454075" y="699542"/>
            <a:ext cx="3765902" cy="3227700"/>
          </a:xfrm>
          <a:prstGeom prst="rect">
            <a:avLst/>
          </a:prstGeom>
          <a:noFill/>
          <a:ln>
            <a:noFill/>
          </a:ln>
        </p:spPr>
        <p:txBody>
          <a:bodyPr spcFirstLastPara="1" wrap="square" lIns="68575" tIns="34275" rIns="68575" bIns="34275" anchor="t" anchorCtr="0">
            <a:noAutofit/>
          </a:bodyPr>
          <a:lstStyle/>
          <a:p>
            <a:pPr indent="-298450" algn="l">
              <a:lnSpc>
                <a:spcPct val="115000"/>
              </a:lnSpc>
              <a:spcBef>
                <a:spcPts val="0"/>
              </a:spcBef>
              <a:buClr>
                <a:schemeClr val="dk1"/>
              </a:buClr>
              <a:buSzPts val="1100"/>
              <a:buFont typeface="Open Sans"/>
              <a:buChar char="●"/>
            </a:pPr>
            <a:r>
              <a:rPr lang="en-IN" sz="1600" dirty="0">
                <a:solidFill>
                  <a:schemeClr val="tx1"/>
                </a:solidFill>
                <a:latin typeface="+mn-lt"/>
              </a:rPr>
              <a:t>“Continuous testing enables a project team to execute tests when needed, not when possible.”</a:t>
            </a:r>
            <a:endParaRPr lang="en" sz="1600" dirty="0">
              <a:solidFill>
                <a:schemeClr val="tx1"/>
              </a:solidFill>
              <a:latin typeface="+mn-lt"/>
            </a:endParaRPr>
          </a:p>
          <a:p>
            <a:pPr marL="457200" lvl="0" indent="-298450" algn="l" rtl="0">
              <a:lnSpc>
                <a:spcPct val="115000"/>
              </a:lnSpc>
              <a:spcBef>
                <a:spcPts val="0"/>
              </a:spcBef>
              <a:spcAft>
                <a:spcPts val="0"/>
              </a:spcAft>
              <a:buClr>
                <a:schemeClr val="dk1"/>
              </a:buClr>
              <a:buSzPts val="1100"/>
              <a:buFont typeface="Open Sans"/>
              <a:buChar char="●"/>
            </a:pPr>
            <a:r>
              <a:rPr lang="en" sz="1600" dirty="0">
                <a:solidFill>
                  <a:schemeClr val="tx1"/>
                </a:solidFill>
                <a:latin typeface="+mn-lt"/>
              </a:rPr>
              <a:t>Informed customers demand seamless user experience. </a:t>
            </a:r>
            <a:endParaRPr sz="1600" dirty="0">
              <a:solidFill>
                <a:schemeClr val="tx1"/>
              </a:solidFill>
              <a:latin typeface="+mn-lt"/>
            </a:endParaRPr>
          </a:p>
          <a:p>
            <a:pPr marL="457200" lvl="0" indent="-298450" algn="l" rtl="0">
              <a:lnSpc>
                <a:spcPct val="115000"/>
              </a:lnSpc>
              <a:spcBef>
                <a:spcPts val="0"/>
              </a:spcBef>
              <a:spcAft>
                <a:spcPts val="0"/>
              </a:spcAft>
              <a:buClr>
                <a:schemeClr val="dk1"/>
              </a:buClr>
              <a:buSzPts val="1100"/>
              <a:buFont typeface="Open Sans"/>
              <a:buChar char="●"/>
            </a:pPr>
            <a:r>
              <a:rPr lang="en" sz="1600" dirty="0">
                <a:solidFill>
                  <a:schemeClr val="tx1"/>
                </a:solidFill>
                <a:latin typeface="+mn-lt"/>
              </a:rPr>
              <a:t>Applications need an extraordinary connectivity and dependence between processes, systems, and infrastructure. </a:t>
            </a:r>
            <a:endParaRPr sz="1600" dirty="0">
              <a:solidFill>
                <a:schemeClr val="tx1"/>
              </a:solidFill>
              <a:latin typeface="+mn-lt"/>
            </a:endParaRPr>
          </a:p>
          <a:p>
            <a:pPr marL="457200" lvl="0" indent="-298450" algn="l" rtl="0">
              <a:lnSpc>
                <a:spcPct val="115000"/>
              </a:lnSpc>
              <a:spcBef>
                <a:spcPts val="0"/>
              </a:spcBef>
              <a:spcAft>
                <a:spcPts val="0"/>
              </a:spcAft>
              <a:buClr>
                <a:schemeClr val="dk1"/>
              </a:buClr>
              <a:buSzPts val="1100"/>
              <a:buFont typeface="Open Sans"/>
              <a:buChar char="●"/>
            </a:pPr>
            <a:r>
              <a:rPr lang="en" sz="1600" dirty="0">
                <a:solidFill>
                  <a:schemeClr val="tx1"/>
                </a:solidFill>
                <a:latin typeface="+mn-lt"/>
              </a:rPr>
              <a:t>Testing various complex applications, products, and services can pose a big challenge as testing needs to make sure that high-quality software is delivered at fast-track speed.</a:t>
            </a:r>
            <a:endParaRPr sz="1600" dirty="0">
              <a:solidFill>
                <a:schemeClr val="tx1"/>
              </a:solidFill>
              <a:latin typeface="+mn-lt"/>
            </a:endParaRPr>
          </a:p>
          <a:p>
            <a:pPr marL="0" lvl="0" indent="0" algn="l" rtl="0">
              <a:lnSpc>
                <a:spcPct val="115000"/>
              </a:lnSpc>
              <a:spcBef>
                <a:spcPts val="0"/>
              </a:spcBef>
              <a:spcAft>
                <a:spcPts val="0"/>
              </a:spcAft>
              <a:buNone/>
            </a:pPr>
            <a:endParaRPr sz="1600" dirty="0">
              <a:solidFill>
                <a:schemeClr val="tx1"/>
              </a:solidFill>
              <a:latin typeface="+mn-lt"/>
              <a:ea typeface="Arial"/>
              <a:cs typeface="Arial"/>
              <a:sym typeface="Arial"/>
            </a:endParaRPr>
          </a:p>
        </p:txBody>
      </p:sp>
      <p:pic>
        <p:nvPicPr>
          <p:cNvPr id="638" name="Shape 638" descr="https://www.ibm.com/developerworks/library/d-continuous-testing-shift-left-trs/image005.jpg"/>
          <p:cNvPicPr preferRelativeResize="0"/>
          <p:nvPr/>
        </p:nvPicPr>
        <p:blipFill>
          <a:blip r:embed="rId3">
            <a:alphaModFix/>
          </a:blip>
          <a:stretch>
            <a:fillRect/>
          </a:stretch>
        </p:blipFill>
        <p:spPr>
          <a:xfrm>
            <a:off x="4219977" y="699542"/>
            <a:ext cx="4771625" cy="2908948"/>
          </a:xfrm>
          <a:prstGeom prst="rect">
            <a:avLst/>
          </a:prstGeom>
          <a:noFill/>
          <a:ln>
            <a:noFill/>
          </a:ln>
        </p:spPr>
      </p:pic>
      <p:sp>
        <p:nvSpPr>
          <p:cNvPr id="639" name="Shape 639"/>
          <p:cNvSpPr txBox="1"/>
          <p:nvPr/>
        </p:nvSpPr>
        <p:spPr>
          <a:xfrm>
            <a:off x="783775" y="4049475"/>
            <a:ext cx="76011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324544" y="129307"/>
            <a:ext cx="9144000" cy="386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04040"/>
              </a:buClr>
              <a:buSzPts val="1800"/>
              <a:buFont typeface="Open Sans ExtraBold"/>
              <a:buNone/>
            </a:pPr>
            <a:r>
              <a:rPr lang="en" sz="3600" b="0" i="0" u="none" strike="noStrike" cap="none" dirty="0">
                <a:solidFill>
                  <a:schemeClr val="tx1"/>
                </a:solidFill>
                <a:latin typeface="+mj-lt"/>
                <a:ea typeface="Open Sans ExtraBold"/>
                <a:cs typeface="Open Sans ExtraBold"/>
                <a:sym typeface="Open Sans ExtraBold"/>
              </a:rPr>
              <a:t>Testable User Stories</a:t>
            </a:r>
            <a:endParaRPr sz="3600" b="0" i="0" u="none" strike="noStrike" cap="none" dirty="0">
              <a:solidFill>
                <a:schemeClr val="tx1"/>
              </a:solidFill>
              <a:latin typeface="+mj-lt"/>
              <a:ea typeface="Open Sans ExtraBold"/>
              <a:cs typeface="Open Sans ExtraBold"/>
              <a:sym typeface="Open Sans ExtraBold"/>
            </a:endParaRPr>
          </a:p>
        </p:txBody>
      </p:sp>
      <p:sp>
        <p:nvSpPr>
          <p:cNvPr id="646" name="Shape 646"/>
          <p:cNvSpPr txBox="1">
            <a:spLocks noGrp="1"/>
          </p:cNvSpPr>
          <p:nvPr>
            <p:ph type="body" idx="1"/>
          </p:nvPr>
        </p:nvSpPr>
        <p:spPr>
          <a:xfrm>
            <a:off x="300225" y="813725"/>
            <a:ext cx="8613000" cy="4089000"/>
          </a:xfrm>
          <a:prstGeom prst="rect">
            <a:avLst/>
          </a:prstGeom>
          <a:noFill/>
          <a:ln>
            <a:noFill/>
          </a:ln>
        </p:spPr>
        <p:txBody>
          <a:bodyPr spcFirstLastPara="1" wrap="square" lIns="68575" tIns="34275" rIns="68575" bIns="34275" anchor="t" anchorCtr="0">
            <a:noAutofit/>
          </a:bodyPr>
          <a:lstStyle/>
          <a:p>
            <a:pPr marL="177800" marR="0" lvl="0" indent="-184150" algn="l" rtl="0">
              <a:lnSpc>
                <a:spcPct val="150000"/>
              </a:lnSpc>
              <a:spcBef>
                <a:spcPts val="0"/>
              </a:spcBef>
              <a:spcAft>
                <a:spcPts val="0"/>
              </a:spcAft>
              <a:buClr>
                <a:srgbClr val="3F3F3F"/>
              </a:buClr>
              <a:buSzPts val="1700"/>
              <a:buFont typeface="Arial"/>
              <a:buChar char="•"/>
            </a:pPr>
            <a:r>
              <a:rPr lang="en" sz="1600" b="0" i="0" u="none" strike="noStrike" cap="none" dirty="0">
                <a:solidFill>
                  <a:schemeClr val="tx1"/>
                </a:solidFill>
                <a:latin typeface="+mn-lt"/>
                <a:sym typeface="Open Sans"/>
              </a:rPr>
              <a:t>Agile development often specify requirements in terms of user stories</a:t>
            </a:r>
            <a:endParaRPr sz="1600" dirty="0">
              <a:solidFill>
                <a:schemeClr val="tx1"/>
              </a:solidFill>
              <a:latin typeface="+mn-lt"/>
            </a:endParaRPr>
          </a:p>
          <a:p>
            <a:pPr marL="177800" marR="0" lvl="0" indent="-184150" algn="l" rtl="0">
              <a:lnSpc>
                <a:spcPct val="150000"/>
              </a:lnSpc>
              <a:spcBef>
                <a:spcPts val="800"/>
              </a:spcBef>
              <a:spcAft>
                <a:spcPts val="0"/>
              </a:spcAft>
              <a:buClr>
                <a:srgbClr val="3F3F3F"/>
              </a:buClr>
              <a:buSzPts val="1700"/>
              <a:buFont typeface="Arial"/>
              <a:buChar char="•"/>
            </a:pPr>
            <a:r>
              <a:rPr lang="en" sz="1600" b="0" i="0" u="none" strike="noStrike" cap="none" dirty="0">
                <a:solidFill>
                  <a:schemeClr val="tx1"/>
                </a:solidFill>
                <a:latin typeface="+mn-lt"/>
                <a:sym typeface="Open Sans"/>
              </a:rPr>
              <a:t>Effective user stories need to be testable</a:t>
            </a:r>
            <a:endParaRPr sz="1600" dirty="0">
              <a:solidFill>
                <a:schemeClr val="tx1"/>
              </a:solidFill>
              <a:latin typeface="+mn-lt"/>
            </a:endParaRPr>
          </a:p>
          <a:p>
            <a:pPr marL="177800" marR="0" lvl="0" indent="-184150" algn="l" rtl="0">
              <a:lnSpc>
                <a:spcPct val="150000"/>
              </a:lnSpc>
              <a:spcBef>
                <a:spcPts val="800"/>
              </a:spcBef>
              <a:spcAft>
                <a:spcPts val="0"/>
              </a:spcAft>
              <a:buClr>
                <a:srgbClr val="3F3F3F"/>
              </a:buClr>
              <a:buSzPts val="1700"/>
              <a:buFont typeface="Arial"/>
              <a:buChar char="•"/>
            </a:pPr>
            <a:r>
              <a:rPr lang="en" sz="1600" b="0" i="0" u="none" strike="noStrike" cap="none" dirty="0">
                <a:solidFill>
                  <a:schemeClr val="tx1"/>
                </a:solidFill>
                <a:latin typeface="+mn-lt"/>
                <a:sym typeface="Open Sans"/>
              </a:rPr>
              <a:t>Features of effective user stories are </a:t>
            </a:r>
            <a:r>
              <a:rPr lang="en" sz="1600" b="1" u="sng" dirty="0">
                <a:solidFill>
                  <a:schemeClr val="tx1"/>
                </a:solidFill>
                <a:latin typeface="+mn-lt"/>
              </a:rPr>
              <a:t>SIT</a:t>
            </a:r>
            <a:r>
              <a:rPr lang="en" sz="1600" dirty="0">
                <a:solidFill>
                  <a:schemeClr val="tx1"/>
                </a:solidFill>
                <a:latin typeface="+mn-lt"/>
              </a:rPr>
              <a:t> -  </a:t>
            </a:r>
            <a:r>
              <a:rPr lang="en" sz="1600" b="1" dirty="0">
                <a:solidFill>
                  <a:schemeClr val="tx1"/>
                </a:solidFill>
                <a:latin typeface="+mn-lt"/>
              </a:rPr>
              <a:t>S</a:t>
            </a:r>
            <a:r>
              <a:rPr lang="en" sz="1600" dirty="0">
                <a:solidFill>
                  <a:schemeClr val="tx1"/>
                </a:solidFill>
                <a:latin typeface="+mn-lt"/>
              </a:rPr>
              <a:t>mall </a:t>
            </a:r>
            <a:r>
              <a:rPr lang="en" sz="1600" b="1" dirty="0">
                <a:solidFill>
                  <a:schemeClr val="tx1"/>
                </a:solidFill>
                <a:latin typeface="+mn-lt"/>
              </a:rPr>
              <a:t>I</a:t>
            </a:r>
            <a:r>
              <a:rPr lang="en" sz="1600" dirty="0">
                <a:solidFill>
                  <a:schemeClr val="tx1"/>
                </a:solidFill>
                <a:latin typeface="+mn-lt"/>
              </a:rPr>
              <a:t>ndependent </a:t>
            </a:r>
            <a:r>
              <a:rPr lang="en" sz="1600" b="1" dirty="0">
                <a:solidFill>
                  <a:schemeClr val="tx1"/>
                </a:solidFill>
                <a:latin typeface="+mn-lt"/>
              </a:rPr>
              <a:t>T</a:t>
            </a:r>
            <a:r>
              <a:rPr lang="en" sz="1600" dirty="0">
                <a:solidFill>
                  <a:schemeClr val="tx1"/>
                </a:solidFill>
                <a:latin typeface="+mn-lt"/>
              </a:rPr>
              <a:t>estable </a:t>
            </a:r>
            <a:r>
              <a:rPr lang="en" sz="1600" b="0" i="0" u="none" strike="noStrike" cap="none" dirty="0">
                <a:solidFill>
                  <a:schemeClr val="tx1"/>
                </a:solidFill>
                <a:latin typeface="+mn-lt"/>
                <a:sym typeface="Open Sans"/>
              </a:rPr>
              <a:t>:</a:t>
            </a:r>
            <a:endParaRPr sz="1600" dirty="0">
              <a:solidFill>
                <a:schemeClr val="tx1"/>
              </a:solidFill>
              <a:latin typeface="+mn-lt"/>
            </a:endParaRPr>
          </a:p>
          <a:p>
            <a:pPr marL="723900" marR="0" lvl="1" indent="-260350" algn="l" rtl="0">
              <a:lnSpc>
                <a:spcPct val="150000"/>
              </a:lnSpc>
              <a:spcBef>
                <a:spcPts val="400"/>
              </a:spcBef>
              <a:spcAft>
                <a:spcPts val="0"/>
              </a:spcAft>
              <a:buClr>
                <a:srgbClr val="3F3F3F"/>
              </a:buClr>
              <a:buSzPts val="1700"/>
              <a:buFont typeface="Courier New"/>
              <a:buChar char="o"/>
            </a:pPr>
            <a:r>
              <a:rPr lang="en" sz="1600" b="0" i="0" u="none" strike="noStrike" cap="none" dirty="0">
                <a:solidFill>
                  <a:schemeClr val="tx1"/>
                </a:solidFill>
                <a:latin typeface="+mn-lt"/>
                <a:ea typeface="Open Sans"/>
                <a:cs typeface="Open Sans"/>
                <a:sym typeface="Open Sans"/>
              </a:rPr>
              <a:t>It needs to describe an action which has value to a specific user</a:t>
            </a:r>
            <a:endParaRPr sz="1600" dirty="0">
              <a:solidFill>
                <a:schemeClr val="tx1"/>
              </a:solidFill>
              <a:latin typeface="+mn-lt"/>
            </a:endParaRPr>
          </a:p>
          <a:p>
            <a:pPr marL="723900" marR="0" lvl="1" indent="-260350" algn="l" rtl="0">
              <a:lnSpc>
                <a:spcPct val="150000"/>
              </a:lnSpc>
              <a:spcBef>
                <a:spcPts val="400"/>
              </a:spcBef>
              <a:spcAft>
                <a:spcPts val="0"/>
              </a:spcAft>
              <a:buClr>
                <a:srgbClr val="3F3F3F"/>
              </a:buClr>
              <a:buSzPts val="1700"/>
              <a:buFont typeface="Courier New"/>
              <a:buChar char="o"/>
            </a:pPr>
            <a:r>
              <a:rPr lang="en" sz="1600" b="0" i="0" u="none" strike="noStrike" cap="none" dirty="0">
                <a:solidFill>
                  <a:schemeClr val="tx1"/>
                </a:solidFill>
                <a:latin typeface="+mn-lt"/>
                <a:ea typeface="Open Sans"/>
                <a:cs typeface="Open Sans"/>
                <a:sym typeface="Open Sans"/>
              </a:rPr>
              <a:t>It needs to target a specific user or role</a:t>
            </a:r>
            <a:endParaRPr sz="1600" dirty="0">
              <a:solidFill>
                <a:schemeClr val="tx1"/>
              </a:solidFill>
              <a:latin typeface="+mn-lt"/>
            </a:endParaRPr>
          </a:p>
          <a:p>
            <a:pPr marL="723900" marR="0" lvl="1" indent="-260350" algn="l" rtl="0">
              <a:lnSpc>
                <a:spcPct val="150000"/>
              </a:lnSpc>
              <a:spcBef>
                <a:spcPts val="400"/>
              </a:spcBef>
              <a:spcAft>
                <a:spcPts val="0"/>
              </a:spcAft>
              <a:buClr>
                <a:srgbClr val="3F3F3F"/>
              </a:buClr>
              <a:buSzPts val="1700"/>
              <a:buFont typeface="Courier New"/>
              <a:buChar char="o"/>
            </a:pPr>
            <a:r>
              <a:rPr lang="en" sz="1600" b="0" i="0" u="none" strike="noStrike" cap="none" dirty="0">
                <a:solidFill>
                  <a:schemeClr val="tx1"/>
                </a:solidFill>
                <a:latin typeface="+mn-lt"/>
                <a:ea typeface="Open Sans"/>
                <a:cs typeface="Open Sans"/>
                <a:sym typeface="Open Sans"/>
              </a:rPr>
              <a:t>It needs to have clearly stated acceptance criteria which can easily be tested</a:t>
            </a:r>
            <a:endParaRPr sz="1600" dirty="0">
              <a:solidFill>
                <a:schemeClr val="tx1"/>
              </a:solidFill>
              <a:latin typeface="+mn-lt"/>
            </a:endParaRPr>
          </a:p>
          <a:p>
            <a:pPr marL="723900" marR="0" lvl="1" indent="-260350" algn="l" rtl="0">
              <a:lnSpc>
                <a:spcPct val="150000"/>
              </a:lnSpc>
              <a:spcBef>
                <a:spcPts val="400"/>
              </a:spcBef>
              <a:spcAft>
                <a:spcPts val="0"/>
              </a:spcAft>
              <a:buClr>
                <a:srgbClr val="3F3F3F"/>
              </a:buClr>
              <a:buSzPts val="1700"/>
              <a:buFont typeface="Courier New"/>
              <a:buChar char="o"/>
            </a:pPr>
            <a:r>
              <a:rPr lang="en" sz="1600" b="0" i="0" u="none" strike="noStrike" cap="none" dirty="0">
                <a:solidFill>
                  <a:schemeClr val="tx1"/>
                </a:solidFill>
                <a:latin typeface="+mn-lt"/>
                <a:ea typeface="Open Sans"/>
                <a:cs typeface="Open Sans"/>
                <a:sym typeface="Open Sans"/>
              </a:rPr>
              <a:t>It needs to be small enough to implement in a few days</a:t>
            </a:r>
            <a:endParaRPr sz="1600" dirty="0">
              <a:solidFill>
                <a:schemeClr val="tx1"/>
              </a:solidFill>
              <a:latin typeface="+mn-lt"/>
            </a:endParaRPr>
          </a:p>
          <a:p>
            <a:pPr marL="723900" marR="0" lvl="1" indent="-260350" algn="l" rtl="0">
              <a:lnSpc>
                <a:spcPct val="150000"/>
              </a:lnSpc>
              <a:spcBef>
                <a:spcPts val="400"/>
              </a:spcBef>
              <a:spcAft>
                <a:spcPts val="0"/>
              </a:spcAft>
              <a:buClr>
                <a:srgbClr val="3F3F3F"/>
              </a:buClr>
              <a:buSzPts val="1700"/>
              <a:buFont typeface="Courier New"/>
              <a:buChar char="o"/>
            </a:pPr>
            <a:r>
              <a:rPr lang="en" sz="1600" b="0" i="0" u="none" strike="noStrike" cap="none" dirty="0">
                <a:solidFill>
                  <a:schemeClr val="tx1"/>
                </a:solidFill>
                <a:latin typeface="+mn-lt"/>
                <a:ea typeface="Open Sans"/>
                <a:cs typeface="Open Sans"/>
                <a:sym typeface="Open Sans"/>
              </a:rPr>
              <a:t>It needs to be short and precise</a:t>
            </a:r>
            <a:endParaRPr sz="1600" dirty="0">
              <a:solidFill>
                <a:schemeClr val="tx1"/>
              </a:solidFill>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395536" y="51470"/>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Configuration Management</a:t>
            </a:r>
            <a:endParaRPr sz="3600" dirty="0">
              <a:solidFill>
                <a:schemeClr val="tx1"/>
              </a:solidFill>
              <a:latin typeface="+mj-lt"/>
            </a:endParaRPr>
          </a:p>
        </p:txBody>
      </p:sp>
      <p:sp>
        <p:nvSpPr>
          <p:cNvPr id="667" name="Shape 667"/>
          <p:cNvSpPr txBox="1">
            <a:spLocks noGrp="1"/>
          </p:cNvSpPr>
          <p:nvPr>
            <p:ph type="body" idx="1"/>
          </p:nvPr>
        </p:nvSpPr>
        <p:spPr>
          <a:xfrm>
            <a:off x="436250" y="1042550"/>
            <a:ext cx="4711814" cy="3185384"/>
          </a:xfrm>
          <a:prstGeom prst="rect">
            <a:avLst/>
          </a:prstGeom>
          <a:noFill/>
          <a:ln>
            <a:noFill/>
          </a:ln>
        </p:spPr>
        <p:txBody>
          <a:bodyPr spcFirstLastPara="1" wrap="square" lIns="68575" tIns="34275" rIns="68575" bIns="34275" anchor="t" anchorCtr="0">
            <a:noAutofit/>
          </a:bodyPr>
          <a:lstStyle/>
          <a:p>
            <a:pPr marL="444500" lvl="0" indent="-285750" algn="l" rtl="0">
              <a:lnSpc>
                <a:spcPct val="115000"/>
              </a:lnSpc>
              <a:spcBef>
                <a:spcPts val="0"/>
              </a:spcBef>
              <a:spcAft>
                <a:spcPts val="0"/>
              </a:spcAft>
              <a:buClr>
                <a:schemeClr val="dk1"/>
              </a:buClr>
              <a:buSzPts val="1100"/>
              <a:buFont typeface="Wingdings" pitchFamily="2" charset="2"/>
              <a:buChar char="Ø"/>
            </a:pPr>
            <a:r>
              <a:rPr lang="en" sz="1600" dirty="0">
                <a:solidFill>
                  <a:schemeClr val="tx1"/>
                </a:solidFill>
                <a:latin typeface="+mn-lt"/>
                <a:ea typeface="Arial"/>
                <a:cs typeface="Arial"/>
                <a:sym typeface="Arial"/>
              </a:rPr>
              <a:t>Configuration management is the process of standardizing resource configurations and enforcing their state across IT infrastructure in an automated yet agile manner.</a:t>
            </a:r>
            <a:endParaRPr sz="1600" dirty="0">
              <a:solidFill>
                <a:schemeClr val="tx1"/>
              </a:solidFill>
              <a:latin typeface="+mn-lt"/>
              <a:ea typeface="Arial"/>
              <a:cs typeface="Arial"/>
              <a:sym typeface="Arial"/>
            </a:endParaRPr>
          </a:p>
          <a:p>
            <a:pPr marL="444500" lvl="0" indent="-285750" algn="l" rtl="0">
              <a:lnSpc>
                <a:spcPct val="115000"/>
              </a:lnSpc>
              <a:spcBef>
                <a:spcPts val="0"/>
              </a:spcBef>
              <a:spcAft>
                <a:spcPts val="0"/>
              </a:spcAft>
              <a:buClr>
                <a:schemeClr val="dk1"/>
              </a:buClr>
              <a:buSzPts val="1100"/>
              <a:buFont typeface="Wingdings" pitchFamily="2" charset="2"/>
              <a:buChar char="Ø"/>
            </a:pPr>
            <a:r>
              <a:rPr lang="en" sz="1600" dirty="0">
                <a:solidFill>
                  <a:schemeClr val="tx1"/>
                </a:solidFill>
                <a:latin typeface="+mn-lt"/>
                <a:ea typeface="Arial"/>
                <a:cs typeface="Arial"/>
                <a:sym typeface="Arial"/>
              </a:rPr>
              <a:t>Configuration management represents the one true source of the configuration items. A configuration item is anything that can be configured and that is absolutely necessary for the success of your project. </a:t>
            </a:r>
          </a:p>
          <a:p>
            <a:pPr marL="444500" lvl="0" indent="-285750" algn="l" rtl="0">
              <a:lnSpc>
                <a:spcPct val="115000"/>
              </a:lnSpc>
              <a:spcBef>
                <a:spcPts val="0"/>
              </a:spcBef>
              <a:spcAft>
                <a:spcPts val="0"/>
              </a:spcAft>
              <a:buClr>
                <a:schemeClr val="dk1"/>
              </a:buClr>
              <a:buSzPts val="1100"/>
              <a:buFont typeface="Wingdings" pitchFamily="2" charset="2"/>
              <a:buChar char="Ø"/>
            </a:pPr>
            <a:r>
              <a:rPr lang="en" sz="1600" dirty="0">
                <a:solidFill>
                  <a:schemeClr val="tx1"/>
                </a:solidFill>
                <a:latin typeface="+mn-lt"/>
                <a:ea typeface="Arial"/>
                <a:cs typeface="Arial"/>
                <a:sym typeface="Arial"/>
              </a:rPr>
              <a:t>For example, source codes, property files, binaries, servers, and tools can all be configuration items for a software firm</a:t>
            </a:r>
            <a:endParaRPr sz="1600" dirty="0">
              <a:solidFill>
                <a:schemeClr val="tx1"/>
              </a:solidFill>
              <a:latin typeface="+mn-lt"/>
              <a:ea typeface="Arial"/>
              <a:cs typeface="Arial"/>
              <a:sym typeface="Arial"/>
            </a:endParaRPr>
          </a:p>
        </p:txBody>
      </p:sp>
      <p:pic>
        <p:nvPicPr>
          <p:cNvPr id="668" name="Shape 668" descr="https://kenscourses.com/tc1019fall2016/wp-content/uploads/2016/08/configmgt21-1.gif"/>
          <p:cNvPicPr preferRelativeResize="0"/>
          <p:nvPr/>
        </p:nvPicPr>
        <p:blipFill>
          <a:blip r:embed="rId3">
            <a:alphaModFix/>
          </a:blip>
          <a:stretch>
            <a:fillRect/>
          </a:stretch>
        </p:blipFill>
        <p:spPr>
          <a:xfrm>
            <a:off x="5148064" y="1093924"/>
            <a:ext cx="3536057" cy="270196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587904" y="64025"/>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Configuration Management in DevOps</a:t>
            </a:r>
            <a:endParaRPr sz="3600" dirty="0">
              <a:solidFill>
                <a:schemeClr val="tx1"/>
              </a:solidFill>
              <a:latin typeface="+mj-lt"/>
            </a:endParaRPr>
          </a:p>
        </p:txBody>
      </p:sp>
      <p:sp>
        <p:nvSpPr>
          <p:cNvPr id="675" name="Shape 675"/>
          <p:cNvSpPr txBox="1">
            <a:spLocks noGrp="1"/>
          </p:cNvSpPr>
          <p:nvPr>
            <p:ph type="body" idx="1"/>
          </p:nvPr>
        </p:nvSpPr>
        <p:spPr>
          <a:xfrm>
            <a:off x="436250" y="1042550"/>
            <a:ext cx="8240206" cy="38514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0"/>
              </a:spcBef>
              <a:spcAft>
                <a:spcPts val="0"/>
              </a:spcAft>
              <a:buClr>
                <a:schemeClr val="dk1"/>
              </a:buClr>
              <a:buSzPts val="1100"/>
              <a:buChar char="●"/>
            </a:pPr>
            <a:r>
              <a:rPr lang="en-IN" sz="1800" dirty="0" err="1">
                <a:solidFill>
                  <a:schemeClr val="tx1"/>
                </a:solidFill>
                <a:latin typeface="+mn-lt"/>
                <a:ea typeface="Arial"/>
                <a:cs typeface="Arial"/>
                <a:sym typeface="Arial"/>
              </a:rPr>
              <a:t>DevOps</a:t>
            </a:r>
            <a:r>
              <a:rPr lang="en-IN" sz="1800" dirty="0">
                <a:solidFill>
                  <a:schemeClr val="tx1"/>
                </a:solidFill>
                <a:latin typeface="+mn-lt"/>
                <a:ea typeface="Arial"/>
                <a:cs typeface="Arial"/>
                <a:sym typeface="Arial"/>
              </a:rPr>
              <a:t> starts and ends with configuration management</a:t>
            </a:r>
            <a:endParaRPr sz="1800" dirty="0">
              <a:solidFill>
                <a:schemeClr val="tx1"/>
              </a:solidFill>
              <a:latin typeface="+mn-lt"/>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 sz="1800" dirty="0">
                <a:solidFill>
                  <a:schemeClr val="tx1"/>
                </a:solidFill>
                <a:latin typeface="+mn-lt"/>
                <a:ea typeface="Arial"/>
                <a:cs typeface="Arial"/>
                <a:sym typeface="Arial"/>
              </a:rPr>
              <a:t>Configuration management in DevOps is made up of:</a:t>
            </a:r>
            <a:endParaRPr sz="1800" dirty="0">
              <a:solidFill>
                <a:schemeClr val="tx1"/>
              </a:solidFill>
              <a:latin typeface="+mn-lt"/>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 sz="1800" b="1" dirty="0">
                <a:solidFill>
                  <a:schemeClr val="tx1"/>
                </a:solidFill>
                <a:latin typeface="+mn-lt"/>
                <a:ea typeface="Arial"/>
                <a:cs typeface="Arial"/>
                <a:sym typeface="Arial"/>
              </a:rPr>
              <a:t>Source Code Repository</a:t>
            </a:r>
            <a:r>
              <a:rPr lang="en" sz="1800" dirty="0">
                <a:solidFill>
                  <a:schemeClr val="tx1"/>
                </a:solidFill>
                <a:latin typeface="+mn-lt"/>
                <a:ea typeface="Arial"/>
                <a:cs typeface="Arial"/>
                <a:sym typeface="Arial"/>
              </a:rPr>
              <a:t> — Used primarily during the development phase.</a:t>
            </a:r>
            <a:endParaRPr sz="1800" dirty="0">
              <a:solidFill>
                <a:schemeClr val="tx1"/>
              </a:solidFill>
              <a:latin typeface="+mn-lt"/>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 sz="1800" b="1" dirty="0">
                <a:solidFill>
                  <a:schemeClr val="tx1"/>
                </a:solidFill>
                <a:latin typeface="+mn-lt"/>
                <a:ea typeface="Arial"/>
                <a:cs typeface="Arial"/>
                <a:sym typeface="Arial"/>
              </a:rPr>
              <a:t>Artifact Repository</a:t>
            </a:r>
            <a:r>
              <a:rPr lang="en" sz="1800" dirty="0">
                <a:solidFill>
                  <a:schemeClr val="tx1"/>
                </a:solidFill>
                <a:latin typeface="+mn-lt"/>
                <a:ea typeface="Arial"/>
                <a:cs typeface="Arial"/>
                <a:sym typeface="Arial"/>
              </a:rPr>
              <a:t> — Used during the development and operations phases.</a:t>
            </a:r>
            <a:endParaRPr sz="1800" dirty="0">
              <a:solidFill>
                <a:schemeClr val="tx1"/>
              </a:solidFill>
              <a:latin typeface="+mn-lt"/>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 sz="1800" b="1" dirty="0">
                <a:solidFill>
                  <a:schemeClr val="tx1"/>
                </a:solidFill>
                <a:latin typeface="+mn-lt"/>
                <a:ea typeface="Arial"/>
                <a:cs typeface="Arial"/>
                <a:sym typeface="Arial"/>
              </a:rPr>
              <a:t>Configuration Management Database</a:t>
            </a:r>
            <a:r>
              <a:rPr lang="en" sz="1800" dirty="0">
                <a:solidFill>
                  <a:schemeClr val="tx1"/>
                </a:solidFill>
                <a:latin typeface="+mn-lt"/>
                <a:ea typeface="Arial"/>
                <a:cs typeface="Arial"/>
                <a:sym typeface="Arial"/>
              </a:rPr>
              <a:t> — Used during the development and operations phases for following activities</a:t>
            </a:r>
          </a:p>
          <a:p>
            <a:pPr lvl="2" indent="-298450">
              <a:lnSpc>
                <a:spcPct val="115000"/>
              </a:lnSpc>
              <a:spcBef>
                <a:spcPts val="0"/>
              </a:spcBef>
              <a:buClr>
                <a:schemeClr val="dk1"/>
              </a:buClr>
              <a:buSzPts val="1100"/>
              <a:buChar char="○"/>
            </a:pPr>
            <a:r>
              <a:rPr lang="en" sz="1700" dirty="0">
                <a:solidFill>
                  <a:schemeClr val="tx1"/>
                </a:solidFill>
                <a:latin typeface="+mn-lt"/>
                <a:ea typeface="Arial"/>
                <a:cs typeface="Arial"/>
                <a:sym typeface="Arial"/>
              </a:rPr>
              <a:t>Change management</a:t>
            </a:r>
          </a:p>
          <a:p>
            <a:pPr lvl="2" indent="-298450">
              <a:lnSpc>
                <a:spcPct val="115000"/>
              </a:lnSpc>
              <a:spcBef>
                <a:spcPts val="0"/>
              </a:spcBef>
              <a:buClr>
                <a:schemeClr val="dk1"/>
              </a:buClr>
              <a:buSzPts val="1100"/>
              <a:buChar char="○"/>
            </a:pPr>
            <a:r>
              <a:rPr lang="en" sz="1700" dirty="0">
                <a:solidFill>
                  <a:schemeClr val="tx1"/>
                </a:solidFill>
                <a:latin typeface="+mn-lt"/>
                <a:ea typeface="Arial"/>
                <a:cs typeface="Arial"/>
                <a:sym typeface="Arial"/>
              </a:rPr>
              <a:t>Provisioning environments</a:t>
            </a:r>
          </a:p>
          <a:p>
            <a:pPr lvl="2" indent="-298450">
              <a:lnSpc>
                <a:spcPct val="115000"/>
              </a:lnSpc>
              <a:spcBef>
                <a:spcPts val="0"/>
              </a:spcBef>
              <a:buClr>
                <a:schemeClr val="dk1"/>
              </a:buClr>
              <a:buSzPts val="1100"/>
              <a:buChar char="○"/>
            </a:pPr>
            <a:r>
              <a:rPr lang="en" sz="1700" dirty="0">
                <a:solidFill>
                  <a:schemeClr val="tx1"/>
                </a:solidFill>
                <a:latin typeface="+mn-lt"/>
                <a:ea typeface="Arial"/>
                <a:cs typeface="Arial"/>
                <a:sym typeface="Arial"/>
              </a:rPr>
              <a:t>Incident management</a:t>
            </a:r>
          </a:p>
          <a:p>
            <a:pPr lvl="2" indent="-298450">
              <a:lnSpc>
                <a:spcPct val="115000"/>
              </a:lnSpc>
              <a:spcBef>
                <a:spcPts val="0"/>
              </a:spcBef>
              <a:buClr>
                <a:schemeClr val="dk1"/>
              </a:buClr>
              <a:buSzPts val="1100"/>
              <a:buChar char="○"/>
            </a:pPr>
            <a:r>
              <a:rPr lang="en" sz="1700" dirty="0">
                <a:solidFill>
                  <a:schemeClr val="tx1"/>
                </a:solidFill>
                <a:latin typeface="+mn-lt"/>
                <a:ea typeface="Arial"/>
                <a:cs typeface="Arial"/>
                <a:sym typeface="Arial"/>
              </a:rPr>
              <a:t>Infrastructure as Code</a:t>
            </a:r>
            <a:endParaRPr sz="17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endParaRPr sz="1800" dirty="0">
              <a:solidFill>
                <a:schemeClr val="tx1"/>
              </a:solidFill>
              <a:latin typeface="+mn-lt"/>
              <a:ea typeface="Arial"/>
              <a:cs typeface="Arial"/>
              <a:sym typeface="Arial"/>
            </a:endParaRPr>
          </a:p>
          <a:p>
            <a:pPr marL="0" lvl="0" indent="0" algn="l" rtl="0">
              <a:lnSpc>
                <a:spcPct val="115000"/>
              </a:lnSpc>
              <a:spcBef>
                <a:spcPts val="0"/>
              </a:spcBef>
              <a:spcAft>
                <a:spcPts val="0"/>
              </a:spcAft>
              <a:buNone/>
            </a:pPr>
            <a:endParaRPr sz="1800" dirty="0">
              <a:solidFill>
                <a:schemeClr val="tx1"/>
              </a:solidFill>
              <a:latin typeface="+mn-lt"/>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Shape 554"/>
          <p:cNvSpPr txBox="1">
            <a:spLocks noGrp="1"/>
          </p:cNvSpPr>
          <p:nvPr>
            <p:ph type="title"/>
          </p:nvPr>
        </p:nvSpPr>
        <p:spPr>
          <a:xfrm>
            <a:off x="443888" y="414874"/>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200" dirty="0">
                <a:solidFill>
                  <a:schemeClr val="tx1"/>
                </a:solidFill>
                <a:latin typeface="+mj-lt"/>
              </a:rPr>
              <a:t>Software Development Methodologies</a:t>
            </a:r>
            <a:endParaRPr sz="3200" dirty="0">
              <a:solidFill>
                <a:schemeClr val="tx1"/>
              </a:solidFill>
              <a:latin typeface="+mj-lt"/>
            </a:endParaRPr>
          </a:p>
        </p:txBody>
      </p:sp>
      <p:sp>
        <p:nvSpPr>
          <p:cNvPr id="553" name="Shape 553"/>
          <p:cNvSpPr txBox="1">
            <a:spLocks noGrp="1"/>
          </p:cNvSpPr>
          <p:nvPr>
            <p:ph type="body" idx="1"/>
          </p:nvPr>
        </p:nvSpPr>
        <p:spPr>
          <a:xfrm>
            <a:off x="454074" y="1184254"/>
            <a:ext cx="8366398" cy="4123800"/>
          </a:xfrm>
          <a:prstGeom prst="rect">
            <a:avLst/>
          </a:prstGeom>
          <a:noFill/>
          <a:ln>
            <a:noFill/>
          </a:ln>
        </p:spPr>
        <p:txBody>
          <a:bodyPr spcFirstLastPara="1" wrap="square" lIns="68575" tIns="34275" rIns="68575" bIns="34275" anchor="t" anchorCtr="0">
            <a:noAutofit/>
          </a:bodyPr>
          <a:lstStyle/>
          <a:p>
            <a:pPr marL="6350" marR="0" lvl="0" indent="0" algn="l" rtl="0">
              <a:lnSpc>
                <a:spcPct val="140000"/>
              </a:lnSpc>
              <a:spcBef>
                <a:spcPts val="800"/>
              </a:spcBef>
              <a:spcAft>
                <a:spcPts val="0"/>
              </a:spcAft>
              <a:buClr>
                <a:srgbClr val="3F3F3F"/>
              </a:buClr>
              <a:buSzPts val="1500"/>
            </a:pPr>
            <a:r>
              <a:rPr lang="en" sz="1800" b="1" dirty="0">
                <a:solidFill>
                  <a:schemeClr val="tx1"/>
                </a:solidFill>
                <a:latin typeface="+mn-lt"/>
              </a:rPr>
              <a:t>Waterfall</a:t>
            </a:r>
            <a:r>
              <a:rPr lang="en" sz="1800" dirty="0">
                <a:solidFill>
                  <a:schemeClr val="tx1"/>
                </a:solidFill>
                <a:latin typeface="+mn-lt"/>
              </a:rPr>
              <a:t> believes a team should only start making its software ready for release when all of the functionality for the release has been developed.</a:t>
            </a:r>
            <a:endParaRPr sz="1800" dirty="0">
              <a:solidFill>
                <a:schemeClr val="tx1"/>
              </a:solidFill>
              <a:latin typeface="+mn-lt"/>
            </a:endParaRPr>
          </a:p>
          <a:p>
            <a:pPr marL="6350" marR="0" lvl="0" indent="0" algn="l" rtl="0">
              <a:lnSpc>
                <a:spcPct val="140000"/>
              </a:lnSpc>
              <a:spcBef>
                <a:spcPts val="800"/>
              </a:spcBef>
              <a:spcAft>
                <a:spcPts val="0"/>
              </a:spcAft>
              <a:buClr>
                <a:srgbClr val="3F3F3F"/>
              </a:buClr>
              <a:buSzPts val="1500"/>
            </a:pPr>
            <a:r>
              <a:rPr lang="en" sz="1800" b="1" dirty="0">
                <a:solidFill>
                  <a:schemeClr val="tx1"/>
                </a:solidFill>
                <a:latin typeface="+mn-lt"/>
              </a:rPr>
              <a:t>Agile</a:t>
            </a:r>
            <a:r>
              <a:rPr lang="en" sz="1800" dirty="0">
                <a:solidFill>
                  <a:schemeClr val="tx1"/>
                </a:solidFill>
                <a:latin typeface="+mn-lt"/>
              </a:rPr>
              <a:t> introduces the idea that the team should get their software ready for release throughout development. Many variations of agile believe this should be done at periodic intervals.</a:t>
            </a:r>
            <a:endParaRPr sz="1800" dirty="0">
              <a:solidFill>
                <a:schemeClr val="tx1"/>
              </a:solidFill>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587904" y="64025"/>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Continuous Integration</a:t>
            </a:r>
            <a:endParaRPr sz="3600" dirty="0">
              <a:solidFill>
                <a:schemeClr val="tx1"/>
              </a:solidFill>
              <a:latin typeface="+mj-lt"/>
            </a:endParaRPr>
          </a:p>
        </p:txBody>
      </p:sp>
      <p:sp>
        <p:nvSpPr>
          <p:cNvPr id="675" name="Shape 675"/>
          <p:cNvSpPr txBox="1">
            <a:spLocks noGrp="1"/>
          </p:cNvSpPr>
          <p:nvPr>
            <p:ph type="body" idx="1"/>
          </p:nvPr>
        </p:nvSpPr>
        <p:spPr>
          <a:xfrm>
            <a:off x="436250" y="1042550"/>
            <a:ext cx="8240206" cy="38514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Requires developers to integrate code into a shared repository</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Each check-in is verified by an automated build</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Allowing teams to detect and solve problems quickly</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Integrate at least daily</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Cambria"/>
                <a:sym typeface="Cambria"/>
              </a:rPr>
              <a:t>Spend less time debugging and more time adding features</a:t>
            </a:r>
          </a:p>
          <a:p>
            <a:pPr marL="457200" lvl="0" indent="-298450" algn="l" rtl="0">
              <a:lnSpc>
                <a:spcPct val="115000"/>
              </a:lnSpc>
              <a:spcBef>
                <a:spcPts val="0"/>
              </a:spcBef>
              <a:spcAft>
                <a:spcPts val="0"/>
              </a:spcAft>
              <a:buClr>
                <a:schemeClr val="dk1"/>
              </a:buClr>
              <a:buSzPts val="1100"/>
              <a:buChar char="●"/>
            </a:pPr>
            <a:endParaRPr lang="en-IN" sz="1800" dirty="0">
              <a:solidFill>
                <a:schemeClr val="tx1"/>
              </a:solidFill>
              <a:latin typeface="+mn-lt"/>
              <a:ea typeface="Cambria"/>
              <a:cs typeface="Cambria"/>
              <a:sym typeface="Cambria"/>
            </a:endParaRPr>
          </a:p>
          <a:p>
            <a:pPr marL="158750" indent="0">
              <a:lnSpc>
                <a:spcPct val="115000"/>
              </a:lnSpc>
              <a:spcBef>
                <a:spcPts val="0"/>
              </a:spcBef>
              <a:buClr>
                <a:schemeClr val="dk1"/>
              </a:buClr>
              <a:buSzPts val="1100"/>
            </a:pPr>
            <a:r>
              <a:rPr lang="en-IN" sz="1800" dirty="0">
                <a:solidFill>
                  <a:schemeClr val="tx1"/>
                </a:solidFill>
                <a:latin typeface="+mn-lt"/>
              </a:rPr>
              <a:t>“Continuous Integration doesn’t get rid of bugs, but it does make them dramatically easier to find and remove.”</a:t>
            </a:r>
          </a:p>
          <a:p>
            <a:pPr marL="457200" lvl="0" indent="-298450" algn="l" rtl="0">
              <a:lnSpc>
                <a:spcPct val="115000"/>
              </a:lnSpc>
              <a:spcBef>
                <a:spcPts val="0"/>
              </a:spcBef>
              <a:spcAft>
                <a:spcPts val="0"/>
              </a:spcAft>
              <a:buClr>
                <a:schemeClr val="dk1"/>
              </a:buClr>
              <a:buSzPts val="1100"/>
              <a:buChar char="●"/>
            </a:pPr>
            <a:endParaRPr sz="1800" dirty="0">
              <a:solidFill>
                <a:schemeClr val="tx1"/>
              </a:solidFill>
              <a:latin typeface="+mn-lt"/>
              <a:ea typeface="Cambria"/>
              <a:cs typeface="Cambria"/>
              <a:sym typeface="Cambria"/>
            </a:endParaRPr>
          </a:p>
        </p:txBody>
      </p:sp>
    </p:spTree>
    <p:extLst>
      <p:ext uri="{BB962C8B-B14F-4D97-AF65-F5344CB8AC3E}">
        <p14:creationId xmlns:p14="http://schemas.microsoft.com/office/powerpoint/2010/main" val="4172480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587904" y="64025"/>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Continuous Delivery</a:t>
            </a:r>
            <a:endParaRPr sz="3600" dirty="0">
              <a:solidFill>
                <a:schemeClr val="tx1"/>
              </a:solidFill>
              <a:latin typeface="+mj-lt"/>
            </a:endParaRPr>
          </a:p>
        </p:txBody>
      </p:sp>
      <p:sp>
        <p:nvSpPr>
          <p:cNvPr id="675" name="Shape 675"/>
          <p:cNvSpPr txBox="1">
            <a:spLocks noGrp="1"/>
          </p:cNvSpPr>
          <p:nvPr>
            <p:ph type="body" idx="1"/>
          </p:nvPr>
        </p:nvSpPr>
        <p:spPr>
          <a:xfrm>
            <a:off x="436250" y="1042550"/>
            <a:ext cx="8240206" cy="38514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Extends continuous integration</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Provides fast, automated feedback on the production readiness of system</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It can help large organizations become as lean, agile and innovative as start-ups</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Reliable, low risk releases</a:t>
            </a:r>
          </a:p>
          <a:p>
            <a:pPr lvl="0" indent="-298450" algn="l">
              <a:lnSpc>
                <a:spcPct val="115000"/>
              </a:lnSpc>
              <a:spcBef>
                <a:spcPts val="0"/>
              </a:spcBef>
              <a:buClr>
                <a:schemeClr val="dk1"/>
              </a:buClr>
              <a:buSzPts val="1100"/>
              <a:buChar char="●"/>
            </a:pPr>
            <a:r>
              <a:rPr lang="en-IN" sz="1800" dirty="0">
                <a:solidFill>
                  <a:schemeClr val="tx1"/>
                </a:solidFill>
                <a:latin typeface="+mn-lt"/>
                <a:ea typeface="Arial"/>
                <a:cs typeface="Arial"/>
              </a:rPr>
              <a:t>Test, support, development and operations work together as one delivery team to automate and streamline the build-test-release process</a:t>
            </a:r>
          </a:p>
          <a:p>
            <a:pPr lvl="0" indent="-298450" algn="l">
              <a:lnSpc>
                <a:spcPct val="115000"/>
              </a:lnSpc>
              <a:spcBef>
                <a:spcPts val="0"/>
              </a:spcBef>
              <a:buClr>
                <a:schemeClr val="dk1"/>
              </a:buClr>
              <a:buSzPts val="1100"/>
              <a:buChar char="●"/>
            </a:pPr>
            <a:r>
              <a:rPr lang="en-IN" sz="1800" dirty="0">
                <a:solidFill>
                  <a:schemeClr val="tx1"/>
                </a:solidFill>
                <a:latin typeface="+mn-lt"/>
                <a:ea typeface="Arial"/>
                <a:cs typeface="Arial"/>
                <a:sym typeface="Arial"/>
              </a:rPr>
              <a:t>Enables push button deployments on demand</a:t>
            </a:r>
          </a:p>
          <a:p>
            <a:pPr lvl="0" indent="-298450" algn="l">
              <a:lnSpc>
                <a:spcPct val="115000"/>
              </a:lnSpc>
              <a:spcBef>
                <a:spcPts val="0"/>
              </a:spcBef>
              <a:buClr>
                <a:schemeClr val="dk1"/>
              </a:buClr>
              <a:buSzPts val="1100"/>
              <a:buChar char="●"/>
            </a:pPr>
            <a:endParaRPr lang="en-IN" sz="1800" dirty="0">
              <a:solidFill>
                <a:schemeClr val="tx1"/>
              </a:solidFill>
              <a:latin typeface="+mn-lt"/>
              <a:ea typeface="Arial"/>
              <a:cs typeface="Arial"/>
              <a:sym typeface="Arial"/>
            </a:endParaRPr>
          </a:p>
          <a:p>
            <a:pPr lvl="0" indent="-298450" algn="l">
              <a:lnSpc>
                <a:spcPct val="115000"/>
              </a:lnSpc>
              <a:spcBef>
                <a:spcPts val="0"/>
              </a:spcBef>
              <a:buClr>
                <a:schemeClr val="dk1"/>
              </a:buClr>
              <a:buSzPts val="1100"/>
              <a:buChar char="●"/>
            </a:pPr>
            <a:r>
              <a:rPr lang="en-IN" sz="1800" dirty="0">
                <a:solidFill>
                  <a:schemeClr val="tx1"/>
                </a:solidFill>
                <a:latin typeface="+mn-lt"/>
                <a:ea typeface="Arial"/>
                <a:cs typeface="Arial"/>
                <a:sym typeface="Arial"/>
              </a:rPr>
              <a:t>Continuous delivery does not mean that you are deploying every day. It means that you COULD release when necessary</a:t>
            </a:r>
          </a:p>
          <a:p>
            <a:pPr marL="457200" lvl="0" indent="-298450" algn="l" rtl="0">
              <a:lnSpc>
                <a:spcPct val="115000"/>
              </a:lnSpc>
              <a:spcBef>
                <a:spcPts val="0"/>
              </a:spcBef>
              <a:spcAft>
                <a:spcPts val="0"/>
              </a:spcAft>
              <a:buClr>
                <a:schemeClr val="dk1"/>
              </a:buClr>
              <a:buSzPts val="1100"/>
              <a:buChar char="●"/>
            </a:pPr>
            <a:endParaRPr sz="1800" dirty="0">
              <a:solidFill>
                <a:schemeClr val="tx1"/>
              </a:solidFill>
              <a:latin typeface="+mn-lt"/>
              <a:ea typeface="Cambria"/>
              <a:cs typeface="Cambria"/>
              <a:sym typeface="Cambria"/>
            </a:endParaRPr>
          </a:p>
        </p:txBody>
      </p:sp>
    </p:spTree>
    <p:extLst>
      <p:ext uri="{BB962C8B-B14F-4D97-AF65-F5344CB8AC3E}">
        <p14:creationId xmlns:p14="http://schemas.microsoft.com/office/powerpoint/2010/main" val="81966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587904" y="64025"/>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Continuous Deployment</a:t>
            </a:r>
            <a:endParaRPr sz="3600" dirty="0">
              <a:solidFill>
                <a:schemeClr val="tx1"/>
              </a:solidFill>
              <a:latin typeface="+mj-lt"/>
            </a:endParaRPr>
          </a:p>
        </p:txBody>
      </p:sp>
      <p:sp>
        <p:nvSpPr>
          <p:cNvPr id="675" name="Shape 675"/>
          <p:cNvSpPr txBox="1">
            <a:spLocks noGrp="1"/>
          </p:cNvSpPr>
          <p:nvPr>
            <p:ph type="body" idx="1"/>
          </p:nvPr>
        </p:nvSpPr>
        <p:spPr>
          <a:xfrm>
            <a:off x="436250" y="1042550"/>
            <a:ext cx="8240206" cy="38514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Set of practices that enable every change that passes automated tests to be automatically deployed to production</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Removes the manual step  in continuous delivery pipeline</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Results in multiple deployments per day</a:t>
            </a:r>
          </a:p>
          <a:p>
            <a:pPr marL="457200" lvl="0" indent="-298450" algn="l" rtl="0">
              <a:lnSpc>
                <a:spcPct val="115000"/>
              </a:lnSpc>
              <a:spcBef>
                <a:spcPts val="0"/>
              </a:spcBef>
              <a:spcAft>
                <a:spcPts val="0"/>
              </a:spcAft>
              <a:buClr>
                <a:schemeClr val="dk1"/>
              </a:buClr>
              <a:buSzPts val="1100"/>
              <a:buChar char="●"/>
            </a:pPr>
            <a:endParaRPr sz="1800" dirty="0">
              <a:solidFill>
                <a:schemeClr val="tx1"/>
              </a:solidFill>
              <a:latin typeface="+mn-lt"/>
              <a:ea typeface="Cambria"/>
              <a:cs typeface="Cambria"/>
              <a:sym typeface="Cambria"/>
            </a:endParaRPr>
          </a:p>
        </p:txBody>
      </p:sp>
      <p:pic>
        <p:nvPicPr>
          <p:cNvPr id="47106" name="Picture 2" descr="https://i0.wp.com/devops.com/wp-content/uploads/2017/06/CDpipeline.png?resize=273%2C27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367758"/>
            <a:ext cx="26003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5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587904" y="64025"/>
            <a:ext cx="8520600" cy="572700"/>
          </a:xfrm>
          <a:prstGeom prst="rect">
            <a:avLst/>
          </a:prstGeom>
        </p:spPr>
        <p:txBody>
          <a:bodyPr spcFirstLastPara="1" wrap="square" lIns="68575" tIns="68575" rIns="68575" bIns="68575" anchor="ctr" anchorCtr="0">
            <a:noAutofit/>
          </a:bodyPr>
          <a:lstStyle/>
          <a:p>
            <a:pPr marL="0" lvl="0" indent="0" algn="l" rtl="0">
              <a:lnSpc>
                <a:spcPct val="115000"/>
              </a:lnSpc>
              <a:spcBef>
                <a:spcPts val="1600"/>
              </a:spcBef>
              <a:spcAft>
                <a:spcPts val="400"/>
              </a:spcAft>
              <a:buNone/>
            </a:pPr>
            <a:r>
              <a:rPr lang="en" sz="3600" dirty="0">
                <a:solidFill>
                  <a:schemeClr val="tx1"/>
                </a:solidFill>
                <a:latin typeface="+mj-lt"/>
              </a:rPr>
              <a:t>DevOps and Automation</a:t>
            </a:r>
            <a:endParaRPr sz="3600" dirty="0">
              <a:solidFill>
                <a:schemeClr val="tx1"/>
              </a:solidFill>
              <a:latin typeface="+mj-lt"/>
            </a:endParaRPr>
          </a:p>
        </p:txBody>
      </p:sp>
      <p:sp>
        <p:nvSpPr>
          <p:cNvPr id="675" name="Shape 675"/>
          <p:cNvSpPr txBox="1">
            <a:spLocks noGrp="1"/>
          </p:cNvSpPr>
          <p:nvPr>
            <p:ph type="body" idx="1"/>
          </p:nvPr>
        </p:nvSpPr>
        <p:spPr>
          <a:xfrm>
            <a:off x="436250" y="1042550"/>
            <a:ext cx="8240206" cy="38514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Automation is an essential element</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Automation enables agility, consistency, speed and reliability</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Arial"/>
                <a:cs typeface="Arial"/>
                <a:sym typeface="Arial"/>
              </a:rPr>
              <a:t>Treating infrastructure as code</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Repeatable and reliable deployment processes</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Development and automation testing performed against production-like systems</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On-demand creation of development, testing etc. environments</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Proactive monitoring</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Shared access to automated testing, deployment and monitoring tools</a:t>
            </a:r>
          </a:p>
          <a:p>
            <a:pPr marL="457200" lvl="0" indent="-298450" algn="l" rtl="0">
              <a:lnSpc>
                <a:spcPct val="115000"/>
              </a:lnSpc>
              <a:spcBef>
                <a:spcPts val="0"/>
              </a:spcBef>
              <a:spcAft>
                <a:spcPts val="0"/>
              </a:spcAft>
              <a:buClr>
                <a:schemeClr val="dk1"/>
              </a:buClr>
              <a:buSzPts val="1100"/>
              <a:buChar char="●"/>
            </a:pPr>
            <a:r>
              <a:rPr lang="en-IN" sz="1800" dirty="0">
                <a:solidFill>
                  <a:schemeClr val="tx1"/>
                </a:solidFill>
                <a:latin typeface="+mn-lt"/>
                <a:ea typeface="Cambria"/>
                <a:cs typeface="Arial"/>
                <a:sym typeface="Arial"/>
              </a:rPr>
              <a:t>Streamlines software delivery and prepares Ops for the long run</a:t>
            </a:r>
            <a:endParaRPr sz="1800" dirty="0">
              <a:solidFill>
                <a:schemeClr val="tx1"/>
              </a:solidFill>
              <a:latin typeface="+mn-lt"/>
              <a:ea typeface="Cambria"/>
              <a:cs typeface="Cambria"/>
              <a:sym typeface="Cambria"/>
            </a:endParaRPr>
          </a:p>
        </p:txBody>
      </p:sp>
    </p:spTree>
    <p:extLst>
      <p:ext uri="{BB962C8B-B14F-4D97-AF65-F5344CB8AC3E}">
        <p14:creationId xmlns:p14="http://schemas.microsoft.com/office/powerpoint/2010/main" val="2022549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395536" y="1347614"/>
            <a:ext cx="8520600" cy="1512168"/>
          </a:xfrm>
          <a:prstGeom prst="rect">
            <a:avLst/>
          </a:prstGeom>
        </p:spPr>
        <p:txBody>
          <a:bodyPr spcFirstLastPara="1" wrap="square" lIns="68575" tIns="68575" rIns="68575" bIns="68575" anchor="ctr" anchorCtr="0">
            <a:noAutofit/>
          </a:bodyPr>
          <a:lstStyle/>
          <a:p>
            <a:pPr marL="0" lvl="0" indent="0" rtl="0">
              <a:lnSpc>
                <a:spcPct val="115000"/>
              </a:lnSpc>
              <a:spcBef>
                <a:spcPts val="1600"/>
              </a:spcBef>
              <a:spcAft>
                <a:spcPts val="400"/>
              </a:spcAft>
              <a:buNone/>
            </a:pPr>
            <a:r>
              <a:rPr lang="en" sz="3600" dirty="0">
                <a:solidFill>
                  <a:schemeClr val="tx1"/>
                </a:solidFill>
                <a:latin typeface="+mj-lt"/>
              </a:rPr>
              <a:t>This concludes Chapter 2 – DevOps Overview</a:t>
            </a:r>
            <a:br>
              <a:rPr lang="en" sz="3600" dirty="0">
                <a:solidFill>
                  <a:schemeClr val="tx1"/>
                </a:solidFill>
                <a:latin typeface="+mj-lt"/>
              </a:rPr>
            </a:br>
            <a:r>
              <a:rPr lang="en" sz="3600" dirty="0">
                <a:solidFill>
                  <a:schemeClr val="tx1"/>
                </a:solidFill>
                <a:latin typeface="+mj-lt"/>
              </a:rPr>
              <a:t>Let us move to Chapter 3 – SCM with Git</a:t>
            </a:r>
            <a:r>
              <a:rPr lang="en-IN" sz="3600" dirty="0">
                <a:solidFill>
                  <a:schemeClr val="tx1"/>
                </a:solidFill>
                <a:latin typeface="+mj-lt"/>
              </a:rPr>
              <a:t>Hub</a:t>
            </a:r>
            <a:endParaRPr sz="3600" dirty="0">
              <a:solidFill>
                <a:schemeClr val="tx1"/>
              </a:solidFill>
              <a:latin typeface="+mj-lt"/>
            </a:endParaRPr>
          </a:p>
        </p:txBody>
      </p:sp>
    </p:spTree>
    <p:extLst>
      <p:ext uri="{BB962C8B-B14F-4D97-AF65-F5344CB8AC3E}">
        <p14:creationId xmlns:p14="http://schemas.microsoft.com/office/powerpoint/2010/main" val="342017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1" name="Shape 561"/>
          <p:cNvSpPr txBox="1">
            <a:spLocks noGrp="1"/>
          </p:cNvSpPr>
          <p:nvPr>
            <p:ph type="title"/>
          </p:nvPr>
        </p:nvSpPr>
        <p:spPr>
          <a:xfrm>
            <a:off x="539552"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200" dirty="0">
                <a:solidFill>
                  <a:schemeClr val="tx1"/>
                </a:solidFill>
                <a:latin typeface="+mj-lt"/>
              </a:rPr>
              <a:t>Waterfall Vs Agile</a:t>
            </a:r>
            <a:endParaRPr sz="3200" dirty="0">
              <a:solidFill>
                <a:schemeClr val="tx1"/>
              </a:solidFill>
              <a:latin typeface="+mj-lt"/>
            </a:endParaRPr>
          </a:p>
        </p:txBody>
      </p:sp>
      <p:pic>
        <p:nvPicPr>
          <p:cNvPr id="25605" name="Picture 5" descr="Image result for waterfall vs ag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55526"/>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67544" y="105020"/>
            <a:ext cx="5400600" cy="6665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3600" b="0" dirty="0">
                <a:solidFill>
                  <a:schemeClr val="tx1"/>
                </a:solidFill>
              </a:rPr>
              <a:t>Agile Workflow</a:t>
            </a:r>
            <a:endParaRPr sz="3600" b="0" dirty="0">
              <a:solidFill>
                <a:schemeClr val="tx1"/>
              </a:solidFill>
            </a:endParaRPr>
          </a:p>
        </p:txBody>
      </p:sp>
      <p:pic>
        <p:nvPicPr>
          <p:cNvPr id="2" name="Picture 1">
            <a:extLst>
              <a:ext uri="{FF2B5EF4-FFF2-40B4-BE49-F238E27FC236}">
                <a16:creationId xmlns:a16="http://schemas.microsoft.com/office/drawing/2014/main" id="{16432DD0-8609-4D75-8762-DC86BE8A344C}"/>
              </a:ext>
            </a:extLst>
          </p:cNvPr>
          <p:cNvPicPr>
            <a:picLocks noChangeAspect="1"/>
          </p:cNvPicPr>
          <p:nvPr/>
        </p:nvPicPr>
        <p:blipFill>
          <a:blip r:embed="rId3"/>
          <a:stretch>
            <a:fillRect/>
          </a:stretch>
        </p:blipFill>
        <p:spPr>
          <a:xfrm>
            <a:off x="103297" y="924451"/>
            <a:ext cx="9005207" cy="40955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1" name="Shape 561"/>
          <p:cNvSpPr txBox="1">
            <a:spLocks noGrp="1"/>
          </p:cNvSpPr>
          <p:nvPr>
            <p:ph type="title"/>
          </p:nvPr>
        </p:nvSpPr>
        <p:spPr>
          <a:xfrm>
            <a:off x="311700" y="64025"/>
            <a:ext cx="8520600" cy="5727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3200" dirty="0">
                <a:solidFill>
                  <a:schemeClr val="tx1"/>
                </a:solidFill>
                <a:latin typeface="+mj-lt"/>
              </a:rPr>
              <a:t>Waterfall Vs Agile </a:t>
            </a:r>
            <a:endParaRPr sz="3200" dirty="0">
              <a:solidFill>
                <a:schemeClr val="tx1"/>
              </a:solidFill>
              <a:latin typeface="+mj-lt"/>
            </a:endParaRPr>
          </a:p>
        </p:txBody>
      </p:sp>
      <p:pic>
        <p:nvPicPr>
          <p:cNvPr id="28674" name="Picture 2" descr="Image result for waterfall vs ag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8" y="843558"/>
            <a:ext cx="8782050" cy="3000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37259" y="4011909"/>
            <a:ext cx="3672408" cy="584775"/>
          </a:xfrm>
          <a:prstGeom prst="rect">
            <a:avLst/>
          </a:prstGeom>
          <a:noFill/>
        </p:spPr>
        <p:txBody>
          <a:bodyPr wrap="square" rtlCol="0">
            <a:spAutoFit/>
          </a:bodyPr>
          <a:lstStyle/>
          <a:p>
            <a:r>
              <a:rPr lang="en-IN" sz="3200" b="1" u="sng" dirty="0">
                <a:latin typeface="+mn-lt"/>
              </a:rPr>
              <a:t>Reduce Blast Radius</a:t>
            </a:r>
          </a:p>
        </p:txBody>
      </p:sp>
    </p:spTree>
    <p:extLst>
      <p:ext uri="{BB962C8B-B14F-4D97-AF65-F5344CB8AC3E}">
        <p14:creationId xmlns:p14="http://schemas.microsoft.com/office/powerpoint/2010/main" val="39674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404040"/>
              </a:buClr>
              <a:buSzPts val="1800"/>
              <a:buFont typeface="Open Sans ExtraBold"/>
              <a:buNone/>
            </a:pPr>
            <a:r>
              <a:rPr lang="en" sz="3600" b="0" i="0" u="none" strike="noStrike" cap="none" dirty="0">
                <a:solidFill>
                  <a:schemeClr val="tx1"/>
                </a:solidFill>
                <a:latin typeface="+mj-lt"/>
                <a:sym typeface="Open Sans ExtraBold"/>
              </a:rPr>
              <a:t>Agile &amp; DevOps –</a:t>
            </a:r>
            <a:r>
              <a:rPr lang="en" sz="3600" dirty="0">
                <a:solidFill>
                  <a:schemeClr val="tx1"/>
                </a:solidFill>
                <a:latin typeface="+mj-lt"/>
              </a:rPr>
              <a:t> How They </a:t>
            </a:r>
            <a:r>
              <a:rPr lang="en" sz="3600" b="0" i="0" u="none" strike="noStrike" cap="none" dirty="0">
                <a:solidFill>
                  <a:schemeClr val="tx1"/>
                </a:solidFill>
                <a:latin typeface="+mj-lt"/>
                <a:sym typeface="Open Sans ExtraBold"/>
              </a:rPr>
              <a:t>Inter-Relate?</a:t>
            </a:r>
            <a:endParaRPr sz="3600" b="0" i="0" u="none" strike="noStrike" cap="none" dirty="0">
              <a:solidFill>
                <a:schemeClr val="tx1"/>
              </a:solidFill>
              <a:latin typeface="+mj-lt"/>
              <a:sym typeface="Open Sans ExtraBold"/>
            </a:endParaRPr>
          </a:p>
        </p:txBody>
      </p:sp>
      <p:sp>
        <p:nvSpPr>
          <p:cNvPr id="577" name="Shape 577"/>
          <p:cNvSpPr txBox="1">
            <a:spLocks noGrp="1"/>
          </p:cNvSpPr>
          <p:nvPr>
            <p:ph type="body" idx="1"/>
          </p:nvPr>
        </p:nvSpPr>
        <p:spPr>
          <a:xfrm>
            <a:off x="454070" y="813714"/>
            <a:ext cx="8503800" cy="4189500"/>
          </a:xfrm>
          <a:prstGeom prst="rect">
            <a:avLst/>
          </a:prstGeom>
          <a:noFill/>
          <a:ln>
            <a:noFill/>
          </a:ln>
        </p:spPr>
        <p:txBody>
          <a:bodyPr spcFirstLastPara="1" wrap="square" lIns="68575" tIns="34275" rIns="68575" bIns="34275" anchor="t" anchorCtr="0">
            <a:noAutofit/>
          </a:bodyPr>
          <a:lstStyle/>
          <a:p>
            <a:pPr marL="298450" marR="0" lvl="0" indent="0" algn="just" rtl="0">
              <a:lnSpc>
                <a:spcPct val="100000"/>
              </a:lnSpc>
              <a:spcBef>
                <a:spcPts val="0"/>
              </a:spcBef>
              <a:spcAft>
                <a:spcPts val="0"/>
              </a:spcAft>
              <a:buClr>
                <a:schemeClr val="dk1"/>
              </a:buClr>
              <a:buSzPts val="1400"/>
              <a:buFont typeface="Wingdings" pitchFamily="2" charset="2"/>
              <a:buChar char="Ø"/>
            </a:pPr>
            <a:r>
              <a:rPr lang="en" sz="1600" b="0" u="none" strike="noStrike" cap="none" dirty="0">
                <a:solidFill>
                  <a:schemeClr val="tx1"/>
                </a:solidFill>
                <a:latin typeface="+mn-lt"/>
                <a:sym typeface="Open Sans"/>
              </a:rPr>
              <a:t>Some of the principles of Agile manifesto that lead to a DevOps environment</a:t>
            </a:r>
            <a:endParaRPr sz="1600" b="0" u="none" strike="noStrike" cap="none" dirty="0">
              <a:solidFill>
                <a:schemeClr val="tx1"/>
              </a:solidFill>
              <a:latin typeface="+mn-lt"/>
              <a:sym typeface="Open Sans"/>
            </a:endParaRPr>
          </a:p>
          <a:p>
            <a:pPr marL="927100" marR="0" lvl="1" indent="-285750" algn="just" rtl="0">
              <a:lnSpc>
                <a:spcPct val="100000"/>
              </a:lnSpc>
              <a:spcBef>
                <a:spcPts val="0"/>
              </a:spcBef>
              <a:spcAft>
                <a:spcPts val="0"/>
              </a:spcAft>
              <a:buClr>
                <a:schemeClr val="dk1"/>
              </a:buClr>
              <a:buSzPts val="1200"/>
              <a:buFont typeface="Wingdings" pitchFamily="2" charset="2"/>
              <a:buChar char="§"/>
            </a:pPr>
            <a:r>
              <a:rPr lang="en" sz="1600" u="none" strike="noStrike" cap="none" dirty="0">
                <a:solidFill>
                  <a:schemeClr val="tx1"/>
                </a:solidFill>
                <a:latin typeface="+mn-lt"/>
                <a:ea typeface="Open Sans"/>
                <a:cs typeface="Open Sans"/>
                <a:sym typeface="Open Sans"/>
              </a:rPr>
              <a:t>Our highest priority is to satisfy the customer through early and continuous delivery of valuable software</a:t>
            </a:r>
            <a:endParaRPr sz="1600" dirty="0">
              <a:solidFill>
                <a:schemeClr val="tx1"/>
              </a:solidFill>
              <a:latin typeface="+mn-lt"/>
              <a:ea typeface="Open Sans"/>
              <a:cs typeface="Open Sans"/>
              <a:sym typeface="Open Sans"/>
            </a:endParaRPr>
          </a:p>
          <a:p>
            <a:pPr marL="927100" marR="0" lvl="1" indent="-285750" algn="just" rtl="0">
              <a:lnSpc>
                <a:spcPct val="100000"/>
              </a:lnSpc>
              <a:spcBef>
                <a:spcPts val="0"/>
              </a:spcBef>
              <a:spcAft>
                <a:spcPts val="0"/>
              </a:spcAft>
              <a:buClr>
                <a:schemeClr val="dk1"/>
              </a:buClr>
              <a:buSzPts val="1200"/>
              <a:buFont typeface="Wingdings" pitchFamily="2" charset="2"/>
              <a:buChar char="§"/>
            </a:pPr>
            <a:r>
              <a:rPr lang="en" sz="1600" u="none" strike="noStrike" cap="none" dirty="0">
                <a:solidFill>
                  <a:schemeClr val="tx1"/>
                </a:solidFill>
                <a:latin typeface="+mn-lt"/>
                <a:ea typeface="Open Sans"/>
                <a:cs typeface="Open Sans"/>
                <a:sym typeface="Open Sans"/>
              </a:rPr>
              <a:t>Deliver working software frequently, from a couple of weeks to a couple of months, with a preference to the shorter timescale</a:t>
            </a:r>
            <a:endParaRPr sz="1600" dirty="0">
              <a:solidFill>
                <a:schemeClr val="tx1"/>
              </a:solidFill>
              <a:latin typeface="+mn-lt"/>
              <a:ea typeface="Open Sans"/>
              <a:cs typeface="Open Sans"/>
              <a:sym typeface="Open Sans"/>
            </a:endParaRPr>
          </a:p>
          <a:p>
            <a:pPr marL="927100" marR="0" lvl="1" indent="-285750" algn="just" rtl="0">
              <a:lnSpc>
                <a:spcPct val="100000"/>
              </a:lnSpc>
              <a:spcBef>
                <a:spcPts val="0"/>
              </a:spcBef>
              <a:spcAft>
                <a:spcPts val="0"/>
              </a:spcAft>
              <a:buClr>
                <a:schemeClr val="dk1"/>
              </a:buClr>
              <a:buSzPts val="1200"/>
              <a:buFont typeface="Wingdings" pitchFamily="2" charset="2"/>
              <a:buChar char="§"/>
            </a:pPr>
            <a:r>
              <a:rPr lang="en" sz="1600" u="none" strike="noStrike" cap="none" dirty="0">
                <a:solidFill>
                  <a:schemeClr val="tx1"/>
                </a:solidFill>
                <a:latin typeface="+mn-lt"/>
                <a:ea typeface="Open Sans"/>
                <a:cs typeface="Open Sans"/>
                <a:sym typeface="Open Sans"/>
              </a:rPr>
              <a:t>Business people and developers must work together daily throughout the project</a:t>
            </a:r>
            <a:endParaRPr sz="1600" u="none" strike="noStrike" cap="none" dirty="0">
              <a:solidFill>
                <a:schemeClr val="tx1"/>
              </a:solidFill>
              <a:latin typeface="+mn-lt"/>
              <a:ea typeface="Open Sans"/>
              <a:cs typeface="Open Sans"/>
              <a:sym typeface="Open Sans"/>
            </a:endParaRPr>
          </a:p>
          <a:p>
            <a:pPr marL="298450" marR="0" lvl="0" indent="0" algn="just" rtl="0">
              <a:lnSpc>
                <a:spcPct val="100000"/>
              </a:lnSpc>
              <a:spcBef>
                <a:spcPts val="0"/>
              </a:spcBef>
              <a:spcAft>
                <a:spcPts val="0"/>
              </a:spcAft>
              <a:buClr>
                <a:schemeClr val="dk1"/>
              </a:buClr>
              <a:buSzPts val="1400"/>
              <a:buFont typeface="Wingdings" pitchFamily="2" charset="2"/>
              <a:buChar char="Ø"/>
            </a:pPr>
            <a:r>
              <a:rPr lang="en" sz="1600" dirty="0">
                <a:solidFill>
                  <a:schemeClr val="tx1"/>
                </a:solidFill>
                <a:latin typeface="+mn-lt"/>
              </a:rPr>
              <a:t>DevOps - talks about collaboration between all teams including business</a:t>
            </a:r>
            <a:endParaRPr sz="1600" dirty="0">
              <a:solidFill>
                <a:schemeClr val="tx1"/>
              </a:solidFill>
              <a:latin typeface="+mn-lt"/>
            </a:endParaRPr>
          </a:p>
          <a:p>
            <a:pPr marL="298450" marR="0" lvl="0" indent="0" algn="just" rtl="0">
              <a:lnSpc>
                <a:spcPct val="100000"/>
              </a:lnSpc>
              <a:spcBef>
                <a:spcPts val="0"/>
              </a:spcBef>
              <a:spcAft>
                <a:spcPts val="0"/>
              </a:spcAft>
              <a:buClr>
                <a:schemeClr val="dk1"/>
              </a:buClr>
              <a:buSzPts val="1400"/>
              <a:buFont typeface="Wingdings" pitchFamily="2" charset="2"/>
              <a:buChar char="Ø"/>
            </a:pPr>
            <a:r>
              <a:rPr lang="en" sz="1600" dirty="0">
                <a:solidFill>
                  <a:schemeClr val="tx1"/>
                </a:solidFill>
                <a:latin typeface="+mn-lt"/>
              </a:rPr>
              <a:t>DevOps - focuses on automation to complete the many tasks and steps that go into making a deliverable potentially shippable increment</a:t>
            </a:r>
          </a:p>
          <a:p>
            <a:pPr marL="298450" marR="0" lvl="0" indent="0" algn="just" rtl="0">
              <a:lnSpc>
                <a:spcPct val="100000"/>
              </a:lnSpc>
              <a:spcBef>
                <a:spcPts val="0"/>
              </a:spcBef>
              <a:spcAft>
                <a:spcPts val="0"/>
              </a:spcAft>
              <a:buClr>
                <a:schemeClr val="dk1"/>
              </a:buClr>
              <a:buSzPts val="1400"/>
              <a:buFont typeface="Wingdings" pitchFamily="2" charset="2"/>
              <a:buChar char="Ø"/>
            </a:pPr>
            <a:r>
              <a:rPr lang="en" sz="1600" dirty="0">
                <a:solidFill>
                  <a:schemeClr val="tx1"/>
                </a:solidFill>
                <a:latin typeface="+mn-lt"/>
              </a:rPr>
              <a:t>Using tools to replace the non-human steps like build creation, environment setup, trigger test cases, automated deployments multiple times in a day</a:t>
            </a:r>
            <a:endParaRPr sz="1600" dirty="0">
              <a:solidFill>
                <a:schemeClr val="tx1"/>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67544" y="105020"/>
            <a:ext cx="5400600" cy="6665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0" dirty="0">
                <a:solidFill>
                  <a:schemeClr val="tx1"/>
                </a:solidFill>
              </a:rPr>
              <a:t>Project Stakeholders Issues</a:t>
            </a:r>
            <a:endParaRPr sz="3600" b="0" dirty="0">
              <a:solidFill>
                <a:schemeClr val="tx1"/>
              </a:solidFill>
            </a:endParaRPr>
          </a:p>
        </p:txBody>
      </p:sp>
      <p:pic>
        <p:nvPicPr>
          <p:cNvPr id="2050" name="Picture 2" descr="Image result for devops toolcha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843558"/>
            <a:ext cx="7056784" cy="356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81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67543" y="105020"/>
            <a:ext cx="7416825" cy="6665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b="0" dirty="0">
                <a:solidFill>
                  <a:schemeClr val="tx1"/>
                </a:solidFill>
              </a:rPr>
              <a:t>Project Stakeholders Responsibilities</a:t>
            </a:r>
            <a:endParaRPr sz="3600" b="0" dirty="0">
              <a:solidFill>
                <a:schemeClr val="tx1"/>
              </a:solidFill>
            </a:endParaRPr>
          </a:p>
        </p:txBody>
      </p:sp>
      <p:pic>
        <p:nvPicPr>
          <p:cNvPr id="30722" name="Picture 2" descr="Image result for agile and devo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771550"/>
            <a:ext cx="7344816"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0790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3181</Words>
  <Application>Microsoft Office PowerPoint</Application>
  <PresentationFormat>On-screen Show (16:9)</PresentationFormat>
  <Paragraphs>278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Arial</vt:lpstr>
      <vt:lpstr>Courier New</vt:lpstr>
      <vt:lpstr>Open Sans</vt:lpstr>
      <vt:lpstr>Wingdings</vt:lpstr>
      <vt:lpstr>Open Sans ExtraBold</vt:lpstr>
      <vt:lpstr>1_Office Theme</vt:lpstr>
      <vt:lpstr>Chapter 2 – DevOps Overview</vt:lpstr>
      <vt:lpstr>Learning Topics</vt:lpstr>
      <vt:lpstr>Software Development Methodologies</vt:lpstr>
      <vt:lpstr>Waterfall Vs Agile</vt:lpstr>
      <vt:lpstr>Agile Workflow</vt:lpstr>
      <vt:lpstr>Waterfall Vs Agile </vt:lpstr>
      <vt:lpstr>Agile &amp; DevOps – How They Inter-Relate?</vt:lpstr>
      <vt:lpstr>Project Stakeholders Issues</vt:lpstr>
      <vt:lpstr>Project Stakeholders Responsibilities</vt:lpstr>
      <vt:lpstr>What is DevOps?</vt:lpstr>
      <vt:lpstr>What is DevOps?</vt:lpstr>
      <vt:lpstr>What is DevOps?</vt:lpstr>
      <vt:lpstr>Challenges for DevOps?</vt:lpstr>
      <vt:lpstr>Challenges for DevOps?</vt:lpstr>
      <vt:lpstr>Software Development Life Cycle</vt:lpstr>
      <vt:lpstr>PowerPoint Presentation</vt:lpstr>
      <vt:lpstr>DevOps Key Behviors</vt:lpstr>
      <vt:lpstr>DevOps Goals</vt:lpstr>
      <vt:lpstr>Top 5 Predictors of IT Performance</vt:lpstr>
      <vt:lpstr>4 Pillars of DevOps</vt:lpstr>
      <vt:lpstr>DevOps Toolchain</vt:lpstr>
      <vt:lpstr>DevOps Tool Chain</vt:lpstr>
      <vt:lpstr>DevOps Tools For Training</vt:lpstr>
      <vt:lpstr>Source Version Control</vt:lpstr>
      <vt:lpstr>Version Control in DevOps</vt:lpstr>
      <vt:lpstr>Continuous Testing (CT) and DevOps</vt:lpstr>
      <vt:lpstr>Testable User Stories</vt:lpstr>
      <vt:lpstr>Configuration Management</vt:lpstr>
      <vt:lpstr>Configuration Management in DevOps</vt:lpstr>
      <vt:lpstr>Continuous Integration</vt:lpstr>
      <vt:lpstr>Continuous Delivery</vt:lpstr>
      <vt:lpstr>Continuous Deployment</vt:lpstr>
      <vt:lpstr>DevOps and Automation</vt:lpstr>
      <vt:lpstr>This concludes Chapter 2 – DevOps Overview Let us move to Chapter 3 – SCM with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Practitioner</dc:title>
  <dc:creator>Albert</dc:creator>
  <cp:lastModifiedBy>Albert Anthony</cp:lastModifiedBy>
  <cp:revision>100</cp:revision>
  <dcterms:modified xsi:type="dcterms:W3CDTF">2019-04-06T16:10:12Z</dcterms:modified>
</cp:coreProperties>
</file>