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85" r:id="rId1"/>
  </p:sldMasterIdLst>
  <p:notesMasterIdLst>
    <p:notesMasterId r:id="rId25"/>
  </p:notesMasterIdLst>
  <p:sldIdLst>
    <p:sldId id="256" r:id="rId2"/>
    <p:sldId id="257" r:id="rId3"/>
    <p:sldId id="344" r:id="rId4"/>
    <p:sldId id="345" r:id="rId5"/>
    <p:sldId id="348" r:id="rId6"/>
    <p:sldId id="349" r:id="rId7"/>
    <p:sldId id="351" r:id="rId8"/>
    <p:sldId id="352" r:id="rId9"/>
    <p:sldId id="261" r:id="rId10"/>
    <p:sldId id="340" r:id="rId11"/>
    <p:sldId id="342" r:id="rId12"/>
    <p:sldId id="341" r:id="rId13"/>
    <p:sldId id="343" r:id="rId14"/>
    <p:sldId id="347" r:id="rId15"/>
    <p:sldId id="346" r:id="rId16"/>
    <p:sldId id="353" r:id="rId17"/>
    <p:sldId id="356" r:id="rId18"/>
    <p:sldId id="357" r:id="rId19"/>
    <p:sldId id="354" r:id="rId20"/>
    <p:sldId id="359" r:id="rId21"/>
    <p:sldId id="358" r:id="rId22"/>
    <p:sldId id="360" r:id="rId23"/>
    <p:sldId id="313" r:id="rId24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6"/>
      <p:bold r:id="rId27"/>
      <p:italic r:id="rId28"/>
      <p:boldItalic r:id="rId29"/>
    </p:embeddedFont>
    <p:embeddedFont>
      <p:font typeface="Open Sans" panose="020B0604020202020204" charset="0"/>
      <p:regular r:id="rId30"/>
      <p:bold r:id="rId31"/>
      <p:italic r:id="rId32"/>
      <p:boldItalic r:id="rId33"/>
    </p:embeddedFont>
    <p:embeddedFont>
      <p:font typeface="Open Sans ExtraBold" panose="020B0604020202020204" charset="0"/>
      <p:bold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18A83D9-D6E1-453F-B784-2B50EE5AA9D3}">
  <a:tblStyle styleId="{618A83D9-D6E1-453F-B784-2B50EE5AA9D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2" autoAdjust="0"/>
    <p:restoredTop sz="92019" autoAdjust="0"/>
  </p:normalViewPr>
  <p:slideViewPr>
    <p:cSldViewPr>
      <p:cViewPr varScale="1">
        <p:scale>
          <a:sx n="82" d="100"/>
          <a:sy n="82" d="100"/>
        </p:scale>
        <p:origin x="820" y="4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13829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05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6321788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Shape 5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Shape 5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Shape 549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50" name="Shape 55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1" name="Shape 551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398555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Shape 549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50" name="Shape 55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1" name="Shape 551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250005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Shape 549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50" name="Shape 55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1" name="Shape 551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848032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Shape 549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50" name="Shape 55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1" name="Shape 551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598795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Shape 549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50" name="Shape 55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1" name="Shape 551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658106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Shape 549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50" name="Shape 55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1" name="Shape 551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813562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Shape 549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50" name="Shape 55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1" name="Shape 551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905991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Shape 5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Shape 5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71860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Shape 549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50" name="Shape 55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1" name="Shape 551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829288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Shape 549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50" name="Shape 55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1" name="Shape 551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093598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Shape 5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Shape 5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Shape 549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50" name="Shape 55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1" name="Shape 551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107019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Shape 549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50" name="Shape 55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1" name="Shape 551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21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0223581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Shape 549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50" name="Shape 55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1" name="Shape 551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22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6562582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Shape 67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71" name="Shape 67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dk1"/>
              </a:solidFill>
            </a:endParaRPr>
          </a:p>
        </p:txBody>
      </p:sp>
      <p:sp>
        <p:nvSpPr>
          <p:cNvPr id="672" name="Shape 672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23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Shape 549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50" name="Shape 55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1" name="Shape 551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393252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Shape 549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50" name="Shape 55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1" name="Shape 551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909138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Shape 549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50" name="Shape 55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1" name="Shape 551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832105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Shape 549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50" name="Shape 55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1" name="Shape 551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832773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Shape 549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50" name="Shape 55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1" name="Shape 551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863001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Shape 549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50" name="Shape 55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1" name="Shape 551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788805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Shape 549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50" name="Shape 55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1" name="Shape 551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8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236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9337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 5">
    <p:bg>
      <p:bgPr>
        <a:solidFill>
          <a:srgbClr val="FFFFFF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title"/>
          </p:nvPr>
        </p:nvSpPr>
        <p:spPr>
          <a:xfrm>
            <a:off x="505475" y="1375100"/>
            <a:ext cx="8043000" cy="1086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 6">
    <p:bg>
      <p:bgPr>
        <a:solidFill>
          <a:srgbClr val="FFFFFF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305450" y="525950"/>
            <a:ext cx="3142800" cy="1587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2400" b="1">
                <a:solidFill>
                  <a:srgbClr val="43434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2400" b="1">
                <a:solidFill>
                  <a:srgbClr val="43434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2400" b="1">
                <a:solidFill>
                  <a:srgbClr val="43434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2400" b="1">
                <a:solidFill>
                  <a:srgbClr val="43434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2400" b="1">
                <a:solidFill>
                  <a:srgbClr val="43434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2400" b="1">
                <a:solidFill>
                  <a:srgbClr val="43434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2400" b="1">
                <a:solidFill>
                  <a:srgbClr val="43434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2400" b="1">
                <a:solidFill>
                  <a:srgbClr val="43434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24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4610700" y="525950"/>
            <a:ext cx="4206600" cy="4018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/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●"/>
              <a:defRPr sz="1400">
                <a:solidFill>
                  <a:srgbClr val="666666"/>
                </a:solidFill>
              </a:defRPr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  <a:defRPr sz="1200">
                <a:solidFill>
                  <a:srgbClr val="666666"/>
                </a:solidFill>
              </a:defRPr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■"/>
              <a:defRPr sz="1200">
                <a:solidFill>
                  <a:srgbClr val="666666"/>
                </a:solidFill>
              </a:defRPr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●"/>
              <a:defRPr sz="1200">
                <a:solidFill>
                  <a:srgbClr val="666666"/>
                </a:solidFill>
              </a:defRPr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  <a:defRPr sz="1200">
                <a:solidFill>
                  <a:srgbClr val="666666"/>
                </a:solidFill>
              </a:defRPr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■"/>
              <a:defRPr sz="1200">
                <a:solidFill>
                  <a:srgbClr val="666666"/>
                </a:solidFill>
              </a:defRPr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●"/>
              <a:defRPr sz="1200">
                <a:solidFill>
                  <a:srgbClr val="666666"/>
                </a:solidFill>
              </a:defRPr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  <a:defRPr sz="1200">
                <a:solidFill>
                  <a:srgbClr val="666666"/>
                </a:solidFill>
              </a:defRPr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666666"/>
              </a:buClr>
              <a:buSzPts val="1200"/>
              <a:buChar char="■"/>
              <a:defRPr sz="1200">
                <a:solidFill>
                  <a:srgbClr val="666666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page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>
            <a:spLocks noGrp="1"/>
          </p:cNvSpPr>
          <p:nvPr>
            <p:ph type="title"/>
          </p:nvPr>
        </p:nvSpPr>
        <p:spPr>
          <a:xfrm>
            <a:off x="1" y="129307"/>
            <a:ext cx="9144000" cy="3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Open Sans ExtraBold"/>
              <a:buNone/>
              <a:defRPr sz="1800" b="0" i="0" u="none" strike="noStrike" cap="none">
                <a:solidFill>
                  <a:srgbClr val="3F3F3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xfrm>
            <a:off x="0" y="486000"/>
            <a:ext cx="9144000" cy="2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457200" marR="0" lvl="0" indent="-22860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6" name="Shape 206"/>
          <p:cNvSpPr txBox="1">
            <a:spLocks noGrp="1"/>
          </p:cNvSpPr>
          <p:nvPr>
            <p:ph type="body" idx="2"/>
          </p:nvPr>
        </p:nvSpPr>
        <p:spPr>
          <a:xfrm>
            <a:off x="314047" y="1098338"/>
            <a:ext cx="8144400" cy="6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19710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807" r:id="rId3"/>
    <p:sldLayoutId id="2147483808" r:id="rId4"/>
    <p:sldLayoutId id="2147483810" r:id="rId5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Shape 5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b="1" dirty="0">
                <a:solidFill>
                  <a:schemeClr val="tx1"/>
                </a:solidFill>
              </a:rPr>
              <a:t>Chapter 4 – </a:t>
            </a:r>
            <a:r>
              <a:rPr lang="en-IN" sz="4400" b="1" dirty="0">
                <a:solidFill>
                  <a:schemeClr val="tx1"/>
                </a:solidFill>
              </a:rPr>
              <a:t>CI-CD with Jenkins</a:t>
            </a:r>
            <a:endParaRPr sz="4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Shape 554"/>
          <p:cNvSpPr txBox="1">
            <a:spLocks noGrp="1"/>
          </p:cNvSpPr>
          <p:nvPr>
            <p:ph type="title"/>
          </p:nvPr>
        </p:nvSpPr>
        <p:spPr>
          <a:xfrm>
            <a:off x="251520" y="123478"/>
            <a:ext cx="8520600" cy="572700"/>
          </a:xfrm>
          <a:prstGeom prst="rect">
            <a:avLst/>
          </a:prstGeom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dirty="0">
                <a:solidFill>
                  <a:schemeClr val="tx1"/>
                </a:solidFill>
                <a:latin typeface="+mj-lt"/>
              </a:rPr>
              <a:t>Continuous Integration (CI)</a:t>
            </a:r>
            <a:endParaRPr sz="32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19BCA70-02FD-4788-9020-365AF5C11B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287" y="1119187"/>
            <a:ext cx="7591425" cy="290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2376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AF9E866-A776-4747-B392-9A8C65E9F9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864"/>
            <a:ext cx="9144000" cy="5131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6440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Shape 554"/>
          <p:cNvSpPr txBox="1">
            <a:spLocks noGrp="1"/>
          </p:cNvSpPr>
          <p:nvPr>
            <p:ph type="title"/>
          </p:nvPr>
        </p:nvSpPr>
        <p:spPr>
          <a:xfrm>
            <a:off x="251520" y="123478"/>
            <a:ext cx="8520600" cy="572700"/>
          </a:xfrm>
          <a:prstGeom prst="rect">
            <a:avLst/>
          </a:prstGeom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dirty="0">
                <a:solidFill>
                  <a:schemeClr val="tx1"/>
                </a:solidFill>
                <a:latin typeface="+mj-lt"/>
              </a:rPr>
              <a:t>Continuous Integration Cont.</a:t>
            </a:r>
            <a:endParaRPr sz="32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6BF86E-616B-4A82-8359-5878AB5784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05221"/>
            <a:ext cx="9144000" cy="3533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0599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Shape 554"/>
          <p:cNvSpPr txBox="1">
            <a:spLocks noGrp="1"/>
          </p:cNvSpPr>
          <p:nvPr>
            <p:ph type="title"/>
          </p:nvPr>
        </p:nvSpPr>
        <p:spPr>
          <a:xfrm>
            <a:off x="251520" y="123478"/>
            <a:ext cx="8520600" cy="572700"/>
          </a:xfrm>
          <a:prstGeom prst="rect">
            <a:avLst/>
          </a:prstGeom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dirty="0">
                <a:solidFill>
                  <a:schemeClr val="tx1"/>
                </a:solidFill>
                <a:latin typeface="+mj-lt"/>
              </a:rPr>
              <a:t>Continuous Integration Tools</a:t>
            </a:r>
            <a:endParaRPr sz="32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BAE0F26-4ABC-4A6C-95E2-8902FDD7C8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32675"/>
            <a:ext cx="9144000" cy="3871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3118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Shape 554"/>
          <p:cNvSpPr txBox="1">
            <a:spLocks noGrp="1"/>
          </p:cNvSpPr>
          <p:nvPr>
            <p:ph type="title"/>
          </p:nvPr>
        </p:nvSpPr>
        <p:spPr>
          <a:xfrm>
            <a:off x="251520" y="123478"/>
            <a:ext cx="8520600" cy="572700"/>
          </a:xfrm>
          <a:prstGeom prst="rect">
            <a:avLst/>
          </a:prstGeom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b="1" dirty="0">
                <a:solidFill>
                  <a:schemeClr val="tx1"/>
                </a:solidFill>
                <a:latin typeface="+mj-lt"/>
              </a:rPr>
              <a:t>CI Using Jenkins</a:t>
            </a:r>
            <a:endParaRPr sz="3200" b="1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C0122FD-1242-4F96-8ED2-1675BCF4D1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65386"/>
            <a:ext cx="9144000" cy="4226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8998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Shape 554"/>
          <p:cNvSpPr txBox="1">
            <a:spLocks noGrp="1"/>
          </p:cNvSpPr>
          <p:nvPr>
            <p:ph type="title"/>
          </p:nvPr>
        </p:nvSpPr>
        <p:spPr>
          <a:xfrm>
            <a:off x="251520" y="123478"/>
            <a:ext cx="8520600" cy="572700"/>
          </a:xfrm>
          <a:prstGeom prst="rect">
            <a:avLst/>
          </a:prstGeom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b="1" dirty="0">
                <a:solidFill>
                  <a:schemeClr val="tx1"/>
                </a:solidFill>
                <a:latin typeface="+mj-lt"/>
              </a:rPr>
              <a:t>CI Using Jenkins</a:t>
            </a:r>
            <a:endParaRPr sz="3200" b="1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D074A48-DAB1-411C-A997-ECBBAFE7C8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61438"/>
            <a:ext cx="9144000" cy="4258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4798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Shape 554"/>
          <p:cNvSpPr txBox="1">
            <a:spLocks noGrp="1"/>
          </p:cNvSpPr>
          <p:nvPr>
            <p:ph type="title"/>
          </p:nvPr>
        </p:nvSpPr>
        <p:spPr>
          <a:xfrm>
            <a:off x="251520" y="123478"/>
            <a:ext cx="8520600" cy="572700"/>
          </a:xfrm>
          <a:prstGeom prst="rect">
            <a:avLst/>
          </a:prstGeom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b="1" dirty="0">
                <a:solidFill>
                  <a:schemeClr val="tx1"/>
                </a:solidFill>
                <a:latin typeface="+mj-lt"/>
              </a:rPr>
              <a:t>Jenkins Lab 4 – CI &amp; Webhook</a:t>
            </a:r>
            <a:endParaRPr sz="3200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614467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Shape 530"/>
          <p:cNvSpPr txBox="1">
            <a:spLocks noGrp="1"/>
          </p:cNvSpPr>
          <p:nvPr>
            <p:ph type="title"/>
          </p:nvPr>
        </p:nvSpPr>
        <p:spPr>
          <a:xfrm>
            <a:off x="467544" y="-92546"/>
            <a:ext cx="8136904" cy="6665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 dirty="0">
                <a:solidFill>
                  <a:schemeClr val="tx1"/>
                </a:solidFill>
              </a:rPr>
              <a:t>Group Assignment – CI with GitHub</a:t>
            </a:r>
            <a:endParaRPr sz="3600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6FF32B-0B57-440A-A574-271B3E4728EA}"/>
              </a:ext>
            </a:extLst>
          </p:cNvPr>
          <p:cNvSpPr txBox="1"/>
          <p:nvPr/>
        </p:nvSpPr>
        <p:spPr>
          <a:xfrm>
            <a:off x="611560" y="627534"/>
            <a:ext cx="784887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sz="2800" dirty="0">
                <a:solidFill>
                  <a:schemeClr val="tx1"/>
                </a:solidFill>
                <a:latin typeface="+mn-lt"/>
              </a:rPr>
              <a:t>Team of 2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800" dirty="0">
                <a:solidFill>
                  <a:schemeClr val="tx1"/>
                </a:solidFill>
                <a:latin typeface="+mn-lt"/>
              </a:rPr>
              <a:t>Team Leader and Team Members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800" dirty="0">
                <a:solidFill>
                  <a:schemeClr val="tx1"/>
                </a:solidFill>
                <a:latin typeface="+mn-lt"/>
              </a:rPr>
              <a:t>Team Leader to create repo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800" dirty="0">
                <a:solidFill>
                  <a:schemeClr val="tx1"/>
                </a:solidFill>
                <a:latin typeface="+mn-lt"/>
              </a:rPr>
              <a:t>Add Team Members as Collaborators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800" dirty="0">
                <a:solidFill>
                  <a:schemeClr val="tx1"/>
                </a:solidFill>
                <a:latin typeface="+mn-lt"/>
              </a:rPr>
              <a:t>Team Members to clone repo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800" dirty="0">
                <a:solidFill>
                  <a:schemeClr val="tx1"/>
                </a:solidFill>
                <a:latin typeface="+mn-lt"/>
              </a:rPr>
              <a:t>Create their own branch (use your name)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800" dirty="0">
                <a:solidFill>
                  <a:schemeClr val="tx1"/>
                </a:solidFill>
                <a:latin typeface="+mn-lt"/>
              </a:rPr>
              <a:t>Create New File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800" dirty="0">
                <a:solidFill>
                  <a:schemeClr val="tx1"/>
                </a:solidFill>
                <a:latin typeface="+mn-lt"/>
              </a:rPr>
              <a:t>Push to GitHub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800" dirty="0">
                <a:solidFill>
                  <a:schemeClr val="tx1"/>
                </a:solidFill>
                <a:latin typeface="+mn-lt"/>
              </a:rPr>
              <a:t>CI with Jenkins (Create One Job for One Repo)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800" dirty="0">
                <a:solidFill>
                  <a:schemeClr val="tx1"/>
                </a:solidFill>
                <a:latin typeface="+mn-lt"/>
              </a:rPr>
              <a:t>Email Notifications for All Team Members</a:t>
            </a:r>
          </a:p>
        </p:txBody>
      </p:sp>
    </p:spTree>
    <p:extLst>
      <p:ext uri="{BB962C8B-B14F-4D97-AF65-F5344CB8AC3E}">
        <p14:creationId xmlns:p14="http://schemas.microsoft.com/office/powerpoint/2010/main" val="21661422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Shape 554"/>
          <p:cNvSpPr txBox="1">
            <a:spLocks noGrp="1"/>
          </p:cNvSpPr>
          <p:nvPr>
            <p:ph type="title"/>
          </p:nvPr>
        </p:nvSpPr>
        <p:spPr>
          <a:xfrm>
            <a:off x="251520" y="123478"/>
            <a:ext cx="8520600" cy="572700"/>
          </a:xfrm>
          <a:prstGeom prst="rect">
            <a:avLst/>
          </a:prstGeom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b="1" dirty="0">
                <a:solidFill>
                  <a:schemeClr val="tx1"/>
                </a:solidFill>
                <a:latin typeface="+mj-lt"/>
              </a:rPr>
              <a:t>CI-CD-Continuous Deployment</a:t>
            </a:r>
            <a:endParaRPr sz="3200" b="1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026" name="Picture 2" descr="What Is Continuous Integration and Why Do You Need It ...">
            <a:extLst>
              <a:ext uri="{FF2B5EF4-FFF2-40B4-BE49-F238E27FC236}">
                <a16:creationId xmlns:a16="http://schemas.microsoft.com/office/drawing/2014/main" id="{B0976830-C1DA-4E06-B092-5163ED5CCD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41112"/>
            <a:ext cx="7894464" cy="4502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8658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Shape 554"/>
          <p:cNvSpPr txBox="1">
            <a:spLocks noGrp="1"/>
          </p:cNvSpPr>
          <p:nvPr>
            <p:ph type="title"/>
          </p:nvPr>
        </p:nvSpPr>
        <p:spPr>
          <a:xfrm>
            <a:off x="251520" y="123478"/>
            <a:ext cx="8520600" cy="572700"/>
          </a:xfrm>
          <a:prstGeom prst="rect">
            <a:avLst/>
          </a:prstGeom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b="1" dirty="0">
                <a:solidFill>
                  <a:schemeClr val="tx1"/>
                </a:solidFill>
                <a:latin typeface="+mj-lt"/>
              </a:rPr>
              <a:t>Jenkins Lab 5 – Continuous Deployment</a:t>
            </a:r>
            <a:endParaRPr sz="3200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06166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Shape 525"/>
          <p:cNvSpPr txBox="1">
            <a:spLocks noGrp="1"/>
          </p:cNvSpPr>
          <p:nvPr>
            <p:ph type="title"/>
          </p:nvPr>
        </p:nvSpPr>
        <p:spPr>
          <a:xfrm>
            <a:off x="467544" y="195486"/>
            <a:ext cx="8043000" cy="72008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>
                <a:solidFill>
                  <a:schemeClr val="tx1"/>
                </a:solidFill>
              </a:rPr>
              <a:t>Learning Topics</a:t>
            </a:r>
            <a:endParaRPr sz="4400" dirty="0">
              <a:solidFill>
                <a:schemeClr val="tx1"/>
              </a:solidFill>
            </a:endParaRPr>
          </a:p>
        </p:txBody>
      </p:sp>
      <p:sp>
        <p:nvSpPr>
          <p:cNvPr id="4" name="Shape 531"/>
          <p:cNvSpPr txBox="1">
            <a:spLocks/>
          </p:cNvSpPr>
          <p:nvPr/>
        </p:nvSpPr>
        <p:spPr>
          <a:xfrm>
            <a:off x="395536" y="1059582"/>
            <a:ext cx="8280920" cy="37444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317500">
              <a:spcBef>
                <a:spcPts val="0"/>
              </a:spcBef>
              <a:buSzPts val="1400"/>
              <a:buFont typeface="Arial" pitchFamily="34" charset="0"/>
              <a:buChar char="●"/>
            </a:pPr>
            <a:r>
              <a:rPr lang="en-IN" sz="2800" dirty="0"/>
              <a:t>Overview of Jenkins</a:t>
            </a:r>
          </a:p>
          <a:p>
            <a:pPr marL="457200" indent="-317500">
              <a:spcBef>
                <a:spcPts val="0"/>
              </a:spcBef>
              <a:buSzPts val="1400"/>
              <a:buFont typeface="Arial" pitchFamily="34" charset="0"/>
              <a:buChar char="●"/>
            </a:pPr>
            <a:r>
              <a:rPr lang="en-IN" sz="2800" dirty="0"/>
              <a:t>Jenkins Jobs</a:t>
            </a:r>
          </a:p>
          <a:p>
            <a:pPr marL="457200" indent="-317500">
              <a:spcBef>
                <a:spcPts val="0"/>
              </a:spcBef>
              <a:buSzPts val="1400"/>
              <a:buFont typeface="Arial" pitchFamily="34" charset="0"/>
              <a:buChar char="●"/>
            </a:pPr>
            <a:r>
              <a:rPr lang="en-IN" sz="2800" dirty="0"/>
              <a:t>Overview of Continuous Integration</a:t>
            </a:r>
          </a:p>
          <a:p>
            <a:pPr marL="457200" indent="-317500">
              <a:spcBef>
                <a:spcPts val="0"/>
              </a:spcBef>
              <a:buSzPts val="1400"/>
              <a:buFont typeface="Arial" pitchFamily="34" charset="0"/>
              <a:buChar char="●"/>
            </a:pPr>
            <a:r>
              <a:rPr lang="en-IN" sz="2800" dirty="0"/>
              <a:t>CI with Jenkins</a:t>
            </a:r>
          </a:p>
          <a:p>
            <a:pPr marL="457200" indent="-317500">
              <a:spcBef>
                <a:spcPts val="0"/>
              </a:spcBef>
              <a:buSzPts val="1400"/>
              <a:buFont typeface="Arial" pitchFamily="34" charset="0"/>
              <a:buChar char="●"/>
            </a:pPr>
            <a:r>
              <a:rPr lang="en-IN" sz="2800" dirty="0"/>
              <a:t>CI-CD with Jenkins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Shape 554"/>
          <p:cNvSpPr txBox="1">
            <a:spLocks noGrp="1"/>
          </p:cNvSpPr>
          <p:nvPr>
            <p:ph type="title"/>
          </p:nvPr>
        </p:nvSpPr>
        <p:spPr>
          <a:xfrm>
            <a:off x="251520" y="123478"/>
            <a:ext cx="8520600" cy="572700"/>
          </a:xfrm>
          <a:prstGeom prst="rect">
            <a:avLst/>
          </a:prstGeom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b="1" dirty="0">
                <a:solidFill>
                  <a:schemeClr val="tx1"/>
                </a:solidFill>
                <a:latin typeface="+mj-lt"/>
              </a:rPr>
              <a:t>Jenkins Pipelines</a:t>
            </a:r>
            <a:endParaRPr sz="3200" b="1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65199B7-5266-4F29-BE55-C2DB888B28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1059582"/>
            <a:ext cx="7667086" cy="3163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2750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Shape 554"/>
          <p:cNvSpPr txBox="1">
            <a:spLocks noGrp="1"/>
          </p:cNvSpPr>
          <p:nvPr>
            <p:ph type="title"/>
          </p:nvPr>
        </p:nvSpPr>
        <p:spPr>
          <a:xfrm>
            <a:off x="251520" y="123478"/>
            <a:ext cx="8520600" cy="572700"/>
          </a:xfrm>
          <a:prstGeom prst="rect">
            <a:avLst/>
          </a:prstGeom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b="1" dirty="0">
                <a:solidFill>
                  <a:schemeClr val="tx1"/>
                </a:solidFill>
                <a:latin typeface="+mj-lt"/>
              </a:rPr>
              <a:t>Jenkins Lab 6 – Pipelines</a:t>
            </a:r>
            <a:endParaRPr sz="3200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126066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Shape 554"/>
          <p:cNvSpPr txBox="1">
            <a:spLocks noGrp="1"/>
          </p:cNvSpPr>
          <p:nvPr>
            <p:ph type="title"/>
          </p:nvPr>
        </p:nvSpPr>
        <p:spPr>
          <a:xfrm>
            <a:off x="251520" y="123478"/>
            <a:ext cx="8520600" cy="572700"/>
          </a:xfrm>
          <a:prstGeom prst="rect">
            <a:avLst/>
          </a:prstGeom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b="1" dirty="0">
                <a:solidFill>
                  <a:schemeClr val="tx1"/>
                </a:solidFill>
                <a:latin typeface="+mj-lt"/>
              </a:rPr>
              <a:t>Individual Assignment</a:t>
            </a:r>
            <a:endParaRPr sz="32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130AD9C-5B0A-419D-B113-21501E30056E}"/>
              </a:ext>
            </a:extLst>
          </p:cNvPr>
          <p:cNvSpPr txBox="1"/>
          <p:nvPr/>
        </p:nvSpPr>
        <p:spPr>
          <a:xfrm>
            <a:off x="323528" y="1203598"/>
            <a:ext cx="74888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IN" sz="2400" b="1" dirty="0"/>
              <a:t>Create pipeline for all your jobs ( 5 jobs)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b="1" dirty="0"/>
              <a:t>Trigger first job from GitHub</a:t>
            </a:r>
          </a:p>
        </p:txBody>
      </p:sp>
    </p:spTree>
    <p:extLst>
      <p:ext uri="{BB962C8B-B14F-4D97-AF65-F5344CB8AC3E}">
        <p14:creationId xmlns:p14="http://schemas.microsoft.com/office/powerpoint/2010/main" val="12056117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Shape 674"/>
          <p:cNvSpPr txBox="1">
            <a:spLocks noGrp="1"/>
          </p:cNvSpPr>
          <p:nvPr>
            <p:ph type="title"/>
          </p:nvPr>
        </p:nvSpPr>
        <p:spPr>
          <a:xfrm>
            <a:off x="395536" y="1347614"/>
            <a:ext cx="8520600" cy="1512168"/>
          </a:xfrm>
          <a:prstGeom prst="rect">
            <a:avLst/>
          </a:prstGeom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1600"/>
              </a:spcBef>
              <a:spcAft>
                <a:spcPts val="400"/>
              </a:spcAft>
              <a:buNone/>
            </a:pPr>
            <a:r>
              <a:rPr lang="en" sz="3600" dirty="0">
                <a:solidFill>
                  <a:schemeClr val="tx1"/>
                </a:solidFill>
                <a:latin typeface="+mj-lt"/>
              </a:rPr>
              <a:t>This concludes Chapter 4</a:t>
            </a:r>
            <a:br>
              <a:rPr lang="en" sz="3600" dirty="0">
                <a:solidFill>
                  <a:schemeClr val="tx1"/>
                </a:solidFill>
                <a:latin typeface="+mj-lt"/>
              </a:rPr>
            </a:br>
            <a:r>
              <a:rPr lang="en" sz="3600" dirty="0">
                <a:solidFill>
                  <a:schemeClr val="tx1"/>
                </a:solidFill>
                <a:latin typeface="+mj-lt"/>
              </a:rPr>
              <a:t>Let us move to </a:t>
            </a:r>
            <a:r>
              <a:rPr lang="en" sz="3600">
                <a:solidFill>
                  <a:schemeClr val="tx1"/>
                </a:solidFill>
                <a:latin typeface="+mj-lt"/>
              </a:rPr>
              <a:t>Chapter 5 </a:t>
            </a:r>
            <a:br>
              <a:rPr lang="en" sz="3600" dirty="0">
                <a:solidFill>
                  <a:schemeClr val="tx1"/>
                </a:solidFill>
                <a:latin typeface="+mj-lt"/>
              </a:rPr>
            </a:br>
            <a:r>
              <a:rPr lang="en-IN" sz="3600" b="1" u="sng" dirty="0">
                <a:solidFill>
                  <a:schemeClr val="tx1"/>
                </a:solidFill>
                <a:latin typeface="+mj-lt"/>
              </a:rPr>
              <a:t>Containerization with Docker</a:t>
            </a:r>
            <a:endParaRPr sz="3600" b="1" u="sng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20179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Shape 554"/>
          <p:cNvSpPr txBox="1">
            <a:spLocks noGrp="1"/>
          </p:cNvSpPr>
          <p:nvPr>
            <p:ph type="title"/>
          </p:nvPr>
        </p:nvSpPr>
        <p:spPr>
          <a:xfrm>
            <a:off x="251520" y="123478"/>
            <a:ext cx="8520600" cy="572700"/>
          </a:xfrm>
          <a:prstGeom prst="rect">
            <a:avLst/>
          </a:prstGeom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b="1" dirty="0">
                <a:solidFill>
                  <a:schemeClr val="tx1"/>
                </a:solidFill>
                <a:latin typeface="+mj-lt"/>
              </a:rPr>
              <a:t>Jenkins</a:t>
            </a:r>
            <a:endParaRPr sz="3200" b="1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EE2056F-B88A-4078-929C-2BF92E1825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74750"/>
            <a:ext cx="9144000" cy="3793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777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Shape 554"/>
          <p:cNvSpPr txBox="1">
            <a:spLocks noGrp="1"/>
          </p:cNvSpPr>
          <p:nvPr>
            <p:ph type="title"/>
          </p:nvPr>
        </p:nvSpPr>
        <p:spPr>
          <a:xfrm>
            <a:off x="251520" y="123478"/>
            <a:ext cx="8520600" cy="572700"/>
          </a:xfrm>
          <a:prstGeom prst="rect">
            <a:avLst/>
          </a:prstGeom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b="1" dirty="0">
                <a:solidFill>
                  <a:schemeClr val="tx1"/>
                </a:solidFill>
                <a:latin typeface="+mj-lt"/>
              </a:rPr>
              <a:t>Jenkins Cont.</a:t>
            </a:r>
            <a:endParaRPr sz="3200" b="1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F59926B-8ED9-4931-9F25-0FEF92699D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59560"/>
            <a:ext cx="9144000" cy="4188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5703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Shape 554"/>
          <p:cNvSpPr txBox="1">
            <a:spLocks noGrp="1"/>
          </p:cNvSpPr>
          <p:nvPr>
            <p:ph type="title"/>
          </p:nvPr>
        </p:nvSpPr>
        <p:spPr>
          <a:xfrm>
            <a:off x="251520" y="198850"/>
            <a:ext cx="8520600" cy="572700"/>
          </a:xfrm>
          <a:prstGeom prst="rect">
            <a:avLst/>
          </a:prstGeom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b="1" dirty="0">
                <a:solidFill>
                  <a:schemeClr val="tx1"/>
                </a:solidFill>
                <a:latin typeface="+mj-lt"/>
              </a:rPr>
              <a:t>Jenkins Lab – Pre-requisites</a:t>
            </a:r>
            <a:endParaRPr sz="32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Shape 531">
            <a:extLst>
              <a:ext uri="{FF2B5EF4-FFF2-40B4-BE49-F238E27FC236}">
                <a16:creationId xmlns:a16="http://schemas.microsoft.com/office/drawing/2014/main" id="{546CF0D6-15C2-4574-82A2-BFB687F964E4}"/>
              </a:ext>
            </a:extLst>
          </p:cNvPr>
          <p:cNvSpPr txBox="1">
            <a:spLocks/>
          </p:cNvSpPr>
          <p:nvPr/>
        </p:nvSpPr>
        <p:spPr>
          <a:xfrm>
            <a:off x="107504" y="843558"/>
            <a:ext cx="8640960" cy="37444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317500">
              <a:spcBef>
                <a:spcPts val="0"/>
              </a:spcBef>
              <a:buSzPts val="1400"/>
              <a:buFont typeface="Arial" pitchFamily="34" charset="0"/>
              <a:buChar char="●"/>
            </a:pPr>
            <a:r>
              <a:rPr lang="en-IN" b="1" dirty="0"/>
              <a:t>2 Servers available with Jenkins Installation</a:t>
            </a:r>
          </a:p>
          <a:p>
            <a:pPr marL="457200" indent="-317500">
              <a:spcBef>
                <a:spcPts val="0"/>
              </a:spcBef>
              <a:buSzPts val="1400"/>
              <a:buFont typeface="Arial" pitchFamily="34" charset="0"/>
              <a:buChar char="●"/>
            </a:pPr>
            <a:r>
              <a:rPr lang="en-IN" b="1" dirty="0"/>
              <a:t>Login to Jenkins Console</a:t>
            </a:r>
          </a:p>
          <a:p>
            <a:pPr marL="457200" indent="-317500">
              <a:spcBef>
                <a:spcPts val="0"/>
              </a:spcBef>
              <a:buSzPts val="1400"/>
              <a:buFont typeface="Arial" pitchFamily="34" charset="0"/>
              <a:buChar char="●"/>
            </a:pPr>
            <a:r>
              <a:rPr lang="en-IN" b="1" dirty="0"/>
              <a:t>Please Don’t Delete Anything</a:t>
            </a:r>
          </a:p>
          <a:p>
            <a:pPr marL="457200" indent="-317500">
              <a:spcBef>
                <a:spcPts val="0"/>
              </a:spcBef>
              <a:buSzPts val="1400"/>
              <a:buFont typeface="Arial" pitchFamily="34" charset="0"/>
              <a:buChar char="●"/>
            </a:pPr>
            <a:r>
              <a:rPr lang="en-IN" b="1" dirty="0"/>
              <a:t>Please Don’t Modify System Configurations</a:t>
            </a:r>
          </a:p>
        </p:txBody>
      </p:sp>
    </p:spTree>
    <p:extLst>
      <p:ext uri="{BB962C8B-B14F-4D97-AF65-F5344CB8AC3E}">
        <p14:creationId xmlns:p14="http://schemas.microsoft.com/office/powerpoint/2010/main" val="3400550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Shape 554"/>
          <p:cNvSpPr txBox="1">
            <a:spLocks noGrp="1"/>
          </p:cNvSpPr>
          <p:nvPr>
            <p:ph type="title"/>
          </p:nvPr>
        </p:nvSpPr>
        <p:spPr>
          <a:xfrm>
            <a:off x="251520" y="123478"/>
            <a:ext cx="8520600" cy="572700"/>
          </a:xfrm>
          <a:prstGeom prst="rect">
            <a:avLst/>
          </a:prstGeom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b="1" dirty="0">
                <a:solidFill>
                  <a:schemeClr val="tx1"/>
                </a:solidFill>
                <a:latin typeface="+mj-lt"/>
              </a:rPr>
              <a:t>Jenkins Lab 1 – First Job – Free Style</a:t>
            </a:r>
            <a:endParaRPr sz="3200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14487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Shape 554"/>
          <p:cNvSpPr txBox="1">
            <a:spLocks noGrp="1"/>
          </p:cNvSpPr>
          <p:nvPr>
            <p:ph type="title"/>
          </p:nvPr>
        </p:nvSpPr>
        <p:spPr>
          <a:xfrm>
            <a:off x="251520" y="123478"/>
            <a:ext cx="8520600" cy="572700"/>
          </a:xfrm>
          <a:prstGeom prst="rect">
            <a:avLst/>
          </a:prstGeom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b="1" dirty="0">
                <a:solidFill>
                  <a:schemeClr val="tx1"/>
                </a:solidFill>
                <a:latin typeface="+mj-lt"/>
              </a:rPr>
              <a:t>Jenkins Lab 2 – Parameterized Job</a:t>
            </a:r>
            <a:endParaRPr sz="3200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638288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Shape 554"/>
          <p:cNvSpPr txBox="1">
            <a:spLocks noGrp="1"/>
          </p:cNvSpPr>
          <p:nvPr>
            <p:ph type="title"/>
          </p:nvPr>
        </p:nvSpPr>
        <p:spPr>
          <a:xfrm>
            <a:off x="251520" y="123478"/>
            <a:ext cx="8520600" cy="572700"/>
          </a:xfrm>
          <a:prstGeom prst="rect">
            <a:avLst/>
          </a:prstGeom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b="1" dirty="0">
                <a:solidFill>
                  <a:schemeClr val="tx1"/>
                </a:solidFill>
                <a:latin typeface="+mj-lt"/>
              </a:rPr>
              <a:t>Jenkins Lab 3 – Email Notifications</a:t>
            </a:r>
            <a:endParaRPr sz="3200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323754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Shape 554"/>
          <p:cNvSpPr txBox="1">
            <a:spLocks noGrp="1"/>
          </p:cNvSpPr>
          <p:nvPr>
            <p:ph type="title"/>
          </p:nvPr>
        </p:nvSpPr>
        <p:spPr>
          <a:xfrm>
            <a:off x="251520" y="123478"/>
            <a:ext cx="8520600" cy="572700"/>
          </a:xfrm>
          <a:prstGeom prst="rect">
            <a:avLst/>
          </a:prstGeom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dirty="0">
                <a:solidFill>
                  <a:schemeClr val="tx1"/>
                </a:solidFill>
                <a:latin typeface="+mj-lt"/>
              </a:rPr>
              <a:t>Integration Hell</a:t>
            </a:r>
            <a:endParaRPr sz="32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D580E2-D406-4669-A9E8-B7A6681142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1339"/>
            <a:ext cx="9144000" cy="344082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5779</TotalTime>
  <Words>215</Words>
  <Application>Microsoft Office PowerPoint</Application>
  <PresentationFormat>On-screen Show (16:9)</PresentationFormat>
  <Paragraphs>63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Open Sans</vt:lpstr>
      <vt:lpstr>Open Sans ExtraBold</vt:lpstr>
      <vt:lpstr>Calibri</vt:lpstr>
      <vt:lpstr>Arial</vt:lpstr>
      <vt:lpstr>1_Office Theme</vt:lpstr>
      <vt:lpstr>Chapter 4 – CI-CD with Jenkins</vt:lpstr>
      <vt:lpstr>Learning Topics</vt:lpstr>
      <vt:lpstr>Jenkins</vt:lpstr>
      <vt:lpstr>Jenkins Cont.</vt:lpstr>
      <vt:lpstr>Jenkins Lab – Pre-requisites</vt:lpstr>
      <vt:lpstr>Jenkins Lab 1 – First Job – Free Style</vt:lpstr>
      <vt:lpstr>Jenkins Lab 2 – Parameterized Job</vt:lpstr>
      <vt:lpstr>Jenkins Lab 3 – Email Notifications</vt:lpstr>
      <vt:lpstr>Integration Hell</vt:lpstr>
      <vt:lpstr>Continuous Integration (CI)</vt:lpstr>
      <vt:lpstr>PowerPoint Presentation</vt:lpstr>
      <vt:lpstr>Continuous Integration Cont.</vt:lpstr>
      <vt:lpstr>Continuous Integration Tools</vt:lpstr>
      <vt:lpstr>CI Using Jenkins</vt:lpstr>
      <vt:lpstr>CI Using Jenkins</vt:lpstr>
      <vt:lpstr>Jenkins Lab 4 – CI &amp; Webhook</vt:lpstr>
      <vt:lpstr>Group Assignment – CI with GitHub</vt:lpstr>
      <vt:lpstr>CI-CD-Continuous Deployment</vt:lpstr>
      <vt:lpstr>Jenkins Lab 5 – Continuous Deployment</vt:lpstr>
      <vt:lpstr>Jenkins Pipelines</vt:lpstr>
      <vt:lpstr>Jenkins Lab 6 – Pipelines</vt:lpstr>
      <vt:lpstr>Individual Assignment</vt:lpstr>
      <vt:lpstr>This concludes Chapter 4 Let us move to Chapter 5  Containerization with Docker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DevOps Practitioner</dc:title>
  <dc:creator>Albert</dc:creator>
  <cp:lastModifiedBy>Albert Anthony</cp:lastModifiedBy>
  <cp:revision>201</cp:revision>
  <dcterms:modified xsi:type="dcterms:W3CDTF">2019-04-10T08:18:52Z</dcterms:modified>
</cp:coreProperties>
</file>