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60" r:id="rId4"/>
    <p:sldId id="262" r:id="rId5"/>
    <p:sldId id="304" r:id="rId6"/>
    <p:sldId id="308" r:id="rId7"/>
    <p:sldId id="310" r:id="rId8"/>
    <p:sldId id="312" r:id="rId9"/>
    <p:sldId id="307" r:id="rId10"/>
    <p:sldId id="305" r:id="rId11"/>
    <p:sldId id="314" r:id="rId12"/>
    <p:sldId id="309" r:id="rId13"/>
    <p:sldId id="343" r:id="rId14"/>
    <p:sldId id="306" r:id="rId15"/>
    <p:sldId id="371" r:id="rId16"/>
    <p:sldId id="405" r:id="rId17"/>
    <p:sldId id="368" r:id="rId18"/>
    <p:sldId id="421" r:id="rId19"/>
    <p:sldId id="410" r:id="rId20"/>
    <p:sldId id="411" r:id="rId21"/>
    <p:sldId id="373" r:id="rId22"/>
    <p:sldId id="374" r:id="rId23"/>
    <p:sldId id="375" r:id="rId24"/>
    <p:sldId id="376" r:id="rId25"/>
    <p:sldId id="377" r:id="rId26"/>
    <p:sldId id="378" r:id="rId27"/>
    <p:sldId id="408" r:id="rId28"/>
    <p:sldId id="393" r:id="rId29"/>
    <p:sldId id="394" r:id="rId30"/>
    <p:sldId id="380" r:id="rId31"/>
    <p:sldId id="395" r:id="rId32"/>
    <p:sldId id="399" r:id="rId33"/>
    <p:sldId id="292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>
      <p:cViewPr varScale="1">
        <p:scale>
          <a:sx n="89" d="100"/>
          <a:sy n="89" d="100"/>
        </p:scale>
        <p:origin x="592" y="4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1f07f232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1f07f232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add a new label, change the image, do something to change the pod template in some way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deployment controller creates a new replicaset with 0 instances to start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200c270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200c270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then scales up the new ReplicaSet based on our maxSurge value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00c270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00c270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will then begin to kill off the prevision revision by scaling down the old replicaset and scaling up the new 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200c270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200c2705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Continues this pattern based on maxSurge and maxUnavailable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200c270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200c270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is complete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200c2705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200c2705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Until the previous revision is at 0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ReplicaSet will remain around, but it will have 0 replicas. How many stay around are based off our revision history limit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Blank-Whi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9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11-04-2019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11-04-2019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11-04-2019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2054041"/>
          </a:xfrm>
        </p:spPr>
        <p:txBody>
          <a:bodyPr>
            <a:normAutofit fontScale="90000"/>
          </a:bodyPr>
          <a:lstStyle/>
          <a:p>
            <a:r>
              <a:rPr lang="en" b="1" dirty="0"/>
              <a:t>Chapter 6 </a:t>
            </a:r>
            <a:br>
              <a:rPr lang="en" b="1" dirty="0"/>
            </a:br>
            <a:r>
              <a:rPr lang="en-IN" b="1" dirty="0"/>
              <a:t>Container Orchestration with Kubernetes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Features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9604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Kubernetes is an open-source system for </a:t>
            </a:r>
          </a:p>
          <a:p>
            <a:pPr lvl="1"/>
            <a:r>
              <a:rPr lang="en-IN" dirty="0"/>
              <a:t>Automating Deployment</a:t>
            </a:r>
          </a:p>
          <a:p>
            <a:pPr lvl="1"/>
            <a:r>
              <a:rPr lang="en-IN" dirty="0"/>
              <a:t>Scaling</a:t>
            </a:r>
          </a:p>
          <a:p>
            <a:pPr lvl="1"/>
            <a:r>
              <a:rPr lang="en-IN" dirty="0"/>
              <a:t>Management </a:t>
            </a:r>
          </a:p>
          <a:p>
            <a:pPr marL="0" lvl="1" indent="0">
              <a:buNone/>
            </a:pPr>
            <a:r>
              <a:rPr lang="en-IN" sz="3200" dirty="0"/>
              <a:t>   of containerized applications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Kubernetes can scale without increasing your ops team</a:t>
            </a:r>
          </a:p>
        </p:txBody>
      </p:sp>
    </p:spTree>
    <p:extLst>
      <p:ext uri="{BB962C8B-B14F-4D97-AF65-F5344CB8AC3E}">
        <p14:creationId xmlns:p14="http://schemas.microsoft.com/office/powerpoint/2010/main" val="92269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Architecture</a:t>
            </a:r>
          </a:p>
        </p:txBody>
      </p:sp>
      <p:pic>
        <p:nvPicPr>
          <p:cNvPr id="5" name="Google Shape;218;p33">
            <a:extLst>
              <a:ext uri="{FF2B5EF4-FFF2-40B4-BE49-F238E27FC236}">
                <a16:creationId xmlns:a16="http://schemas.microsoft.com/office/drawing/2014/main" id="{7D159D18-27AE-451A-A77E-CBB8EB83FF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576" y="555526"/>
            <a:ext cx="7940545" cy="471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2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Key Terminologies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D4F1E-4BF1-4DAE-AEA2-8C054C94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63832"/>
            <a:ext cx="7217452" cy="42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8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504056"/>
          </a:xfrm>
        </p:spPr>
        <p:txBody>
          <a:bodyPr>
            <a:noAutofit/>
          </a:bodyPr>
          <a:lstStyle/>
          <a:p>
            <a:r>
              <a:rPr lang="en-IN" sz="3600" dirty="0"/>
              <a:t>HA Cluster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15220-9BFE-4A16-98A4-32D7124C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620196"/>
            <a:ext cx="6008397" cy="45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Pods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Smallest Unit of Work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Collection of One or More Containers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Share Volumes, Network Namespace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Part of Single Context, Managed Together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Ephemeral in Nature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535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176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74014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2753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IN" sz="2800" dirty="0"/>
              <a:t>Declarative method of managing Pods via </a:t>
            </a:r>
            <a:r>
              <a:rPr lang="en-IN" sz="2800" b="1" dirty="0" err="1"/>
              <a:t>ReplicaSets</a:t>
            </a:r>
            <a:endParaRPr lang="en-IN" sz="2800" b="1" dirty="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Provides rollback functionality and update control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Updates are managed through the </a:t>
            </a:r>
            <a:r>
              <a:rPr lang="en-IN" sz="2800" b="1" dirty="0"/>
              <a:t>pod-template-hash </a:t>
            </a:r>
            <a:r>
              <a:rPr lang="en-IN" sz="2800" dirty="0"/>
              <a:t>label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Each iteration creates a unique label that is assigned to both the </a:t>
            </a:r>
            <a:r>
              <a:rPr lang="en-IN" sz="2800" b="1" dirty="0" err="1"/>
              <a:t>ReplicaSet</a:t>
            </a:r>
            <a:r>
              <a:rPr lang="en-IN" sz="2800" dirty="0"/>
              <a:t> and subsequent Pods</a:t>
            </a:r>
            <a:endParaRPr lang="en-IN" sz="2800" b="1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IN" sz="2800" dirty="0"/>
          </a:p>
        </p:txBody>
      </p:sp>
      <p:pic>
        <p:nvPicPr>
          <p:cNvPr id="5" name="Google Shape;737;p106">
            <a:extLst>
              <a:ext uri="{FF2B5EF4-FFF2-40B4-BE49-F238E27FC236}">
                <a16:creationId xmlns:a16="http://schemas.microsoft.com/office/drawing/2014/main" id="{8355BF12-D72C-4EA9-BCCD-221487C0C6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4713" y="3651870"/>
            <a:ext cx="5294567" cy="94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47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1 – Deploy App on K8 Cluster</a:t>
            </a:r>
          </a:p>
        </p:txBody>
      </p:sp>
    </p:spTree>
    <p:extLst>
      <p:ext uri="{BB962C8B-B14F-4D97-AF65-F5344CB8AC3E}">
        <p14:creationId xmlns:p14="http://schemas.microsoft.com/office/powerpoint/2010/main" val="108730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2 – Deploy Java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your Java app image from Docker lab</a:t>
            </a:r>
          </a:p>
        </p:txBody>
      </p:sp>
    </p:spTree>
    <p:extLst>
      <p:ext uri="{BB962C8B-B14F-4D97-AF65-F5344CB8AC3E}">
        <p14:creationId xmlns:p14="http://schemas.microsoft.com/office/powerpoint/2010/main" val="505793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3 – Deploy .NET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your .NET app image from Docker lab</a:t>
            </a:r>
          </a:p>
        </p:txBody>
      </p:sp>
    </p:spTree>
    <p:extLst>
      <p:ext uri="{BB962C8B-B14F-4D97-AF65-F5344CB8AC3E}">
        <p14:creationId xmlns:p14="http://schemas.microsoft.com/office/powerpoint/2010/main" val="377714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Overview of Kubernetes</a:t>
            </a:r>
          </a:p>
          <a:p>
            <a:r>
              <a:rPr lang="en-IN" sz="2400" dirty="0"/>
              <a:t>Kubernetes Architecture</a:t>
            </a:r>
          </a:p>
          <a:p>
            <a:r>
              <a:rPr lang="en-IN" sz="2400" dirty="0"/>
              <a:t>Key Components</a:t>
            </a:r>
          </a:p>
          <a:p>
            <a:r>
              <a:rPr lang="en-IN" sz="2400" dirty="0"/>
              <a:t>Deploy </a:t>
            </a:r>
            <a:r>
              <a:rPr lang="en-IN" sz="2400" dirty="0" err="1"/>
              <a:t>Dockerized</a:t>
            </a:r>
            <a:r>
              <a:rPr lang="en-IN" sz="2400" dirty="0"/>
              <a:t> Apps</a:t>
            </a:r>
          </a:p>
          <a:p>
            <a:r>
              <a:rPr lang="en-IN" sz="2400"/>
              <a:t>Monitoring Kubernetes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4 – Deploy Python App on K8 Cluster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Use your Python app image from Docker lab</a:t>
            </a:r>
          </a:p>
        </p:txBody>
      </p:sp>
    </p:spTree>
    <p:extLst>
      <p:ext uri="{BB962C8B-B14F-4D97-AF65-F5344CB8AC3E}">
        <p14:creationId xmlns:p14="http://schemas.microsoft.com/office/powerpoint/2010/main" val="242979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33" y="1786650"/>
            <a:ext cx="5502753" cy="268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RollingUpdate Deployment </a:t>
            </a:r>
            <a:endParaRPr/>
          </a:p>
        </p:txBody>
      </p:sp>
      <p:sp>
        <p:nvSpPr>
          <p:cNvPr id="751" name="Google Shape;751;p108"/>
          <p:cNvSpPr txBox="1">
            <a:spLocks noGrp="1"/>
          </p:cNvSpPr>
          <p:nvPr>
            <p:ph type="body" idx="4294967295"/>
          </p:nvPr>
        </p:nvSpPr>
        <p:spPr>
          <a:xfrm>
            <a:off x="457200" y="4073050"/>
            <a:ext cx="3904200" cy="82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2" name="Google Shape;752;p108"/>
          <p:cNvSpPr txBox="1">
            <a:spLocks noGrp="1"/>
          </p:cNvSpPr>
          <p:nvPr>
            <p:ph type="body" idx="4294967295"/>
          </p:nvPr>
        </p:nvSpPr>
        <p:spPr>
          <a:xfrm>
            <a:off x="457200" y="3396875"/>
            <a:ext cx="3904200" cy="542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3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3" name="Google Shape;753;p108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Updating pod template generates a 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revision.</a:t>
            </a:r>
            <a:endParaRPr sz="1800"/>
          </a:p>
        </p:txBody>
      </p:sp>
      <p:sp>
        <p:nvSpPr>
          <p:cNvPr id="754" name="Google Shape;754;p108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88"/>
            <a:ext cx="5472952" cy="4013924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61" name="Google Shape;761;p109"/>
          <p:cNvSpPr txBox="1">
            <a:spLocks noGrp="1"/>
          </p:cNvSpPr>
          <p:nvPr>
            <p:ph type="body" idx="4294967295"/>
          </p:nvPr>
        </p:nvSpPr>
        <p:spPr>
          <a:xfrm>
            <a:off x="457200" y="3395925"/>
            <a:ext cx="3904200" cy="555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1         1         1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109"/>
          <p:cNvSpPr txBox="1">
            <a:spLocks noGrp="1"/>
          </p:cNvSpPr>
          <p:nvPr>
            <p:ph type="body" idx="4294967295"/>
          </p:nvPr>
        </p:nvSpPr>
        <p:spPr>
          <a:xfrm>
            <a:off x="457200" y="4096825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109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is initially scaled up based on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/>
          </a:p>
        </p:txBody>
      </p:sp>
      <p:sp>
        <p:nvSpPr>
          <p:cNvPr id="764" name="Google Shape;764;p109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63"/>
            <a:ext cx="5472952" cy="43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10"/>
          <p:cNvSpPr txBox="1">
            <a:spLocks noGrp="1"/>
          </p:cNvSpPr>
          <p:nvPr>
            <p:ph type="body" idx="4294967295"/>
          </p:nvPr>
        </p:nvSpPr>
        <p:spPr>
          <a:xfrm>
            <a:off x="457200" y="4096800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2" name="Google Shape;772;p110"/>
          <p:cNvSpPr txBox="1">
            <a:spLocks noGrp="1"/>
          </p:cNvSpPr>
          <p:nvPr>
            <p:ph type="body" idx="4294967295"/>
          </p:nvPr>
        </p:nvSpPr>
        <p:spPr>
          <a:xfrm>
            <a:off x="457200" y="3397575"/>
            <a:ext cx="3904200" cy="55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2         2         2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2         2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3" name="Google Shape;773;p110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4" name="Google Shape;774;p110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80" name="Google Shape;780;p111"/>
          <p:cNvSpPr txBox="1">
            <a:spLocks noGrp="1"/>
          </p:cNvSpPr>
          <p:nvPr>
            <p:ph type="body" idx="4294967295"/>
          </p:nvPr>
        </p:nvSpPr>
        <p:spPr>
          <a:xfrm>
            <a:off x="457200" y="3398550"/>
            <a:ext cx="3904200" cy="5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1         1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1" name="Google Shape;781;p111"/>
          <p:cNvSpPr txBox="1">
            <a:spLocks noGrp="1"/>
          </p:cNvSpPr>
          <p:nvPr>
            <p:ph type="body" idx="4294967295"/>
          </p:nvPr>
        </p:nvSpPr>
        <p:spPr>
          <a:xfrm>
            <a:off x="457200" y="4103900"/>
            <a:ext cx="3904200" cy="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2" name="Google Shape;782;p111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3" name="Google Shape;78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93"/>
            <a:ext cx="5472952" cy="462024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111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90" name="Google Shape;790;p112"/>
          <p:cNvSpPr txBox="1">
            <a:spLocks noGrp="1"/>
          </p:cNvSpPr>
          <p:nvPr>
            <p:ph type="body" idx="4294967295"/>
          </p:nvPr>
        </p:nvSpPr>
        <p:spPr>
          <a:xfrm>
            <a:off x="457200" y="3399250"/>
            <a:ext cx="3904200" cy="556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13s</a:t>
            </a:r>
            <a:b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1" name="Google Shape;791;p112"/>
          <p:cNvSpPr txBox="1">
            <a:spLocks noGrp="1"/>
          </p:cNvSpPr>
          <p:nvPr>
            <p:ph type="body" idx="4294967295"/>
          </p:nvPr>
        </p:nvSpPr>
        <p:spPr>
          <a:xfrm>
            <a:off x="457200" y="410470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2" name="Google Shape;792;p112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93" name="Google Shape;79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012" y="699550"/>
            <a:ext cx="5472977" cy="4620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12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800" name="Google Shape;800;p113"/>
          <p:cNvSpPr txBox="1">
            <a:spLocks noGrp="1"/>
          </p:cNvSpPr>
          <p:nvPr>
            <p:ph type="body" idx="4294967295"/>
          </p:nvPr>
        </p:nvSpPr>
        <p:spPr>
          <a:xfrm>
            <a:off x="457200" y="3398075"/>
            <a:ext cx="3904200" cy="557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1" name="Google Shape;801;p113"/>
          <p:cNvSpPr txBox="1">
            <a:spLocks noGrp="1"/>
          </p:cNvSpPr>
          <p:nvPr>
            <p:ph type="body" idx="4294967295"/>
          </p:nvPr>
        </p:nvSpPr>
        <p:spPr>
          <a:xfrm>
            <a:off x="457200" y="410355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2" name="Google Shape;802;p113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Updated to new deployment revision completed.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3" name="Google Shape;80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50" y="1543383"/>
            <a:ext cx="5504500" cy="2690329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13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9168"/>
            <a:ext cx="8229600" cy="670574"/>
          </a:xfrm>
        </p:spPr>
        <p:txBody>
          <a:bodyPr>
            <a:noAutofit/>
          </a:bodyPr>
          <a:lstStyle/>
          <a:p>
            <a:r>
              <a:rPr lang="en-IN" sz="3600" b="1" dirty="0"/>
              <a:t>Monitoring Kubernetes</a:t>
            </a:r>
          </a:p>
        </p:txBody>
      </p:sp>
    </p:spTree>
    <p:extLst>
      <p:ext uri="{BB962C8B-B14F-4D97-AF65-F5344CB8AC3E}">
        <p14:creationId xmlns:p14="http://schemas.microsoft.com/office/powerpoint/2010/main" val="180232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Challenges for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Many, smaller pieces to monitor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Keeping track of pods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Health of deployed applications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Availability of resources in a deployment/cluster</a:t>
            </a:r>
          </a:p>
        </p:txBody>
      </p:sp>
    </p:spTree>
    <p:extLst>
      <p:ext uri="{BB962C8B-B14F-4D97-AF65-F5344CB8AC3E}">
        <p14:creationId xmlns:p14="http://schemas.microsoft.com/office/powerpoint/2010/main" val="3252411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Kubernetes –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Hosts </a:t>
            </a:r>
            <a:r>
              <a:rPr lang="en-IN" sz="2800" dirty="0"/>
              <a:t>Running </a:t>
            </a:r>
            <a:r>
              <a:rPr lang="en-IN" sz="2800" dirty="0" err="1"/>
              <a:t>Kubelet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Process</a:t>
            </a:r>
            <a:r>
              <a:rPr lang="en-IN" sz="2800" dirty="0"/>
              <a:t> i.e. </a:t>
            </a:r>
            <a:r>
              <a:rPr lang="en-IN" sz="2800" dirty="0" err="1"/>
              <a:t>Kubelet</a:t>
            </a:r>
            <a:r>
              <a:rPr lang="en-IN" sz="2800" dirty="0"/>
              <a:t> Metrics : give you details on a Kubernetes node and the jobs it’s running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/>
              <a:t>Metrics for </a:t>
            </a:r>
            <a:r>
              <a:rPr lang="en-IN" sz="2400" dirty="0" err="1"/>
              <a:t>apiserver</a:t>
            </a:r>
            <a:endParaRPr lang="en-IN" sz="2400" dirty="0"/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-scheduler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-controller-manager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Kubelet’s</a:t>
            </a:r>
            <a:r>
              <a:rPr lang="en-IN" sz="2800" dirty="0"/>
              <a:t> Built-in </a:t>
            </a:r>
            <a:r>
              <a:rPr lang="en-IN" sz="2800" b="1" dirty="0" err="1"/>
              <a:t>cAdvisor</a:t>
            </a:r>
            <a:r>
              <a:rPr lang="en-IN" sz="2800" dirty="0"/>
              <a:t> : collects, aggregates, processes, and exports metrics for your running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/>
              <a:t>Kube</a:t>
            </a:r>
            <a:r>
              <a:rPr lang="en-IN" sz="2800" b="1" dirty="0"/>
              <a:t>-state Metrics</a:t>
            </a:r>
            <a:r>
              <a:rPr lang="en-IN" sz="2800" dirty="0"/>
              <a:t> : </a:t>
            </a:r>
            <a:r>
              <a:rPr lang="en-IN" sz="3000" dirty="0"/>
              <a:t>gives you information at the cluster level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27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Meaning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57B167BD-F8E7-47CA-A1F0-35F5681EA747}"/>
              </a:ext>
            </a:extLst>
          </p:cNvPr>
          <p:cNvSpPr txBox="1">
            <a:spLocks/>
          </p:cNvSpPr>
          <p:nvPr/>
        </p:nvSpPr>
        <p:spPr>
          <a:xfrm>
            <a:off x="818688" y="1621125"/>
            <a:ext cx="4116000" cy="165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Greek for “pilot” or 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/>
              <a:t>“Helmsman of a ship”</a:t>
            </a:r>
            <a:endParaRPr lang="en-IN" dirty="0"/>
          </a:p>
        </p:txBody>
      </p:sp>
      <p:pic>
        <p:nvPicPr>
          <p:cNvPr id="5" name="Google Shape;112;p17">
            <a:extLst>
              <a:ext uri="{FF2B5EF4-FFF2-40B4-BE49-F238E27FC236}">
                <a16:creationId xmlns:a16="http://schemas.microsoft.com/office/drawing/2014/main" id="{DB3E007D-FE02-4E4A-B209-1388B12444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150" y="2059600"/>
            <a:ext cx="2042001" cy="20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3;p17">
            <a:extLst>
              <a:ext uri="{FF2B5EF4-FFF2-40B4-BE49-F238E27FC236}">
                <a16:creationId xmlns:a16="http://schemas.microsoft.com/office/drawing/2014/main" id="{58F868A4-EC92-4797-99B0-DCD0FD7151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13" y="3332101"/>
            <a:ext cx="5448578" cy="1407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039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Metrics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Cluster-wide aggregator of resource usage data</a:t>
            </a:r>
          </a:p>
          <a:p>
            <a:r>
              <a:rPr lang="en-IN" sz="2800" dirty="0"/>
              <a:t>Metric server collects metrics from the Summary API, exposed by </a:t>
            </a:r>
            <a:r>
              <a:rPr lang="en-IN" sz="2800" dirty="0" err="1"/>
              <a:t>kubelet</a:t>
            </a:r>
            <a:r>
              <a:rPr lang="en-IN" sz="2800" dirty="0"/>
              <a:t> on each node</a:t>
            </a:r>
          </a:p>
          <a:p>
            <a:pPr lvl="1"/>
            <a:r>
              <a:rPr lang="en-IN" sz="2400" dirty="0"/>
              <a:t>5000 nodes clusters with 30 pods per node, supported by </a:t>
            </a:r>
            <a:r>
              <a:rPr lang="en-IN" sz="2400" dirty="0" err="1"/>
              <a:t>kubernetes</a:t>
            </a:r>
            <a:r>
              <a:rPr lang="en-IN" sz="2400" dirty="0"/>
              <a:t> 1.6</a:t>
            </a:r>
          </a:p>
          <a:p>
            <a:pPr lvl="1"/>
            <a:r>
              <a:rPr lang="en-IN" sz="2400" dirty="0"/>
              <a:t>To collect 10 metrics from each pod per node</a:t>
            </a:r>
          </a:p>
          <a:p>
            <a:pPr lvl="2"/>
            <a:r>
              <a:rPr lang="en-IN" sz="2000" dirty="0"/>
              <a:t>10 x 5000 x 30 / 60 = 25000 metrics per second by average</a:t>
            </a:r>
          </a:p>
          <a:p>
            <a:pPr lvl="1"/>
            <a:r>
              <a:rPr lang="en-IN" sz="2400" dirty="0"/>
              <a:t>This required a new server instead of API service, hence metrics server was created</a:t>
            </a:r>
          </a:p>
        </p:txBody>
      </p:sp>
    </p:spTree>
    <p:extLst>
      <p:ext uri="{BB962C8B-B14F-4D97-AF65-F5344CB8AC3E}">
        <p14:creationId xmlns:p14="http://schemas.microsoft.com/office/powerpoint/2010/main" val="2643349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5 – Monitor K8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Uses Prometheus &amp; Grafana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Nodes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Pods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3947767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/>
              <a:t>Path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Start with a managed service</a:t>
            </a:r>
          </a:p>
          <a:p>
            <a:r>
              <a:rPr lang="en-IN" sz="2800" dirty="0"/>
              <a:t>Docker Documentation (Docker.com)</a:t>
            </a:r>
          </a:p>
          <a:p>
            <a:r>
              <a:rPr lang="en-IN" sz="2800" dirty="0"/>
              <a:t>K8 Documentation (Kuberntes.IO)</a:t>
            </a:r>
          </a:p>
          <a:p>
            <a:r>
              <a:rPr lang="en-IN" sz="2800" dirty="0"/>
              <a:t>Automate Image Creation, Storage and Deployment</a:t>
            </a:r>
          </a:p>
          <a:p>
            <a:r>
              <a:rPr lang="en-IN" sz="2800" dirty="0"/>
              <a:t>Create and Use Official Images Repository</a:t>
            </a:r>
          </a:p>
          <a:p>
            <a:r>
              <a:rPr lang="en-IN" sz="2800" dirty="0"/>
              <a:t>Use Docker Swarm for Small Workloads</a:t>
            </a:r>
          </a:p>
          <a:p>
            <a:r>
              <a:rPr lang="en-IN" sz="2800" dirty="0"/>
              <a:t>Start with Stateless Applications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0124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4000" dirty="0"/>
              <a:t>This concludes Chapter 6 </a:t>
            </a:r>
            <a:br>
              <a:rPr lang="en-IN" sz="4000" dirty="0"/>
            </a:br>
            <a:r>
              <a:rPr lang="en-IN" sz="4000" b="1" dirty="0"/>
              <a:t>Container Orchestration with Kubernetes</a:t>
            </a:r>
            <a:br>
              <a:rPr lang="en-IN" sz="4000" b="1" dirty="0"/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Project that was spun out of Google as an open source container orchestration platform.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Built from the lessons learned in the experiences of developing and running Google’s Borg and Omega.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 dirty="0"/>
              <a:t>Designed from the ground-up as a </a:t>
            </a:r>
            <a:r>
              <a:rPr lang="en-IN" sz="2400" b="1" dirty="0"/>
              <a:t>loosely coupled</a:t>
            </a:r>
            <a:r>
              <a:rPr lang="en-IN" sz="2400" dirty="0"/>
              <a:t> collection of components </a:t>
            </a:r>
            <a:r>
              <a:rPr lang="en-IN" sz="2400" dirty="0" err="1"/>
              <a:t>centered</a:t>
            </a:r>
            <a:r>
              <a:rPr lang="en-IN" sz="2400" dirty="0"/>
              <a:t> around deploying, maintaining and scaling workloads.</a:t>
            </a:r>
          </a:p>
        </p:txBody>
      </p:sp>
    </p:spTree>
    <p:extLst>
      <p:ext uri="{BB962C8B-B14F-4D97-AF65-F5344CB8AC3E}">
        <p14:creationId xmlns:p14="http://schemas.microsoft.com/office/powerpoint/2010/main" val="421349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K8s History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84355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Contributors include Google, </a:t>
            </a:r>
            <a:r>
              <a:rPr lang="en-IN" sz="2400" dirty="0" err="1"/>
              <a:t>CodeOS</a:t>
            </a:r>
            <a:r>
              <a:rPr lang="en-IN" sz="2400" dirty="0"/>
              <a:t>, </a:t>
            </a:r>
            <a:r>
              <a:rPr lang="en-IN" sz="2400" dirty="0" err="1"/>
              <a:t>Redhat</a:t>
            </a:r>
            <a:r>
              <a:rPr lang="en-IN" sz="2400" dirty="0"/>
              <a:t>, Mesosphere, Microsoft, HP, IBM, VMWare, Pivotal, </a:t>
            </a:r>
            <a:r>
              <a:rPr lang="en-IN" sz="2400" dirty="0" err="1"/>
              <a:t>SaltStack</a:t>
            </a:r>
            <a:r>
              <a:rPr lang="en-IN" sz="2400" dirty="0"/>
              <a:t> etc.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4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Kubernetes is loosely coupled, meaning that all the components have little knowledge of each other and function independently.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This makes them easy to replace and integrate with a wide variety of systems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514350" indent="-298450">
              <a:spcBef>
                <a:spcPts val="0"/>
              </a:spcBef>
              <a:buSzPts val="1100"/>
              <a:buChar char="○"/>
            </a:pPr>
            <a:r>
              <a:rPr lang="en-IN" sz="2400" dirty="0"/>
              <a:t>Written in Go Language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endParaRPr lang="en-IN" sz="2400" dirty="0"/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51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Who Manages Kubernetes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2427734"/>
            <a:ext cx="8229600" cy="21415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Sub-Foundation of Linux Foundation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A Vendor Neutral Entity to Manage “Cloud Native” Projects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Focused on 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Containers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Dynamic Orchestration</a:t>
            </a:r>
          </a:p>
          <a:p>
            <a:pPr marL="857250" lvl="1" indent="-298450">
              <a:spcBef>
                <a:spcPts val="0"/>
              </a:spcBef>
              <a:buSzPts val="1100"/>
              <a:buChar char="●"/>
            </a:pPr>
            <a:r>
              <a:rPr lang="en-IN" sz="2000" dirty="0"/>
              <a:t>Many More Services</a:t>
            </a:r>
          </a:p>
        </p:txBody>
      </p:sp>
      <p:pic>
        <p:nvPicPr>
          <p:cNvPr id="5" name="Google Shape;158;p24">
            <a:extLst>
              <a:ext uri="{FF2B5EF4-FFF2-40B4-BE49-F238E27FC236}">
                <a16:creationId xmlns:a16="http://schemas.microsoft.com/office/drawing/2014/main" id="{627D5E7E-5055-498E-AE75-6353ED4EAC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7664" y="1199127"/>
            <a:ext cx="5921827" cy="94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12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 Issues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AB3E3-BF2C-4957-914B-8C4C54C3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14"/>
            <a:ext cx="9144000" cy="36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7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Does Kubernetes Do?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Groups containers that make up an application into logical units for easy management and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>
                <a:solidFill>
                  <a:schemeClr val="dk1"/>
                </a:solidFill>
              </a:rPr>
              <a:t>I</a:t>
            </a:r>
            <a:r>
              <a:rPr lang="en" sz="2800" dirty="0">
                <a:solidFill>
                  <a:schemeClr val="dk1"/>
                </a:solidFill>
              </a:rPr>
              <a:t>t acts as an engine </a:t>
            </a:r>
            <a:r>
              <a:rPr lang="en-IN" sz="2800" dirty="0">
                <a:solidFill>
                  <a:schemeClr val="dk1"/>
                </a:solidFill>
              </a:rPr>
              <a:t>for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r>
              <a:rPr lang="en" sz="2800" dirty="0"/>
              <a:t>resolving state by converging actual and the </a:t>
            </a:r>
            <a:r>
              <a:rPr lang="en" sz="2800" b="1" dirty="0"/>
              <a:t>desired state</a:t>
            </a:r>
            <a:r>
              <a:rPr lang="en" sz="2800" dirty="0"/>
              <a:t> of the system</a:t>
            </a:r>
            <a:endParaRPr lang="en" sz="2800" dirty="0">
              <a:solidFill>
                <a:schemeClr val="dk1"/>
              </a:solidFill>
            </a:endParaRP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800" dirty="0"/>
              <a:t>It is declarative, you tell it what you want it to be, and it figures it out</a:t>
            </a:r>
          </a:p>
          <a:p>
            <a:pPr marL="933450" lvl="1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" sz="2400" dirty="0"/>
              <a:t>e.g. ‘I want 3 instances of x’ and it just does it, if something dies, it brings it back to get to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975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Most Popular Use Cases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457200" y="699542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 err="1"/>
              <a:t>Autoscale</a:t>
            </a:r>
            <a:r>
              <a:rPr lang="en-IN" sz="2400" dirty="0"/>
              <a:t> Workloads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Blue/Green Deployments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Scheduled Cronjobs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Manage Stateless Applications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Easily Integrate and Support 3</a:t>
            </a:r>
            <a:r>
              <a:rPr lang="en-IN" sz="2400" baseline="30000" dirty="0"/>
              <a:t>rd</a:t>
            </a:r>
            <a:r>
              <a:rPr lang="en-IN" sz="2400" dirty="0"/>
              <a:t> Party Apps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Provide Native Methods of Service Discovery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156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17464</TotalTime>
  <Words>1130</Words>
  <Application>Microsoft Office PowerPoint</Application>
  <PresentationFormat>On-screen Show (16:9)</PresentationFormat>
  <Paragraphs>189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Roboto Mono</vt:lpstr>
      <vt:lpstr>Office Theme</vt:lpstr>
      <vt:lpstr>Chapter 6  Container Orchestration with Kubernetes</vt:lpstr>
      <vt:lpstr>Learning Topics</vt:lpstr>
      <vt:lpstr>Kubernetes Meaning</vt:lpstr>
      <vt:lpstr>K8s History</vt:lpstr>
      <vt:lpstr>K8s History</vt:lpstr>
      <vt:lpstr>Who Manages Kubernetes</vt:lpstr>
      <vt:lpstr>Container Issues</vt:lpstr>
      <vt:lpstr>What Does Kubernetes Do?</vt:lpstr>
      <vt:lpstr>Most Popular Use Cases</vt:lpstr>
      <vt:lpstr>Kubernetes Features</vt:lpstr>
      <vt:lpstr>Kubernetes Architecture</vt:lpstr>
      <vt:lpstr>Key Terminologies</vt:lpstr>
      <vt:lpstr>HA Cluster Architecture</vt:lpstr>
      <vt:lpstr>Pods</vt:lpstr>
      <vt:lpstr>Deployments</vt:lpstr>
      <vt:lpstr>Deployments</vt:lpstr>
      <vt:lpstr>Lab 1 – Deploy App on K8 Cluster</vt:lpstr>
      <vt:lpstr>Lab 2 – Deploy Java App on K8 Cluster</vt:lpstr>
      <vt:lpstr>Lab 3 – Deploy .NET App on K8 Cluster</vt:lpstr>
      <vt:lpstr>Lab 4 – Deploy Python App on K8 Cluster</vt:lpstr>
      <vt:lpstr>RollingUpdate Deployment </vt:lpstr>
      <vt:lpstr>RollingUpdate Deployment </vt:lpstr>
      <vt:lpstr>RollingUpdate Deployment  </vt:lpstr>
      <vt:lpstr>RollingUpdate Deployment </vt:lpstr>
      <vt:lpstr>RollingUpdate Deployment </vt:lpstr>
      <vt:lpstr>RollingUpdate Deployment </vt:lpstr>
      <vt:lpstr>Monitoring Kubernetes</vt:lpstr>
      <vt:lpstr>Monitoring Challenges for Kubernetes</vt:lpstr>
      <vt:lpstr>Monitoring Kubernetes – Data Sources</vt:lpstr>
      <vt:lpstr>Metrics Server</vt:lpstr>
      <vt:lpstr>Lab 5 – Monitor K8</vt:lpstr>
      <vt:lpstr>Path Forward</vt:lpstr>
      <vt:lpstr>This concludes Chapter 6  Container Orchestration with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302</cp:revision>
  <dcterms:created xsi:type="dcterms:W3CDTF">2018-01-08T11:57:24Z</dcterms:created>
  <dcterms:modified xsi:type="dcterms:W3CDTF">2019-04-12T03:26:25Z</dcterms:modified>
</cp:coreProperties>
</file>