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73" r:id="rId7"/>
    <p:sldId id="261" r:id="rId8"/>
    <p:sldId id="262"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J's pc" initials="Bp" lastIdx="1" clrIdx="0">
    <p:extLst>
      <p:ext uri="{19B8F6BF-5375-455C-9EA6-DF929625EA0E}">
        <p15:presenceInfo xmlns:p15="http://schemas.microsoft.com/office/powerpoint/2012/main" userId="BJ's p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0-01T19:44:50.819" idx="1">
    <p:pos x="10" y="10"/>
    <p:text/>
    <p:extLst>
      <p:ext uri="{C676402C-5697-4E1C-873F-D02D1690AC5C}">
        <p15:threadingInfo xmlns:p15="http://schemas.microsoft.com/office/powerpoint/2012/main" timeZoneBias="-360"/>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10/2/2023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10/2/2023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10/2/2023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10/2/2023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10/2/2023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10/2/2023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10/2/2023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hyperlink" Target="http://www.eajournals.org/wp-content/uploads/Problems-of-CLT-in-Bangladesh-Ways-%20to-improve.pdf" TargetMode="Externa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latin typeface="Arial Rounded MT Bold" panose="020F0704030504030204" pitchFamily="34" charset="0"/>
              </a:rPr>
              <a:t>Welcome </a:t>
            </a:r>
          </a:p>
        </p:txBody>
      </p:sp>
    </p:spTree>
    <p:extLst>
      <p:ext uri="{BB962C8B-B14F-4D97-AF65-F5344CB8AC3E}">
        <p14:creationId xmlns:p14="http://schemas.microsoft.com/office/powerpoint/2010/main" val="2548343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Key Features</a:t>
            </a:r>
          </a:p>
        </p:txBody>
      </p:sp>
      <p:sp>
        <p:nvSpPr>
          <p:cNvPr id="4" name="Content Placeholder 3"/>
          <p:cNvSpPr>
            <a:spLocks noGrp="1"/>
          </p:cNvSpPr>
          <p:nvPr>
            <p:ph sz="half" idx="2"/>
          </p:nvPr>
        </p:nvSpPr>
        <p:spPr>
          <a:xfrm>
            <a:off x="680320" y="2420408"/>
            <a:ext cx="10462810" cy="3926604"/>
          </a:xfrm>
        </p:spPr>
        <p:txBody>
          <a:bodyPr>
            <a:noAutofit/>
          </a:bodyPr>
          <a:lstStyle/>
          <a:p>
            <a:r>
              <a:rPr lang="en-GB" sz="2800" b="0" i="0" u="none" strike="noStrike" baseline="0" dirty="0">
                <a:latin typeface="Trebuchet MS (Body)"/>
              </a:rPr>
              <a:t>(1) Classes are </a:t>
            </a:r>
            <a:r>
              <a:rPr lang="en-GB" sz="2800" b="0" i="0" u="none" strike="noStrike" baseline="0" dirty="0" err="1">
                <a:latin typeface="Trebuchet MS (Body)"/>
              </a:rPr>
              <a:t>tought</a:t>
            </a:r>
            <a:r>
              <a:rPr lang="en-GB" sz="2800" b="0" i="0" u="none" strike="noStrike" baseline="0" dirty="0">
                <a:latin typeface="Trebuchet MS (Body)"/>
              </a:rPr>
              <a:t> in the mother tongue, with little active use of the target language. </a:t>
            </a:r>
          </a:p>
          <a:p>
            <a:r>
              <a:rPr lang="en-GB" sz="2800" b="0" i="0" u="none" strike="noStrike" baseline="0" dirty="0">
                <a:latin typeface="Trebuchet MS (Body)"/>
              </a:rPr>
              <a:t>(2) Much vocabulary is </a:t>
            </a:r>
            <a:r>
              <a:rPr lang="en-GB" sz="2800" b="0" i="0" u="none" strike="noStrike" baseline="0" dirty="0" err="1">
                <a:latin typeface="Trebuchet MS (Body)"/>
              </a:rPr>
              <a:t>tought</a:t>
            </a:r>
            <a:r>
              <a:rPr lang="en-GB" sz="2800" b="0" i="0" u="none" strike="noStrike" baseline="0" dirty="0">
                <a:latin typeface="Trebuchet MS (Body)"/>
              </a:rPr>
              <a:t> in the form of list of isolated words. </a:t>
            </a:r>
          </a:p>
          <a:p>
            <a:r>
              <a:rPr lang="en-GB" sz="2800" b="0" i="0" u="none" strike="noStrike" baseline="0" dirty="0">
                <a:latin typeface="Trebuchet MS (Body)"/>
              </a:rPr>
              <a:t>(3) Long elaborate explanation of the intricacies </a:t>
            </a:r>
            <a:r>
              <a:rPr lang="en-GB" sz="2800" b="0" i="0" u="none" strike="noStrike" baseline="0" dirty="0" err="1">
                <a:latin typeface="Trebuchet MS (Body)"/>
              </a:rPr>
              <a:t>og</a:t>
            </a:r>
            <a:r>
              <a:rPr lang="en-GB" sz="2800" b="0" i="0" u="none" strike="noStrike" baseline="0" dirty="0">
                <a:latin typeface="Trebuchet MS (Body)"/>
              </a:rPr>
              <a:t> grammar are given. </a:t>
            </a:r>
          </a:p>
          <a:p>
            <a:r>
              <a:rPr lang="en-GB" sz="2800" b="0" i="0" u="none" strike="noStrike" baseline="0" dirty="0">
                <a:latin typeface="Trebuchet MS (Body)"/>
              </a:rPr>
              <a:t>(4) Grammar provide the rules for putting words together, and instruction often focuses the from and inflection of words. </a:t>
            </a:r>
            <a:endParaRPr lang="en-US" sz="2800" dirty="0">
              <a:latin typeface="Trebuchet MS (Body)"/>
            </a:endParaRPr>
          </a:p>
        </p:txBody>
      </p:sp>
    </p:spTree>
    <p:extLst>
      <p:ext uri="{BB962C8B-B14F-4D97-AF65-F5344CB8AC3E}">
        <p14:creationId xmlns:p14="http://schemas.microsoft.com/office/powerpoint/2010/main" val="4253767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Origin of Grammar Translation Method </a:t>
            </a:r>
          </a:p>
        </p:txBody>
      </p:sp>
      <p:sp>
        <p:nvSpPr>
          <p:cNvPr id="7" name="TextBox 6">
            <a:extLst>
              <a:ext uri="{FF2B5EF4-FFF2-40B4-BE49-F238E27FC236}">
                <a16:creationId xmlns:a16="http://schemas.microsoft.com/office/drawing/2014/main" id="{283C2FDD-6DD8-4A5F-8F5D-9BB179359AE0}"/>
              </a:ext>
            </a:extLst>
          </p:cNvPr>
          <p:cNvSpPr txBox="1"/>
          <p:nvPr/>
        </p:nvSpPr>
        <p:spPr>
          <a:xfrm>
            <a:off x="582706" y="2543600"/>
            <a:ext cx="10784541" cy="2246769"/>
          </a:xfrm>
          <a:prstGeom prst="rect">
            <a:avLst/>
          </a:prstGeom>
          <a:noFill/>
        </p:spPr>
        <p:txBody>
          <a:bodyPr wrap="square" rtlCol="0">
            <a:spAutoFit/>
          </a:bodyPr>
          <a:lstStyle/>
          <a:p>
            <a:r>
              <a:rPr lang="en-GB" sz="2800" b="0" i="0" u="none" strike="noStrike" baseline="0" dirty="0">
                <a:latin typeface="Trebuchet MS (Body)"/>
              </a:rPr>
              <a:t>It originated from the practice of teaching Latin; in the early 16th century, students learned Latin for communication, but after the language died out it was studied purely as an academic </a:t>
            </a:r>
            <a:r>
              <a:rPr lang="en-GB" sz="2800" b="0" i="0" u="none" strike="noStrike" baseline="0" dirty="0" err="1">
                <a:latin typeface="Trebuchet MS (Body)"/>
              </a:rPr>
              <a:t>discipline.The</a:t>
            </a:r>
            <a:r>
              <a:rPr lang="en-GB" sz="2800" b="0" i="0" u="none" strike="noStrike" baseline="0" dirty="0">
                <a:latin typeface="Trebuchet MS (Body)"/>
              </a:rPr>
              <a:t> grammar-translation method is probably the oldest method for teaching a foreign language in the West. </a:t>
            </a:r>
            <a:endParaRPr lang="en-GB" sz="2800" dirty="0">
              <a:latin typeface="Trebuchet MS (Body)"/>
            </a:endParaRPr>
          </a:p>
        </p:txBody>
      </p:sp>
    </p:spTree>
    <p:extLst>
      <p:ext uri="{BB962C8B-B14F-4D97-AF65-F5344CB8AC3E}">
        <p14:creationId xmlns:p14="http://schemas.microsoft.com/office/powerpoint/2010/main" val="4063975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Effectiveness of GTM</a:t>
            </a:r>
          </a:p>
        </p:txBody>
      </p:sp>
      <p:sp>
        <p:nvSpPr>
          <p:cNvPr id="7" name="TextBox 6">
            <a:extLst>
              <a:ext uri="{FF2B5EF4-FFF2-40B4-BE49-F238E27FC236}">
                <a16:creationId xmlns:a16="http://schemas.microsoft.com/office/drawing/2014/main" id="{A81A5522-44B6-410C-8ABE-3FD9B770A572}"/>
              </a:ext>
            </a:extLst>
          </p:cNvPr>
          <p:cNvSpPr txBox="1"/>
          <p:nvPr/>
        </p:nvSpPr>
        <p:spPr>
          <a:xfrm>
            <a:off x="680319" y="2581835"/>
            <a:ext cx="10812434" cy="1384995"/>
          </a:xfrm>
          <a:prstGeom prst="rect">
            <a:avLst/>
          </a:prstGeom>
          <a:noFill/>
        </p:spPr>
        <p:txBody>
          <a:bodyPr wrap="square" rtlCol="0">
            <a:spAutoFit/>
          </a:bodyPr>
          <a:lstStyle/>
          <a:p>
            <a:r>
              <a:rPr lang="en-GB" sz="2800" b="0" i="0" u="none" strike="noStrike" baseline="0" dirty="0">
                <a:latin typeface="Trebuchet MS (Body)"/>
              </a:rPr>
              <a:t>GTM primarily focuses on sentence structures with proper grammar. It is particularly beneficial to teach the students to learn the English language in terms of reading and writing .</a:t>
            </a:r>
            <a:endParaRPr lang="en-GB" sz="2800" dirty="0">
              <a:latin typeface="Trebuchet MS (Body)"/>
            </a:endParaRPr>
          </a:p>
        </p:txBody>
      </p:sp>
    </p:spTree>
    <p:extLst>
      <p:ext uri="{BB962C8B-B14F-4D97-AF65-F5344CB8AC3E}">
        <p14:creationId xmlns:p14="http://schemas.microsoft.com/office/powerpoint/2010/main" val="3196066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Research Methodology</a:t>
            </a:r>
          </a:p>
        </p:txBody>
      </p:sp>
      <p:sp>
        <p:nvSpPr>
          <p:cNvPr id="7" name="TextBox 6">
            <a:extLst>
              <a:ext uri="{FF2B5EF4-FFF2-40B4-BE49-F238E27FC236}">
                <a16:creationId xmlns:a16="http://schemas.microsoft.com/office/drawing/2014/main" id="{74701607-BBA3-4F83-95A4-93B712771A26}"/>
              </a:ext>
            </a:extLst>
          </p:cNvPr>
          <p:cNvSpPr txBox="1"/>
          <p:nvPr/>
        </p:nvSpPr>
        <p:spPr>
          <a:xfrm>
            <a:off x="475129" y="2303929"/>
            <a:ext cx="11196918" cy="2246769"/>
          </a:xfrm>
          <a:prstGeom prst="rect">
            <a:avLst/>
          </a:prstGeom>
          <a:noFill/>
        </p:spPr>
        <p:txBody>
          <a:bodyPr wrap="square" rtlCol="0">
            <a:spAutoFit/>
          </a:bodyPr>
          <a:lstStyle/>
          <a:p>
            <a:r>
              <a:rPr lang="en-GB" sz="2800" b="0" i="0" u="none" strike="noStrike" baseline="0" dirty="0">
                <a:latin typeface="+mj-lt"/>
              </a:rPr>
              <a:t>The method and design of data collection for this study are covered in this chapter. In this chapter, </a:t>
            </a:r>
            <a:r>
              <a:rPr lang="en-GB" sz="2800" b="0" i="0" u="none" strike="noStrike" baseline="0" dirty="0" err="1">
                <a:latin typeface="+mj-lt"/>
              </a:rPr>
              <a:t>i</a:t>
            </a:r>
            <a:r>
              <a:rPr lang="en-GB" sz="2800" b="0" i="0" u="none" strike="noStrike" baseline="0" dirty="0">
                <a:latin typeface="+mj-lt"/>
              </a:rPr>
              <a:t> will go through the research process, it’s constraints, the types of participants </a:t>
            </a:r>
            <a:r>
              <a:rPr lang="en-GB" sz="2800" b="0" i="0" u="none" strike="noStrike" baseline="0" dirty="0" err="1">
                <a:latin typeface="+mj-lt"/>
              </a:rPr>
              <a:t>i</a:t>
            </a:r>
            <a:r>
              <a:rPr lang="en-GB" sz="2800" b="0" i="0" u="none" strike="noStrike" baseline="0" dirty="0">
                <a:latin typeface="+mj-lt"/>
              </a:rPr>
              <a:t> used for the study, as well as research tools including data collecting and analysis. </a:t>
            </a:r>
            <a:endParaRPr lang="en-GB" sz="2800" dirty="0">
              <a:latin typeface="+mj-lt"/>
            </a:endParaRPr>
          </a:p>
        </p:txBody>
      </p:sp>
    </p:spTree>
    <p:extLst>
      <p:ext uri="{BB962C8B-B14F-4D97-AF65-F5344CB8AC3E}">
        <p14:creationId xmlns:p14="http://schemas.microsoft.com/office/powerpoint/2010/main" val="2965198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Field Data Analysis </a:t>
            </a:r>
          </a:p>
        </p:txBody>
      </p:sp>
      <p:sp>
        <p:nvSpPr>
          <p:cNvPr id="7" name="TextBox 6">
            <a:extLst>
              <a:ext uri="{FF2B5EF4-FFF2-40B4-BE49-F238E27FC236}">
                <a16:creationId xmlns:a16="http://schemas.microsoft.com/office/drawing/2014/main" id="{82B5CFEA-B842-4288-8C07-3A2259DC7C05}"/>
              </a:ext>
            </a:extLst>
          </p:cNvPr>
          <p:cNvSpPr txBox="1"/>
          <p:nvPr/>
        </p:nvSpPr>
        <p:spPr>
          <a:xfrm>
            <a:off x="448235" y="2187388"/>
            <a:ext cx="11349318" cy="4524315"/>
          </a:xfrm>
          <a:prstGeom prst="rect">
            <a:avLst/>
          </a:prstGeom>
          <a:noFill/>
        </p:spPr>
        <p:txBody>
          <a:bodyPr wrap="square" rtlCol="0">
            <a:spAutoFit/>
          </a:bodyPr>
          <a:lstStyle/>
          <a:p>
            <a:r>
              <a:rPr lang="en-GB" sz="2400" b="0" i="0" u="none" strike="noStrike" baseline="0" dirty="0">
                <a:latin typeface="+mj-lt"/>
              </a:rPr>
              <a:t>Various kinds of rating scales have been developed to measure attitudes directly (i.e. the person knows their attitude is being studied). The most widely used is the Likert Scale. </a:t>
            </a:r>
          </a:p>
          <a:p>
            <a:r>
              <a:rPr lang="en-GB" sz="2400" b="0" i="0" u="none" strike="noStrike" baseline="0" dirty="0">
                <a:latin typeface="+mj-lt"/>
              </a:rPr>
              <a:t>A Likert-type scale assumes that the strength/ intensity of experience is linear, i.e. on a continuum from strongly agree to strongly disagree, and makes the assumption that attitudes can be measured. 18 </a:t>
            </a:r>
          </a:p>
          <a:p>
            <a:endParaRPr lang="en-GB" sz="2400" b="0" i="0" u="none" strike="noStrike" baseline="0" dirty="0">
              <a:latin typeface="+mj-lt"/>
            </a:endParaRPr>
          </a:p>
          <a:p>
            <a:r>
              <a:rPr lang="en-GB" sz="2400" b="0" i="0" u="none" strike="noStrike" baseline="0" dirty="0">
                <a:latin typeface="+mj-lt"/>
              </a:rPr>
              <a:t>Respondent may be offered a choice of five to seven or more pre-coded responses with the neutral point being neither agree nor </a:t>
            </a:r>
            <a:r>
              <a:rPr lang="en-GB" sz="2400" b="0" i="0" u="none" strike="noStrike" baseline="0" dirty="0" err="1">
                <a:latin typeface="+mj-lt"/>
              </a:rPr>
              <a:t>disagree.In</a:t>
            </a:r>
            <a:r>
              <a:rPr lang="en-GB" sz="2400" b="0" i="0" u="none" strike="noStrike" baseline="0" dirty="0">
                <a:latin typeface="+mj-lt"/>
              </a:rPr>
              <a:t> its final form, the Likert Scale is a five (or seven) point scale which is used to allow the individual to express how much they agree or disagree with a particular statement. </a:t>
            </a:r>
            <a:endParaRPr lang="en-GB" sz="2400" dirty="0">
              <a:latin typeface="+mj-lt"/>
            </a:endParaRPr>
          </a:p>
        </p:txBody>
      </p:sp>
    </p:spTree>
    <p:extLst>
      <p:ext uri="{BB962C8B-B14F-4D97-AF65-F5344CB8AC3E}">
        <p14:creationId xmlns:p14="http://schemas.microsoft.com/office/powerpoint/2010/main" val="1106973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 </a:t>
            </a:r>
          </a:p>
        </p:txBody>
      </p:sp>
      <p:sp>
        <p:nvSpPr>
          <p:cNvPr id="4" name="Content Placeholder 3"/>
          <p:cNvSpPr>
            <a:spLocks noGrp="1"/>
          </p:cNvSpPr>
          <p:nvPr>
            <p:ph sz="half" idx="2"/>
          </p:nvPr>
        </p:nvSpPr>
        <p:spPr>
          <a:xfrm>
            <a:off x="680322" y="2468880"/>
            <a:ext cx="10658238" cy="3444240"/>
          </a:xfrm>
        </p:spPr>
        <p:txBody>
          <a:bodyPr>
            <a:normAutofit/>
          </a:bodyPr>
          <a:lstStyle/>
          <a:p>
            <a:pPr marL="0" indent="0" algn="just">
              <a:buNone/>
            </a:pPr>
            <a:r>
              <a:rPr lang="en-US" dirty="0">
                <a:solidFill>
                  <a:schemeClr val="accent5">
                    <a:lumMod val="50000"/>
                  </a:schemeClr>
                </a:solidFill>
                <a:latin typeface="Times New Roman" panose="02020603050405020304" pitchFamily="18" charset="0"/>
                <a:cs typeface="Times New Roman" panose="02020603050405020304" pitchFamily="18" charset="0"/>
              </a:rPr>
              <a:t>Indeed, the emphasis on achieving 'Correct 'grammar which little regard for the free application and production of speech is at Once the greatest asset and greatest drawback to this approach. The GTM technique of teaching English has already been covered by numerous researchers in their grammar works. Now that the government has taken action, it is our responsibility to support the mission of the national curriculum and textbook board. However, the government needs to start secondary teacher training programs</a:t>
            </a:r>
          </a:p>
        </p:txBody>
      </p:sp>
    </p:spTree>
    <p:extLst>
      <p:ext uri="{BB962C8B-B14F-4D97-AF65-F5344CB8AC3E}">
        <p14:creationId xmlns:p14="http://schemas.microsoft.com/office/powerpoint/2010/main" val="3741615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p>
        </p:txBody>
      </p:sp>
      <p:sp>
        <p:nvSpPr>
          <p:cNvPr id="4" name="Content Placeholder 3"/>
          <p:cNvSpPr>
            <a:spLocks noGrp="1"/>
          </p:cNvSpPr>
          <p:nvPr>
            <p:ph sz="half" idx="2"/>
          </p:nvPr>
        </p:nvSpPr>
        <p:spPr>
          <a:xfrm>
            <a:off x="680322" y="2062480"/>
            <a:ext cx="11176398" cy="4216400"/>
          </a:xfrm>
        </p:spPr>
        <p:txBody>
          <a:bodyPr>
            <a:normAutofit fontScale="77500" lnSpcReduction="20000"/>
          </a:bodyPr>
          <a:lstStyle/>
          <a:p>
            <a:r>
              <a:rPr lang="en-US" dirty="0">
                <a:solidFill>
                  <a:schemeClr val="accent5">
                    <a:lumMod val="50000"/>
                  </a:schemeClr>
                </a:solidFill>
                <a:latin typeface="Times New Roman" panose="02020603050405020304" pitchFamily="18" charset="0"/>
                <a:cs typeface="Times New Roman" panose="02020603050405020304" pitchFamily="18" charset="0"/>
              </a:rPr>
              <a:t>Richards, J., &amp; Rodgers, T. (2001). Approaches and Methods in Language Teaching (2nd ed., Cambridge Language Teaching Library). Cambridge: Cambridge University Press. doi:10.1017/CBO9780511667305. (Richards &amp; Rodgers, 1986, p. 154 </a:t>
            </a:r>
            <a:r>
              <a:rPr lang="en-US" dirty="0" err="1">
                <a:solidFill>
                  <a:schemeClr val="accent5">
                    <a:lumMod val="50000"/>
                  </a:schemeClr>
                </a:solidFill>
                <a:latin typeface="Times New Roman" panose="02020603050405020304" pitchFamily="18" charset="0"/>
                <a:cs typeface="Times New Roman" panose="02020603050405020304" pitchFamily="18" charset="0"/>
              </a:rPr>
              <a:t>apud</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Kumaravadivelu</a:t>
            </a:r>
            <a:r>
              <a:rPr lang="en-US" dirty="0">
                <a:solidFill>
                  <a:schemeClr val="accent5">
                    <a:lumMod val="50000"/>
                  </a:schemeClr>
                </a:solidFill>
                <a:latin typeface="Times New Roman" panose="02020603050405020304" pitchFamily="18" charset="0"/>
                <a:cs typeface="Times New Roman" panose="02020603050405020304" pitchFamily="18" charset="0"/>
              </a:rPr>
              <a:t>,    2006, p. 86) German     scholar Karl </a:t>
            </a:r>
            <a:r>
              <a:rPr lang="en-US" dirty="0" err="1">
                <a:solidFill>
                  <a:schemeClr val="accent5">
                    <a:lumMod val="50000"/>
                  </a:schemeClr>
                </a:solidFill>
                <a:latin typeface="Times New Roman" panose="02020603050405020304" pitchFamily="18" charset="0"/>
                <a:cs typeface="Times New Roman" panose="02020603050405020304" pitchFamily="18" charset="0"/>
              </a:rPr>
              <a:t>Plotz</a:t>
            </a:r>
            <a:r>
              <a:rPr lang="en-US" dirty="0">
                <a:solidFill>
                  <a:schemeClr val="accent5">
                    <a:lumMod val="50000"/>
                  </a:schemeClr>
                </a:solidFill>
                <a:latin typeface="Times New Roman" panose="02020603050405020304" pitchFamily="18" charset="0"/>
                <a:cs typeface="Times New Roman" panose="02020603050405020304" pitchFamily="18" charset="0"/>
              </a:rPr>
              <a:t> (1819-1881)</a:t>
            </a:r>
          </a:p>
          <a:p>
            <a:r>
              <a:rPr lang="en-US" dirty="0">
                <a:solidFill>
                  <a:schemeClr val="accent5">
                    <a:lumMod val="50000"/>
                  </a:schemeClr>
                </a:solidFill>
                <a:latin typeface="Times New Roman" panose="02020603050405020304" pitchFamily="18" charset="0"/>
                <a:cs typeface="Times New Roman" panose="02020603050405020304" pitchFamily="18" charset="0"/>
              </a:rPr>
              <a:t>Rahim and, Karim. (2015) Problems of CLT in Bangladesh: ways to improve. International Journal of Education Learning and Development. III, p 75-87 retrieved from </a:t>
            </a:r>
            <a:r>
              <a:rPr lang="en-US" dirty="0">
                <a:solidFill>
                  <a:schemeClr val="accent5">
                    <a:lumMod val="50000"/>
                  </a:schemeClr>
                </a:solidFill>
                <a:latin typeface="Times New Roman" panose="02020603050405020304" pitchFamily="18" charset="0"/>
                <a:cs typeface="Times New Roman" panose="02020603050405020304" pitchFamily="18" charset="0"/>
                <a:hlinkClick r:id="rId2"/>
              </a:rPr>
              <a:t>http://www.eajournals.org/wp-content/uploads/Problems-of-CLT-in-Bangladesh-Ways- to-improve.pdf</a:t>
            </a:r>
            <a:endParaRPr lang="en-US" dirty="0">
              <a:solidFill>
                <a:schemeClr val="accent5">
                  <a:lumMod val="50000"/>
                </a:schemeClr>
              </a:solidFill>
              <a:latin typeface="Times New Roman" panose="02020603050405020304" pitchFamily="18" charset="0"/>
              <a:cs typeface="Times New Roman" panose="02020603050405020304" pitchFamily="18" charset="0"/>
            </a:endParaRPr>
          </a:p>
          <a:p>
            <a:r>
              <a:rPr lang="en-US" dirty="0">
                <a:solidFill>
                  <a:schemeClr val="accent5">
                    <a:lumMod val="50000"/>
                  </a:schemeClr>
                </a:solidFill>
                <a:latin typeface="Times New Roman" panose="02020603050405020304" pitchFamily="18" charset="0"/>
                <a:cs typeface="Times New Roman" panose="02020603050405020304" pitchFamily="18" charset="0"/>
              </a:rPr>
              <a:t>Rasheed (2015). Communicative Language Teaching in Bangladesh Retrieved </a:t>
            </a:r>
            <a:r>
              <a:rPr lang="en-US" dirty="0" err="1">
                <a:solidFill>
                  <a:schemeClr val="accent5">
                    <a:lumMod val="50000"/>
                  </a:schemeClr>
                </a:solidFill>
                <a:latin typeface="Times New Roman" panose="02020603050405020304" pitchFamily="18" charset="0"/>
                <a:cs typeface="Times New Roman" panose="02020603050405020304" pitchFamily="18" charset="0"/>
              </a:rPr>
              <a:t>fromhttp</a:t>
            </a:r>
            <a:r>
              <a:rPr lang="en-US" dirty="0">
                <a:solidFill>
                  <a:schemeClr val="accent5">
                    <a:lumMod val="50000"/>
                  </a:schemeClr>
                </a:solidFill>
                <a:latin typeface="Times New Roman" panose="02020603050405020304" pitchFamily="18" charset="0"/>
                <a:cs typeface="Times New Roman" panose="02020603050405020304" pitchFamily="18" charset="0"/>
              </a:rPr>
              <a:t>://thedailynewnation.com/news/78095/communicative-language-teachingin-bangladesh.html</a:t>
            </a:r>
          </a:p>
          <a:p>
            <a:r>
              <a:rPr lang="en-US" dirty="0">
                <a:solidFill>
                  <a:schemeClr val="accent5">
                    <a:lumMod val="50000"/>
                  </a:schemeClr>
                </a:solidFill>
                <a:latin typeface="Times New Roman" panose="02020603050405020304" pitchFamily="18" charset="0"/>
                <a:cs typeface="Times New Roman" panose="02020603050405020304" pitchFamily="18" charset="0"/>
              </a:rPr>
              <a:t>Richards, J., Platt, J., Weber, H., Inman, P., &amp; Inman, P. (1986). Longman dictionary of applied linguistics. RELC Journal, 17(2), 105-110.</a:t>
            </a:r>
          </a:p>
          <a:p>
            <a:r>
              <a:rPr lang="en-US" dirty="0">
                <a:solidFill>
                  <a:schemeClr val="accent5">
                    <a:lumMod val="50000"/>
                  </a:schemeClr>
                </a:solidFill>
                <a:latin typeface="Times New Roman" panose="02020603050405020304" pitchFamily="18" charset="0"/>
                <a:cs typeface="Times New Roman" panose="02020603050405020304" pitchFamily="18" charset="0"/>
              </a:rPr>
              <a:t>Richards, J. C., &amp; Rodgers, T. S. (2014). Approaches and methods in language teaching.</a:t>
            </a:r>
          </a:p>
          <a:p>
            <a:r>
              <a:rPr lang="en-US" dirty="0">
                <a:solidFill>
                  <a:schemeClr val="accent5">
                    <a:lumMod val="50000"/>
                  </a:schemeClr>
                </a:solidFill>
                <a:latin typeface="Times New Roman" panose="02020603050405020304" pitchFamily="18" charset="0"/>
                <a:cs typeface="Times New Roman" panose="02020603050405020304" pitchFamily="18" charset="0"/>
              </a:rPr>
              <a:t>Gorski, D. (</a:t>
            </a:r>
            <a:r>
              <a:rPr lang="en-US" dirty="0" err="1">
                <a:solidFill>
                  <a:schemeClr val="accent5">
                    <a:lumMod val="50000"/>
                  </a:schemeClr>
                </a:solidFill>
                <a:latin typeface="Times New Roman" panose="02020603050405020304" pitchFamily="18" charset="0"/>
                <a:cs typeface="Times New Roman" panose="02020603050405020304" pitchFamily="18" charset="0"/>
              </a:rPr>
              <a:t>n.d</a:t>
            </a:r>
            <a:r>
              <a:rPr lang="en-US" dirty="0">
                <a:solidFill>
                  <a:schemeClr val="accent5">
                    <a:lumMod val="50000"/>
                  </a:schemeClr>
                </a:solidFill>
                <a:latin typeface="Times New Roman" panose="02020603050405020304" pitchFamily="18" charset="0"/>
                <a:cs typeface="Times New Roman" panose="02020603050405020304" pitchFamily="18" charset="0"/>
              </a:rPr>
              <a:t>). Advantages &amp; Disadvantages of GTM in TEFL. Retrieved fromhttp://classroom.synonym.com/advantages-disadvantages-gtm-tefl8059435.html</a:t>
            </a:r>
          </a:p>
          <a:p>
            <a:r>
              <a:rPr lang="en-US" dirty="0">
                <a:solidFill>
                  <a:schemeClr val="accent5">
                    <a:lumMod val="50000"/>
                  </a:schemeClr>
                </a:solidFill>
                <a:latin typeface="Times New Roman" panose="02020603050405020304" pitchFamily="18" charset="0"/>
                <a:cs typeface="Times New Roman" panose="02020603050405020304" pitchFamily="18" charset="0"/>
              </a:rPr>
              <a:t>Harmer, J. (1983). The practice of English language teaching. Longman, 1560 Broadway, New York, NY 10036</a:t>
            </a:r>
          </a:p>
        </p:txBody>
      </p:sp>
    </p:spTree>
    <p:extLst>
      <p:ext uri="{BB962C8B-B14F-4D97-AF65-F5344CB8AC3E}">
        <p14:creationId xmlns:p14="http://schemas.microsoft.com/office/powerpoint/2010/main" val="3080308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03600" y="2773680"/>
            <a:ext cx="5740400" cy="1107996"/>
          </a:xfrm>
          <a:prstGeom prst="rect">
            <a:avLst/>
          </a:prstGeom>
          <a:noFill/>
        </p:spPr>
        <p:txBody>
          <a:bodyPr wrap="square" rtlCol="0">
            <a:spAutoFit/>
          </a:bodyPr>
          <a:lstStyle/>
          <a:p>
            <a:r>
              <a:rPr lang="en-US" sz="6600" dirty="0">
                <a:solidFill>
                  <a:schemeClr val="accent5">
                    <a:lumMod val="50000"/>
                  </a:schemeClr>
                </a:solidFill>
                <a:latin typeface="Arial Rounded MT Bold" panose="020F0704030504030204" pitchFamily="34" charset="0"/>
              </a:rPr>
              <a:t>Thank You!</a:t>
            </a:r>
          </a:p>
        </p:txBody>
      </p:sp>
    </p:spTree>
    <p:extLst>
      <p:ext uri="{BB962C8B-B14F-4D97-AF65-F5344CB8AC3E}">
        <p14:creationId xmlns:p14="http://schemas.microsoft.com/office/powerpoint/2010/main" val="2745749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The Implications of Grammar Translation Method in Secondary level of Bangladeshi Education System</a:t>
            </a:r>
          </a:p>
        </p:txBody>
      </p:sp>
      <p:sp>
        <p:nvSpPr>
          <p:cNvPr id="3" name="Content Placeholder 2"/>
          <p:cNvSpPr>
            <a:spLocks noGrp="1"/>
          </p:cNvSpPr>
          <p:nvPr>
            <p:ph idx="1"/>
          </p:nvPr>
        </p:nvSpPr>
        <p:spPr>
          <a:xfrm>
            <a:off x="680321" y="3169920"/>
            <a:ext cx="5058628" cy="2766268"/>
          </a:xfrm>
        </p:spPr>
        <p:txBody>
          <a:bodyPr>
            <a:normAutofit lnSpcReduction="10000"/>
          </a:bodyPr>
          <a:lstStyle/>
          <a:p>
            <a:pPr marL="0" indent="0">
              <a:buNone/>
            </a:pPr>
            <a:r>
              <a:rPr lang="en-US" sz="2800" b="1" u="sng" dirty="0">
                <a:solidFill>
                  <a:schemeClr val="bg1"/>
                </a:solidFill>
                <a:latin typeface="Times New Roman" panose="02020603050405020304" pitchFamily="18" charset="0"/>
                <a:cs typeface="Times New Roman" panose="02020603050405020304" pitchFamily="18" charset="0"/>
              </a:rPr>
              <a:t>Presented By</a:t>
            </a:r>
            <a:r>
              <a:rPr lang="en-US" sz="2800" b="1" u="sng" dirty="0">
                <a:solidFill>
                  <a:schemeClr val="bg1"/>
                </a:solidFill>
              </a:rPr>
              <a:t>:</a:t>
            </a:r>
          </a:p>
          <a:p>
            <a:pPr marL="0" indent="0">
              <a:buNone/>
            </a:pPr>
            <a:r>
              <a:rPr lang="en-US" sz="2000" dirty="0">
                <a:solidFill>
                  <a:schemeClr val="accent5">
                    <a:lumMod val="50000"/>
                  </a:schemeClr>
                </a:solidFill>
                <a:latin typeface="Times New Roman" panose="02020603050405020304" pitchFamily="18" charset="0"/>
                <a:cs typeface="Times New Roman" panose="02020603050405020304" pitchFamily="18" charset="0"/>
              </a:rPr>
              <a:t>A B Siddique </a:t>
            </a:r>
            <a:r>
              <a:rPr lang="en-US" sz="2000" dirty="0" err="1">
                <a:solidFill>
                  <a:schemeClr val="accent5">
                    <a:lumMod val="50000"/>
                  </a:schemeClr>
                </a:solidFill>
                <a:latin typeface="Times New Roman" panose="02020603050405020304" pitchFamily="18" charset="0"/>
                <a:cs typeface="Times New Roman" panose="02020603050405020304" pitchFamily="18" charset="0"/>
              </a:rPr>
              <a:t>Sohag</a:t>
            </a:r>
            <a:endParaRPr lang="en-US" sz="2000" dirty="0">
              <a:solidFill>
                <a:schemeClr val="accent5">
                  <a:lumMod val="50000"/>
                </a:schemeClr>
              </a:solidFill>
              <a:latin typeface="Times New Roman" panose="02020603050405020304" pitchFamily="18" charset="0"/>
              <a:cs typeface="Times New Roman" panose="02020603050405020304" pitchFamily="18" charset="0"/>
            </a:endParaRPr>
          </a:p>
          <a:p>
            <a:pPr marL="0" indent="0">
              <a:buNone/>
            </a:pPr>
            <a:r>
              <a:rPr lang="en-US" sz="2000" dirty="0">
                <a:solidFill>
                  <a:schemeClr val="accent5">
                    <a:lumMod val="50000"/>
                  </a:schemeClr>
                </a:solidFill>
                <a:latin typeface="Times New Roman" panose="02020603050405020304" pitchFamily="18" charset="0"/>
                <a:cs typeface="Times New Roman" panose="02020603050405020304" pitchFamily="18" charset="0"/>
              </a:rPr>
              <a:t>4th year 2nd semester</a:t>
            </a:r>
          </a:p>
          <a:p>
            <a:pPr marL="0" indent="0">
              <a:buNone/>
            </a:pPr>
            <a:r>
              <a:rPr lang="en-US" sz="2000" dirty="0">
                <a:solidFill>
                  <a:schemeClr val="accent5">
                    <a:lumMod val="50000"/>
                  </a:schemeClr>
                </a:solidFill>
                <a:latin typeface="Times New Roman" panose="02020603050405020304" pitchFamily="18" charset="0"/>
                <a:cs typeface="Times New Roman" panose="02020603050405020304" pitchFamily="18" charset="0"/>
              </a:rPr>
              <a:t>ID:171818</a:t>
            </a:r>
          </a:p>
          <a:p>
            <a:pPr marL="0" indent="0">
              <a:buNone/>
            </a:pPr>
            <a:r>
              <a:rPr lang="en-US" sz="2000" dirty="0">
                <a:solidFill>
                  <a:schemeClr val="accent5">
                    <a:lumMod val="50000"/>
                  </a:schemeClr>
                </a:solidFill>
                <a:latin typeface="Times New Roman" panose="02020603050405020304" pitchFamily="18" charset="0"/>
                <a:cs typeface="Times New Roman" panose="02020603050405020304" pitchFamily="18" charset="0"/>
              </a:rPr>
              <a:t>Registration:1185069</a:t>
            </a:r>
          </a:p>
          <a:p>
            <a:pPr marL="0" indent="0">
              <a:buNone/>
            </a:pPr>
            <a:r>
              <a:rPr lang="en-US" sz="2000" dirty="0">
                <a:solidFill>
                  <a:schemeClr val="accent5">
                    <a:lumMod val="50000"/>
                  </a:schemeClr>
                </a:solidFill>
                <a:latin typeface="Times New Roman" panose="02020603050405020304" pitchFamily="18" charset="0"/>
                <a:cs typeface="Times New Roman" panose="02020603050405020304" pitchFamily="18" charset="0"/>
              </a:rPr>
              <a:t>Department of English</a:t>
            </a:r>
          </a:p>
          <a:p>
            <a:pPr marL="0" indent="0">
              <a:buNone/>
            </a:pPr>
            <a:r>
              <a:rPr lang="en-US" sz="2000" dirty="0" err="1">
                <a:solidFill>
                  <a:schemeClr val="accent5">
                    <a:lumMod val="50000"/>
                  </a:schemeClr>
                </a:solidFill>
                <a:latin typeface="Times New Roman" panose="02020603050405020304" pitchFamily="18" charset="0"/>
                <a:cs typeface="Times New Roman" panose="02020603050405020304" pitchFamily="18" charset="0"/>
              </a:rPr>
              <a:t>Pabna</a:t>
            </a:r>
            <a:r>
              <a:rPr lang="en-US" sz="2000" dirty="0">
                <a:solidFill>
                  <a:schemeClr val="accent5">
                    <a:lumMod val="50000"/>
                  </a:schemeClr>
                </a:solidFill>
                <a:latin typeface="Times New Roman" panose="02020603050405020304" pitchFamily="18" charset="0"/>
                <a:cs typeface="Times New Roman" panose="02020603050405020304" pitchFamily="18" charset="0"/>
              </a:rPr>
              <a:t> University of Science  and Technology </a:t>
            </a:r>
          </a:p>
        </p:txBody>
      </p:sp>
      <p:sp>
        <p:nvSpPr>
          <p:cNvPr id="6" name="Content Placeholder 5"/>
          <p:cNvSpPr txBox="1">
            <a:spLocks/>
          </p:cNvSpPr>
          <p:nvPr/>
        </p:nvSpPr>
        <p:spPr>
          <a:xfrm>
            <a:off x="6356123" y="3099964"/>
            <a:ext cx="5338037" cy="2906179"/>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nSpc>
                <a:spcPct val="150000"/>
              </a:lnSpc>
              <a:buNone/>
            </a:pPr>
            <a:r>
              <a:rPr lang="en-US" sz="3200" b="1" u="sng" dirty="0">
                <a:solidFill>
                  <a:schemeClr val="bg1"/>
                </a:solidFill>
                <a:latin typeface="Times New Roman" panose="02020603050405020304" pitchFamily="18" charset="0"/>
                <a:cs typeface="Times New Roman" panose="02020603050405020304" pitchFamily="18" charset="0"/>
              </a:rPr>
              <a:t>In the Supervision of:</a:t>
            </a:r>
          </a:p>
          <a:p>
            <a:pPr marL="0" indent="0">
              <a:lnSpc>
                <a:spcPct val="150000"/>
              </a:lnSpc>
              <a:buNone/>
            </a:pPr>
            <a:r>
              <a:rPr lang="en-US" dirty="0">
                <a:solidFill>
                  <a:schemeClr val="accent5">
                    <a:lumMod val="50000"/>
                  </a:schemeClr>
                </a:solidFill>
                <a:latin typeface="Times New Roman" panose="02020603050405020304" pitchFamily="18" charset="0"/>
                <a:cs typeface="Times New Roman" panose="02020603050405020304" pitchFamily="18" charset="0"/>
              </a:rPr>
              <a:t>Dr. MD </a:t>
            </a:r>
            <a:r>
              <a:rPr lang="en-US" dirty="0" err="1">
                <a:solidFill>
                  <a:schemeClr val="accent5">
                    <a:lumMod val="50000"/>
                  </a:schemeClr>
                </a:solidFill>
                <a:latin typeface="Times New Roman" panose="02020603050405020304" pitchFamily="18" charset="0"/>
                <a:cs typeface="Times New Roman" panose="02020603050405020304" pitchFamily="18" charset="0"/>
              </a:rPr>
              <a:t>Mokarrom</a:t>
            </a:r>
            <a:r>
              <a:rPr lang="en-US" dirty="0">
                <a:solidFill>
                  <a:schemeClr val="accent5">
                    <a:lumMod val="50000"/>
                  </a:schemeClr>
                </a:solidFill>
                <a:latin typeface="Times New Roman" panose="02020603050405020304" pitchFamily="18" charset="0"/>
                <a:cs typeface="Times New Roman" panose="02020603050405020304" pitchFamily="18" charset="0"/>
              </a:rPr>
              <a:t> Hossain</a:t>
            </a:r>
          </a:p>
          <a:p>
            <a:pPr marL="0" indent="0">
              <a:lnSpc>
                <a:spcPct val="150000"/>
              </a:lnSpc>
              <a:buNone/>
            </a:pPr>
            <a:r>
              <a:rPr lang="en-US" dirty="0">
                <a:solidFill>
                  <a:schemeClr val="accent5">
                    <a:lumMod val="50000"/>
                  </a:schemeClr>
                </a:solidFill>
                <a:latin typeface="Times New Roman" panose="02020603050405020304" pitchFamily="18" charset="0"/>
                <a:cs typeface="Times New Roman" panose="02020603050405020304" pitchFamily="18" charset="0"/>
              </a:rPr>
              <a:t>Associate Professor</a:t>
            </a:r>
          </a:p>
          <a:p>
            <a:pPr marL="0" indent="0">
              <a:lnSpc>
                <a:spcPct val="150000"/>
              </a:lnSpc>
              <a:buNone/>
            </a:pPr>
            <a:r>
              <a:rPr lang="en-US" dirty="0">
                <a:solidFill>
                  <a:schemeClr val="accent5">
                    <a:lumMod val="50000"/>
                  </a:schemeClr>
                </a:solidFill>
                <a:latin typeface="Times New Roman" panose="02020603050405020304" pitchFamily="18" charset="0"/>
                <a:cs typeface="Times New Roman" panose="02020603050405020304" pitchFamily="18" charset="0"/>
              </a:rPr>
              <a:t>Department of English</a:t>
            </a:r>
          </a:p>
          <a:p>
            <a:pPr marL="0" indent="0">
              <a:lnSpc>
                <a:spcPct val="150000"/>
              </a:lnSpc>
              <a:buNone/>
            </a:pPr>
            <a:r>
              <a:rPr lang="en-US" dirty="0" err="1">
                <a:solidFill>
                  <a:schemeClr val="accent5">
                    <a:lumMod val="50000"/>
                  </a:schemeClr>
                </a:solidFill>
                <a:latin typeface="Times New Roman" panose="02020603050405020304" pitchFamily="18" charset="0"/>
                <a:cs typeface="Times New Roman" panose="02020603050405020304" pitchFamily="18" charset="0"/>
              </a:rPr>
              <a:t>Pabna</a:t>
            </a:r>
            <a:r>
              <a:rPr lang="en-US" dirty="0">
                <a:solidFill>
                  <a:schemeClr val="accent5">
                    <a:lumMod val="50000"/>
                  </a:schemeClr>
                </a:solidFill>
                <a:latin typeface="Times New Roman" panose="02020603050405020304" pitchFamily="18" charset="0"/>
                <a:cs typeface="Times New Roman" panose="02020603050405020304" pitchFamily="18" charset="0"/>
              </a:rPr>
              <a:t> University of Science and Technology </a:t>
            </a:r>
          </a:p>
          <a:p>
            <a:endParaRPr lang="en-US" dirty="0">
              <a:solidFill>
                <a:schemeClr val="accent5">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2241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Outlines</a:t>
            </a:r>
          </a:p>
        </p:txBody>
      </p:sp>
      <p:sp>
        <p:nvSpPr>
          <p:cNvPr id="4" name="Content Placeholder 3"/>
          <p:cNvSpPr>
            <a:spLocks noGrp="1"/>
          </p:cNvSpPr>
          <p:nvPr>
            <p:ph sz="half" idx="2"/>
          </p:nvPr>
        </p:nvSpPr>
        <p:spPr/>
        <p:txBody>
          <a:bodyPr/>
          <a:lstStyle/>
          <a:p>
            <a:r>
              <a:rPr lang="en-US" dirty="0">
                <a:solidFill>
                  <a:schemeClr val="accent5">
                    <a:lumMod val="50000"/>
                  </a:schemeClr>
                </a:solidFill>
                <a:latin typeface="Times New Roman" panose="02020603050405020304" pitchFamily="18" charset="0"/>
                <a:cs typeface="Times New Roman" panose="02020603050405020304" pitchFamily="18" charset="0"/>
              </a:rPr>
              <a:t>Introduction</a:t>
            </a:r>
          </a:p>
          <a:p>
            <a:r>
              <a:rPr lang="en-US" dirty="0">
                <a:solidFill>
                  <a:schemeClr val="accent5">
                    <a:lumMod val="50000"/>
                  </a:schemeClr>
                </a:solidFill>
                <a:latin typeface="Times New Roman" panose="02020603050405020304" pitchFamily="18" charset="0"/>
                <a:cs typeface="Times New Roman" panose="02020603050405020304" pitchFamily="18" charset="0"/>
              </a:rPr>
              <a:t>Research Objectives</a:t>
            </a:r>
          </a:p>
          <a:p>
            <a:r>
              <a:rPr lang="en-US" dirty="0">
                <a:solidFill>
                  <a:schemeClr val="accent5">
                    <a:lumMod val="50000"/>
                  </a:schemeClr>
                </a:solidFill>
                <a:latin typeface="Times New Roman" panose="02020603050405020304" pitchFamily="18" charset="0"/>
                <a:cs typeface="Times New Roman" panose="02020603050405020304" pitchFamily="18" charset="0"/>
              </a:rPr>
              <a:t>Scope of the Study </a:t>
            </a:r>
          </a:p>
          <a:p>
            <a:r>
              <a:rPr lang="en-US" dirty="0">
                <a:solidFill>
                  <a:schemeClr val="accent5">
                    <a:lumMod val="50000"/>
                  </a:schemeClr>
                </a:solidFill>
                <a:latin typeface="Times New Roman" panose="02020603050405020304" pitchFamily="18" charset="0"/>
                <a:cs typeface="Times New Roman" panose="02020603050405020304" pitchFamily="18" charset="0"/>
              </a:rPr>
              <a:t>Significance of the Study</a:t>
            </a:r>
          </a:p>
          <a:p>
            <a:r>
              <a:rPr lang="en-US" dirty="0">
                <a:solidFill>
                  <a:schemeClr val="accent5">
                    <a:lumMod val="50000"/>
                  </a:schemeClr>
                </a:solidFill>
                <a:latin typeface="Times New Roman" panose="02020603050405020304" pitchFamily="18" charset="0"/>
                <a:cs typeface="Times New Roman" panose="02020603050405020304" pitchFamily="18" charset="0"/>
              </a:rPr>
              <a:t>Limitations of the Study</a:t>
            </a:r>
          </a:p>
          <a:p>
            <a:r>
              <a:rPr lang="en-US" dirty="0">
                <a:solidFill>
                  <a:schemeClr val="accent5">
                    <a:lumMod val="50000"/>
                  </a:schemeClr>
                </a:solidFill>
                <a:latin typeface="Times New Roman" panose="02020603050405020304" pitchFamily="18" charset="0"/>
                <a:cs typeface="Times New Roman" panose="02020603050405020304" pitchFamily="18" charset="0"/>
              </a:rPr>
              <a:t>Literature Review</a:t>
            </a:r>
          </a:p>
        </p:txBody>
      </p:sp>
      <p:sp>
        <p:nvSpPr>
          <p:cNvPr id="6" name="Content Placeholder 5"/>
          <p:cNvSpPr>
            <a:spLocks noGrp="1"/>
          </p:cNvSpPr>
          <p:nvPr>
            <p:ph sz="quarter" idx="4"/>
          </p:nvPr>
        </p:nvSpPr>
        <p:spPr>
          <a:xfrm>
            <a:off x="5766843" y="3030008"/>
            <a:ext cx="5338037" cy="2906179"/>
          </a:xfrm>
        </p:spPr>
        <p:txBody>
          <a:bodyPr>
            <a:normAutofit fontScale="92500" lnSpcReduction="10000"/>
          </a:bodyPr>
          <a:lstStyle/>
          <a:p>
            <a:r>
              <a:rPr lang="en-US" dirty="0">
                <a:solidFill>
                  <a:schemeClr val="accent5">
                    <a:lumMod val="50000"/>
                  </a:schemeClr>
                </a:solidFill>
                <a:latin typeface="Times New Roman" panose="02020603050405020304" pitchFamily="18" charset="0"/>
                <a:cs typeface="Times New Roman" panose="02020603050405020304" pitchFamily="18" charset="0"/>
              </a:rPr>
              <a:t>Key Features</a:t>
            </a:r>
          </a:p>
          <a:p>
            <a:r>
              <a:rPr lang="en-US" dirty="0">
                <a:solidFill>
                  <a:schemeClr val="accent5">
                    <a:lumMod val="50000"/>
                  </a:schemeClr>
                </a:solidFill>
                <a:latin typeface="Times New Roman" panose="02020603050405020304" pitchFamily="18" charset="0"/>
                <a:cs typeface="Times New Roman" panose="02020603050405020304" pitchFamily="18" charset="0"/>
              </a:rPr>
              <a:t>Origin of Grammar Translation Method</a:t>
            </a:r>
          </a:p>
          <a:p>
            <a:r>
              <a:rPr lang="en-US" dirty="0">
                <a:solidFill>
                  <a:schemeClr val="accent5">
                    <a:lumMod val="50000"/>
                  </a:schemeClr>
                </a:solidFill>
                <a:latin typeface="Times New Roman" panose="02020603050405020304" pitchFamily="18" charset="0"/>
                <a:cs typeface="Times New Roman" panose="02020603050405020304" pitchFamily="18" charset="0"/>
              </a:rPr>
              <a:t>Effectiveness of GTM</a:t>
            </a:r>
          </a:p>
          <a:p>
            <a:r>
              <a:rPr lang="en-US" dirty="0">
                <a:solidFill>
                  <a:schemeClr val="accent5">
                    <a:lumMod val="50000"/>
                  </a:schemeClr>
                </a:solidFill>
                <a:latin typeface="Times New Roman" panose="02020603050405020304" pitchFamily="18" charset="0"/>
                <a:cs typeface="Times New Roman" panose="02020603050405020304" pitchFamily="18" charset="0"/>
              </a:rPr>
              <a:t>Research Methodology</a:t>
            </a:r>
          </a:p>
          <a:p>
            <a:r>
              <a:rPr lang="en-US" dirty="0">
                <a:solidFill>
                  <a:schemeClr val="accent5">
                    <a:lumMod val="50000"/>
                  </a:schemeClr>
                </a:solidFill>
                <a:latin typeface="Times New Roman" panose="02020603050405020304" pitchFamily="18" charset="0"/>
                <a:cs typeface="Times New Roman" panose="02020603050405020304" pitchFamily="18" charset="0"/>
              </a:rPr>
              <a:t>Field Data Analysis</a:t>
            </a:r>
          </a:p>
          <a:p>
            <a:r>
              <a:rPr lang="en-US" dirty="0">
                <a:solidFill>
                  <a:schemeClr val="accent5">
                    <a:lumMod val="50000"/>
                  </a:schemeClr>
                </a:solidFill>
                <a:latin typeface="Times New Roman" panose="02020603050405020304" pitchFamily="18" charset="0"/>
                <a:cs typeface="Times New Roman" panose="02020603050405020304" pitchFamily="18" charset="0"/>
              </a:rPr>
              <a:t>Conclusion</a:t>
            </a:r>
          </a:p>
          <a:p>
            <a:r>
              <a:rPr lang="en-US" dirty="0">
                <a:solidFill>
                  <a:schemeClr val="accent5">
                    <a:lumMod val="50000"/>
                  </a:schemeClr>
                </a:solidFill>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3983202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5428AA90-F7B8-4CF3-8B50-2F4F2317F468}"/>
              </a:ext>
            </a:extLst>
          </p:cNvPr>
          <p:cNvSpPr txBox="1"/>
          <p:nvPr/>
        </p:nvSpPr>
        <p:spPr>
          <a:xfrm>
            <a:off x="1048870" y="2474259"/>
            <a:ext cx="10094259" cy="3539430"/>
          </a:xfrm>
          <a:prstGeom prst="rect">
            <a:avLst/>
          </a:prstGeom>
          <a:noFill/>
        </p:spPr>
        <p:txBody>
          <a:bodyPr wrap="square" rtlCol="0">
            <a:spAutoFit/>
          </a:bodyPr>
          <a:lstStyle/>
          <a:p>
            <a:r>
              <a:rPr lang="en-GB" sz="2800" dirty="0"/>
              <a:t>The Grammar Translation Method is one of the prominent methods used in different countries to teach languages.</a:t>
            </a:r>
          </a:p>
          <a:p>
            <a:endParaRPr lang="en-GB" sz="2800" dirty="0"/>
          </a:p>
          <a:p>
            <a:r>
              <a:rPr lang="en-GB" sz="2800" dirty="0"/>
              <a:t>Grammar Translation Method teaches students everything about learning a language but not the language itself.</a:t>
            </a:r>
          </a:p>
          <a:p>
            <a:endParaRPr lang="en-GB" sz="2800" dirty="0"/>
          </a:p>
          <a:p>
            <a:r>
              <a:rPr lang="en-GB" sz="2800" dirty="0"/>
              <a:t>The first instructor teaches the grammar rules and structures to the children. </a:t>
            </a:r>
          </a:p>
        </p:txBody>
      </p:sp>
    </p:spTree>
    <p:extLst>
      <p:ext uri="{BB962C8B-B14F-4D97-AF65-F5344CB8AC3E}">
        <p14:creationId xmlns:p14="http://schemas.microsoft.com/office/powerpoint/2010/main" val="334377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Research Objectives</a:t>
            </a:r>
          </a:p>
        </p:txBody>
      </p:sp>
      <p:sp>
        <p:nvSpPr>
          <p:cNvPr id="7" name="TextBox 6">
            <a:extLst>
              <a:ext uri="{FF2B5EF4-FFF2-40B4-BE49-F238E27FC236}">
                <a16:creationId xmlns:a16="http://schemas.microsoft.com/office/drawing/2014/main" id="{A2E45E2A-E4E0-43B1-86E2-1E66B47E355A}"/>
              </a:ext>
            </a:extLst>
          </p:cNvPr>
          <p:cNvSpPr txBox="1"/>
          <p:nvPr/>
        </p:nvSpPr>
        <p:spPr>
          <a:xfrm>
            <a:off x="398430" y="2777066"/>
            <a:ext cx="11395140" cy="2246769"/>
          </a:xfrm>
          <a:prstGeom prst="rect">
            <a:avLst/>
          </a:prstGeom>
          <a:noFill/>
        </p:spPr>
        <p:txBody>
          <a:bodyPr wrap="square" rtlCol="0">
            <a:spAutoFit/>
          </a:bodyPr>
          <a:lstStyle/>
          <a:p>
            <a:r>
              <a:rPr lang="en-GB" sz="2800" dirty="0"/>
              <a:t>The present study seeks to measure what the problems of grammar teaching at the a secondary level and what could be the possible solution to those problems. Finally, based on the current situation a simple curriculum has been developed that could make an impact on proper grammar teaching for our secondary level students.</a:t>
            </a:r>
          </a:p>
        </p:txBody>
      </p:sp>
    </p:spTree>
    <p:extLst>
      <p:ext uri="{BB962C8B-B14F-4D97-AF65-F5344CB8AC3E}">
        <p14:creationId xmlns:p14="http://schemas.microsoft.com/office/powerpoint/2010/main" val="3413616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Research Questions</a:t>
            </a:r>
          </a:p>
        </p:txBody>
      </p:sp>
      <p:sp>
        <p:nvSpPr>
          <p:cNvPr id="4" name="Content Placeholder 3"/>
          <p:cNvSpPr>
            <a:spLocks noGrp="1"/>
          </p:cNvSpPr>
          <p:nvPr>
            <p:ph sz="half" idx="2"/>
          </p:nvPr>
        </p:nvSpPr>
        <p:spPr>
          <a:xfrm>
            <a:off x="680322" y="2570480"/>
            <a:ext cx="10729358" cy="3108961"/>
          </a:xfrm>
        </p:spPr>
        <p:txBody>
          <a:bodyPr>
            <a:normAutofit/>
          </a:bodyPr>
          <a:lstStyle/>
          <a:p>
            <a:pPr marL="457200" indent="-457200">
              <a:buFont typeface="+mj-lt"/>
              <a:buAutoNum type="arabicPeriod"/>
            </a:pPr>
            <a:r>
              <a:rPr lang="en-US" dirty="0">
                <a:solidFill>
                  <a:schemeClr val="accent5">
                    <a:lumMod val="75000"/>
                  </a:schemeClr>
                </a:solidFill>
              </a:rPr>
              <a:t>What are the effects of grammar-translation methods on secondary-level students?</a:t>
            </a:r>
          </a:p>
          <a:p>
            <a:pPr marL="457200" indent="-457200">
              <a:buFont typeface="+mj-lt"/>
              <a:buAutoNum type="arabicPeriod"/>
            </a:pPr>
            <a:r>
              <a:rPr lang="en-US" dirty="0">
                <a:solidFill>
                  <a:schemeClr val="accent5">
                    <a:lumMod val="75000"/>
                  </a:schemeClr>
                </a:solidFill>
              </a:rPr>
              <a:t>What are the problems with the grammar-translation method at the secondary level?</a:t>
            </a:r>
          </a:p>
          <a:p>
            <a:pPr marL="457200" indent="-457200">
              <a:buFont typeface="+mj-lt"/>
              <a:buAutoNum type="arabicPeriod"/>
            </a:pPr>
            <a:r>
              <a:rPr lang="en-US" dirty="0">
                <a:solidFill>
                  <a:schemeClr val="accent5">
                    <a:lumMod val="75000"/>
                  </a:schemeClr>
                </a:solidFill>
              </a:rPr>
              <a:t>What are the teacher's objectives in implementing the grammar-translation method at the secondary level?</a:t>
            </a:r>
          </a:p>
        </p:txBody>
      </p:sp>
    </p:spTree>
    <p:extLst>
      <p:ext uri="{BB962C8B-B14F-4D97-AF65-F5344CB8AC3E}">
        <p14:creationId xmlns:p14="http://schemas.microsoft.com/office/powerpoint/2010/main" val="2882812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Scope of the Study</a:t>
            </a:r>
          </a:p>
        </p:txBody>
      </p:sp>
      <p:sp>
        <p:nvSpPr>
          <p:cNvPr id="4" name="Content Placeholder 3"/>
          <p:cNvSpPr>
            <a:spLocks noGrp="1"/>
          </p:cNvSpPr>
          <p:nvPr>
            <p:ph sz="half" idx="2"/>
          </p:nvPr>
        </p:nvSpPr>
        <p:spPr>
          <a:xfrm>
            <a:off x="761004" y="2545914"/>
            <a:ext cx="10471772" cy="2906179"/>
          </a:xfrm>
        </p:spPr>
        <p:txBody>
          <a:bodyPr>
            <a:normAutofit/>
          </a:bodyPr>
          <a:lstStyle/>
          <a:p>
            <a:r>
              <a:rPr lang="en-GB" sz="2800" dirty="0"/>
              <a:t>English has become a widely spoken language due to globalisation, yet Bangladeshi students cannot improve </a:t>
            </a:r>
            <a:r>
              <a:rPr lang="en-GB" sz="2800" dirty="0" err="1"/>
              <a:t>proficiency.When</a:t>
            </a:r>
            <a:r>
              <a:rPr lang="en-GB" sz="2800" dirty="0"/>
              <a:t> communicating with people from a different linguistic  environment, we must do so in English, as it is a shared medium worldwide.</a:t>
            </a:r>
            <a:endParaRPr lang="en-US" sz="2800" dirty="0"/>
          </a:p>
        </p:txBody>
      </p:sp>
    </p:spTree>
    <p:extLst>
      <p:ext uri="{BB962C8B-B14F-4D97-AF65-F5344CB8AC3E}">
        <p14:creationId xmlns:p14="http://schemas.microsoft.com/office/powerpoint/2010/main" val="3975367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Significance of the Study </a:t>
            </a:r>
          </a:p>
        </p:txBody>
      </p:sp>
      <p:sp>
        <p:nvSpPr>
          <p:cNvPr id="7" name="TextBox 6">
            <a:extLst>
              <a:ext uri="{FF2B5EF4-FFF2-40B4-BE49-F238E27FC236}">
                <a16:creationId xmlns:a16="http://schemas.microsoft.com/office/drawing/2014/main" id="{5D54755D-C852-416E-8A11-FE04C96D9E99}"/>
              </a:ext>
            </a:extLst>
          </p:cNvPr>
          <p:cNvSpPr txBox="1"/>
          <p:nvPr/>
        </p:nvSpPr>
        <p:spPr>
          <a:xfrm>
            <a:off x="1008529" y="3039035"/>
            <a:ext cx="10174941" cy="1815882"/>
          </a:xfrm>
          <a:prstGeom prst="rect">
            <a:avLst/>
          </a:prstGeom>
          <a:noFill/>
        </p:spPr>
        <p:txBody>
          <a:bodyPr wrap="square" rtlCol="0">
            <a:spAutoFit/>
          </a:bodyPr>
          <a:lstStyle/>
          <a:p>
            <a:r>
              <a:rPr lang="en-GB" sz="2800" dirty="0"/>
              <a:t>This </a:t>
            </a:r>
            <a:r>
              <a:rPr lang="en-GB" sz="2800" dirty="0" err="1"/>
              <a:t>researchs</a:t>
            </a:r>
            <a:r>
              <a:rPr lang="en-GB" sz="2800" dirty="0"/>
              <a:t> will highlight the importance of the grammar translation method among the students and show the effectiveness and case of using GTM for learning a second language in three skills (reading writing and speaking).</a:t>
            </a:r>
          </a:p>
        </p:txBody>
      </p:sp>
    </p:spTree>
    <p:extLst>
      <p:ext uri="{BB962C8B-B14F-4D97-AF65-F5344CB8AC3E}">
        <p14:creationId xmlns:p14="http://schemas.microsoft.com/office/powerpoint/2010/main" val="2603812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Review</a:t>
            </a:r>
          </a:p>
        </p:txBody>
      </p:sp>
      <p:sp>
        <p:nvSpPr>
          <p:cNvPr id="5" name="TextBox 4">
            <a:extLst>
              <a:ext uri="{FF2B5EF4-FFF2-40B4-BE49-F238E27FC236}">
                <a16:creationId xmlns:a16="http://schemas.microsoft.com/office/drawing/2014/main" id="{69490D60-A58A-4C3C-AAD4-7FAFB90FEAC8}"/>
              </a:ext>
            </a:extLst>
          </p:cNvPr>
          <p:cNvSpPr txBox="1"/>
          <p:nvPr/>
        </p:nvSpPr>
        <p:spPr>
          <a:xfrm>
            <a:off x="932329" y="2563906"/>
            <a:ext cx="10237695" cy="3539430"/>
          </a:xfrm>
          <a:prstGeom prst="rect">
            <a:avLst/>
          </a:prstGeom>
          <a:noFill/>
        </p:spPr>
        <p:txBody>
          <a:bodyPr wrap="square" rtlCol="0">
            <a:spAutoFit/>
          </a:bodyPr>
          <a:lstStyle/>
          <a:p>
            <a:r>
              <a:rPr lang="en-GB" sz="2800" b="0" i="0" u="none" strike="noStrike" baseline="0" dirty="0">
                <a:latin typeface="Trebuchet MS (Body)"/>
              </a:rPr>
              <a:t>A lot of research has been done on the topic of teaching foreign languages using the grammar-translation technique. The field of language instruction has greatly benefited from these research' progress. </a:t>
            </a:r>
          </a:p>
          <a:p>
            <a:endParaRPr lang="en-GB" sz="2800" b="0" i="0" u="none" strike="noStrike" baseline="0" dirty="0">
              <a:latin typeface="Trebuchet MS (Body)"/>
            </a:endParaRPr>
          </a:p>
          <a:p>
            <a:r>
              <a:rPr lang="en-GB" sz="2800" b="0" i="0" u="none" strike="noStrike" baseline="0" dirty="0">
                <a:latin typeface="Trebuchet MS (Body)"/>
              </a:rPr>
              <a:t>It reflects the view of faculty psychologist that mental discipline is essential for strengthening the powers of the mind. </a:t>
            </a:r>
            <a:endParaRPr lang="en-GB" sz="2800" dirty="0">
              <a:latin typeface="Trebuchet MS (Body)"/>
            </a:endParaRPr>
          </a:p>
        </p:txBody>
      </p:sp>
    </p:spTree>
    <p:extLst>
      <p:ext uri="{BB962C8B-B14F-4D97-AF65-F5344CB8AC3E}">
        <p14:creationId xmlns:p14="http://schemas.microsoft.com/office/powerpoint/2010/main" val="285532828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87</TotalTime>
  <Words>1083</Words>
  <Application>Microsoft Office PowerPoint</Application>
  <PresentationFormat>Widescreen</PresentationFormat>
  <Paragraphs>75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Rounded MT Bold</vt:lpstr>
      <vt:lpstr>Times New Roman</vt:lpstr>
      <vt:lpstr>Trebuchet MS</vt:lpstr>
      <vt:lpstr>Trebuchet MS (Body)</vt:lpstr>
      <vt:lpstr>Berlin</vt:lpstr>
      <vt:lpstr>Welcome </vt:lpstr>
      <vt:lpstr>The Implications of Grammar Translation Method in Secondary level of Bangladeshi Education System</vt:lpstr>
      <vt:lpstr>Outlines</vt:lpstr>
      <vt:lpstr>Introduction</vt:lpstr>
      <vt:lpstr>Research Objectives</vt:lpstr>
      <vt:lpstr>Research Questions</vt:lpstr>
      <vt:lpstr>Scope of the Study</vt:lpstr>
      <vt:lpstr>Significance of the Study </vt:lpstr>
      <vt:lpstr>Literature Review</vt:lpstr>
      <vt:lpstr>Key Features</vt:lpstr>
      <vt:lpstr>Origin of Grammar Translation Method </vt:lpstr>
      <vt:lpstr>Effectiveness of GTM</vt:lpstr>
      <vt:lpstr>Research Methodology</vt:lpstr>
      <vt:lpstr>Field Data Analysis </vt:lpstr>
      <vt:lpstr>Conclusion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BJ's pc</dc:creator>
  <cp:lastModifiedBy>Sharif Hasan</cp:lastModifiedBy>
  <cp:revision>12</cp:revision>
  <dcterms:created xsi:type="dcterms:W3CDTF">2023-10-01T13:34:42Z</dcterms:created>
  <dcterms:modified xsi:type="dcterms:W3CDTF">2023-10-01T21:27:27Z</dcterms:modified>
</cp:coreProperties>
</file>