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440" r:id="rId2"/>
    <p:sldId id="449" r:id="rId3"/>
    <p:sldId id="450" r:id="rId4"/>
    <p:sldId id="451" r:id="rId5"/>
    <p:sldId id="439" r:id="rId6"/>
    <p:sldId id="446" r:id="rId7"/>
    <p:sldId id="448" r:id="rId8"/>
    <p:sldId id="441" r:id="rId9"/>
    <p:sldId id="443" r:id="rId10"/>
    <p:sldId id="444" r:id="rId11"/>
    <p:sldId id="442" r:id="rId12"/>
    <p:sldId id="445" r:id="rId13"/>
  </p:sldIdLst>
  <p:sldSz cx="12192000" cy="6858000"/>
  <p:notesSz cx="6858000" cy="9144000"/>
  <p:embeddedFontLst>
    <p:embeddedFont>
      <p:font typeface="a시월구일4" panose="02020600000000000000" pitchFamily="18" charset="-127"/>
      <p:regular r:id="rId15"/>
    </p:embeddedFont>
    <p:embeddedFont>
      <p:font typeface="KoPub돋움체 Bold" panose="020B0600000101010101" charset="-127"/>
      <p:bold r:id="rId16"/>
    </p:embeddedFont>
    <p:embeddedFont>
      <p:font typeface="KoPub돋움체 Light" panose="020B0600000101010101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여기어때 잘난체 OTF" panose="020B0600000101010101" pitchFamily="34" charset="-127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호영 신" initials="호신" lastIdx="1" clrIdx="0">
    <p:extLst>
      <p:ext uri="{19B8F6BF-5375-455C-9EA6-DF929625EA0E}">
        <p15:presenceInfo xmlns:p15="http://schemas.microsoft.com/office/powerpoint/2012/main" userId="c04376dd6c7895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D6"/>
    <a:srgbClr val="57D3FF"/>
    <a:srgbClr val="9FE6FF"/>
    <a:srgbClr val="A8151A"/>
    <a:srgbClr val="D9D2C0"/>
    <a:srgbClr val="FEEBDC"/>
    <a:srgbClr val="70090A"/>
    <a:srgbClr val="EAE5DB"/>
    <a:srgbClr val="FF7200"/>
    <a:srgbClr val="407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69E31-D18F-4267-8796-22D81C73BADB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C4806-1F85-482E-ACF4-5E606C3FB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17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아니 그래서 버퍼가 이론상으로는 알겠는데 어</a:t>
            </a:r>
            <a:r>
              <a:rPr lang="en-US" altLang="ko-KR" dirty="0"/>
              <a:t>.. </a:t>
            </a:r>
            <a:r>
              <a:rPr lang="ko-KR" altLang="en-US" dirty="0"/>
              <a:t>어디에 </a:t>
            </a:r>
            <a:r>
              <a:rPr lang="ko-KR" altLang="en-US" dirty="0" err="1"/>
              <a:t>쓰이는거죠</a:t>
            </a:r>
            <a:r>
              <a:rPr lang="en-US" altLang="ko-KR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4806-1F85-482E-ACF4-5E606C3FB1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48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7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1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F5A3E0-8936-4533-BD19-8D3A5DED549F}"/>
              </a:ext>
            </a:extLst>
          </p:cNvPr>
          <p:cNvSpPr txBox="1"/>
          <p:nvPr userDrawn="1"/>
        </p:nvSpPr>
        <p:spPr>
          <a:xfrm>
            <a:off x="870939" y="362576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 BOF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D48942-B304-4E29-A8F3-F3BC47703105}"/>
              </a:ext>
            </a:extLst>
          </p:cNvPr>
          <p:cNvSpPr/>
          <p:nvPr userDrawn="1"/>
        </p:nvSpPr>
        <p:spPr>
          <a:xfrm>
            <a:off x="219912" y="1194931"/>
            <a:ext cx="2182420" cy="3400218"/>
          </a:xfrm>
          <a:prstGeom prst="rect">
            <a:avLst/>
          </a:prstGeom>
          <a:solidFill>
            <a:srgbClr val="F9F7F4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E8DE507-1F06-4FC3-9BE6-5D51FCBA1E62}"/>
              </a:ext>
            </a:extLst>
          </p:cNvPr>
          <p:cNvGrpSpPr/>
          <p:nvPr userDrawn="1"/>
        </p:nvGrpSpPr>
        <p:grpSpPr>
          <a:xfrm>
            <a:off x="656864" y="764697"/>
            <a:ext cx="1308516" cy="68678"/>
            <a:chOff x="352077" y="764697"/>
            <a:chExt cx="1308516" cy="686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3FAE025-F140-4365-83A8-E6BD19441967}"/>
                </a:ext>
              </a:extLst>
            </p:cNvPr>
            <p:cNvSpPr/>
            <p:nvPr/>
          </p:nvSpPr>
          <p:spPr>
            <a:xfrm>
              <a:off x="352077" y="764697"/>
              <a:ext cx="218992" cy="68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A17903-C480-4E46-8DDF-F0B39F84EC8C}"/>
                </a:ext>
              </a:extLst>
            </p:cNvPr>
            <p:cNvSpPr/>
            <p:nvPr/>
          </p:nvSpPr>
          <p:spPr>
            <a:xfrm>
              <a:off x="624458" y="764697"/>
              <a:ext cx="218992" cy="686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480759-7D7A-4482-B2BE-39B427257541}"/>
                </a:ext>
              </a:extLst>
            </p:cNvPr>
            <p:cNvSpPr/>
            <p:nvPr/>
          </p:nvSpPr>
          <p:spPr>
            <a:xfrm>
              <a:off x="896839" y="764697"/>
              <a:ext cx="218992" cy="686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DDDA4DB-A6E2-46A5-85BC-820FE3DB4FB9}"/>
                </a:ext>
              </a:extLst>
            </p:cNvPr>
            <p:cNvSpPr/>
            <p:nvPr/>
          </p:nvSpPr>
          <p:spPr>
            <a:xfrm>
              <a:off x="1169220" y="764697"/>
              <a:ext cx="218992" cy="686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489D9D2-19CF-4F6C-B06F-3F0713F1E731}"/>
                </a:ext>
              </a:extLst>
            </p:cNvPr>
            <p:cNvSpPr/>
            <p:nvPr/>
          </p:nvSpPr>
          <p:spPr>
            <a:xfrm>
              <a:off x="1441601" y="764697"/>
              <a:ext cx="218992" cy="686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6B48E7F-9618-40C1-A46F-0BC496499F94}"/>
              </a:ext>
            </a:extLst>
          </p:cNvPr>
          <p:cNvSpPr txBox="1"/>
          <p:nvPr userDrawn="1"/>
        </p:nvSpPr>
        <p:spPr>
          <a:xfrm>
            <a:off x="520688" y="4892350"/>
            <a:ext cx="15808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Pwnable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Study - BOF 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발표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DB1463-5AA4-4F32-BA94-DEBD906B22EC}"/>
              </a:ext>
            </a:extLst>
          </p:cNvPr>
          <p:cNvSpPr txBox="1"/>
          <p:nvPr userDrawn="1"/>
        </p:nvSpPr>
        <p:spPr>
          <a:xfrm>
            <a:off x="1045665" y="5127389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김민욱</a:t>
            </a:r>
            <a:endParaRPr lang="en-US" altLang="ko-KR" sz="9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+mn-cs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B93D32B-FD85-434A-94D8-5EFA775B278E}"/>
              </a:ext>
            </a:extLst>
          </p:cNvPr>
          <p:cNvSpPr/>
          <p:nvPr userDrawn="1"/>
        </p:nvSpPr>
        <p:spPr>
          <a:xfrm>
            <a:off x="2625913" y="298685"/>
            <a:ext cx="9261479" cy="6260631"/>
          </a:xfrm>
          <a:prstGeom prst="roundRect">
            <a:avLst>
              <a:gd name="adj" fmla="val 0"/>
            </a:avLst>
          </a:prstGeom>
          <a:noFill/>
          <a:ln>
            <a:solidFill>
              <a:srgbClr val="DED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Buffer free icon">
            <a:extLst>
              <a:ext uri="{FF2B5EF4-FFF2-40B4-BE49-F238E27FC236}">
                <a16:creationId xmlns:a16="http://schemas.microsoft.com/office/drawing/2014/main" id="{A5C56FA9-0F66-49E1-8EC3-746EEBEB52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65" y="5490557"/>
            <a:ext cx="855823" cy="8558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59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73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1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79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82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37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20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58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D02234-21BE-4B8C-8161-EA1CDAAF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1BB8E-4746-4793-B380-E6A1507F7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3F51B-EBBE-47F4-A7AF-9D8C4F363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8694D-FEDF-4B3D-A05C-6B85CA261741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3DB57-9BCE-4B17-8508-8ADFE3855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20724-22D5-4B44-83E9-01C478053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690C4-A9DB-423E-98C1-649C1A6A7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2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  <p:sldLayoutId id="2147483656" r:id="rId4"/>
    <p:sldLayoutId id="2147483663" r:id="rId5"/>
    <p:sldLayoutId id="2147483662" r:id="rId6"/>
    <p:sldLayoutId id="2147483665" r:id="rId7"/>
    <p:sldLayoutId id="2147483658" r:id="rId8"/>
    <p:sldLayoutId id="2147483659" r:id="rId9"/>
    <p:sldLayoutId id="2147483652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DC8E05-E85B-47C8-B876-14A3531E17C7}"/>
              </a:ext>
            </a:extLst>
          </p:cNvPr>
          <p:cNvSpPr txBox="1"/>
          <p:nvPr/>
        </p:nvSpPr>
        <p:spPr>
          <a:xfrm>
            <a:off x="5007948" y="3429000"/>
            <a:ext cx="2176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Pwnable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스터디 발표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443B9F-AAB1-43D0-8958-9397E6E43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878" y="2084567"/>
            <a:ext cx="1110245" cy="111024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525470-40A6-48AA-8D95-D1A1D1265CAF}"/>
              </a:ext>
            </a:extLst>
          </p:cNvPr>
          <p:cNvGrpSpPr/>
          <p:nvPr/>
        </p:nvGrpSpPr>
        <p:grpSpPr>
          <a:xfrm>
            <a:off x="3893109" y="3813206"/>
            <a:ext cx="4405782" cy="377072"/>
            <a:chOff x="4357979" y="3819536"/>
            <a:chExt cx="2771857" cy="37707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04857E-1FC0-4944-AF42-8E24CAFC70C4}"/>
                </a:ext>
              </a:extLst>
            </p:cNvPr>
            <p:cNvSpPr/>
            <p:nvPr/>
          </p:nvSpPr>
          <p:spPr>
            <a:xfrm>
              <a:off x="4551634" y="3819536"/>
              <a:ext cx="2384530" cy="377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B96FE4-AA57-4F1D-8951-47A2ECCB1D0F}"/>
                </a:ext>
              </a:extLst>
            </p:cNvPr>
            <p:cNvSpPr txBox="1"/>
            <p:nvPr/>
          </p:nvSpPr>
          <p:spPr>
            <a:xfrm>
              <a:off x="4357979" y="3854184"/>
              <a:ext cx="2771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김민욱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｜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시월구일4" panose="02020600000000000000" pitchFamily="18" charset="-127"/>
                  <a:ea typeface="a시월구일4" panose="02020600000000000000" pitchFamily="18" charset="-127"/>
                </a:rPr>
                <a:t>BOF?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시월구일4" panose="02020600000000000000" pitchFamily="18" charset="-127"/>
                  <a:ea typeface="a시월구일4" panose="02020600000000000000" pitchFamily="18" charset="-127"/>
                </a:rPr>
                <a:t> 제가 직접 해보겠습니다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시월구일4" panose="02020600000000000000" pitchFamily="18" charset="-127"/>
                  <a:ea typeface="a시월구일4" panose="02020600000000000000" pitchFamily="18" charset="-127"/>
                </a:rPr>
                <a:t>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0719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286EE4B-1953-402D-B398-CB98BC730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148795"/>
              </p:ext>
            </p:extLst>
          </p:nvPr>
        </p:nvGraphicFramePr>
        <p:xfrm>
          <a:off x="3826820" y="1030861"/>
          <a:ext cx="7866150" cy="508632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88386">
                  <a:extLst>
                    <a:ext uri="{9D8B030D-6E8A-4147-A177-3AD203B41FA5}">
                      <a16:colId xmlns:a16="http://schemas.microsoft.com/office/drawing/2014/main" val="1698666683"/>
                    </a:ext>
                  </a:extLst>
                </a:gridCol>
                <a:gridCol w="1321960">
                  <a:extLst>
                    <a:ext uri="{9D8B030D-6E8A-4147-A177-3AD203B41FA5}">
                      <a16:colId xmlns:a16="http://schemas.microsoft.com/office/drawing/2014/main" val="2996926239"/>
                    </a:ext>
                  </a:extLst>
                </a:gridCol>
                <a:gridCol w="750302">
                  <a:extLst>
                    <a:ext uri="{9D8B030D-6E8A-4147-A177-3AD203B41FA5}">
                      <a16:colId xmlns:a16="http://schemas.microsoft.com/office/drawing/2014/main" val="1869818630"/>
                    </a:ext>
                  </a:extLst>
                </a:gridCol>
                <a:gridCol w="3688982">
                  <a:extLst>
                    <a:ext uri="{9D8B030D-6E8A-4147-A177-3AD203B41FA5}">
                      <a16:colId xmlns:a16="http://schemas.microsoft.com/office/drawing/2014/main" val="3802435794"/>
                    </a:ext>
                  </a:extLst>
                </a:gridCol>
                <a:gridCol w="1116520">
                  <a:extLst>
                    <a:ext uri="{9D8B030D-6E8A-4147-A177-3AD203B41FA5}">
                      <a16:colId xmlns:a16="http://schemas.microsoft.com/office/drawing/2014/main" val="2364416654"/>
                    </a:ext>
                  </a:extLst>
                </a:gridCol>
              </a:tblGrid>
              <a:tr h="3302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위치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담당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인원 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업무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481017"/>
                  </a:ext>
                </a:extLst>
              </a:tr>
              <a:tr h="297253">
                <a:tc rowSpan="4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층 실내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전문가상담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1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브랜드 및 제품 설명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428072"/>
                  </a:ext>
                </a:extLst>
              </a:tr>
              <a:tr h="297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쇼룸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1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브랜드 및 제품 설명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465879"/>
                  </a:ext>
                </a:extLst>
              </a:tr>
              <a:tr h="297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제품 디스플레이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1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브랜드 및 제품 설명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715286"/>
                  </a:ext>
                </a:extLst>
              </a:tr>
              <a:tr h="297253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세미나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1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브랜드 및 제품 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64596"/>
                  </a:ext>
                </a:extLst>
              </a:tr>
              <a:tr h="297253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슈퍼바이져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6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1950" lvl="1" indent="-180975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566420"/>
                  </a:ext>
                </a:extLst>
              </a:tr>
              <a:tr h="297253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행사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운영 총괄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1950" lvl="1" indent="-180975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전체 행사 총괄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665183"/>
                  </a:ext>
                </a:extLst>
              </a:tr>
              <a:tr h="297253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운영 매니저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1950" lvl="1" indent="-180975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진행 프로그램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650608"/>
                  </a:ext>
                </a:extLst>
              </a:tr>
              <a:tr h="297253"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층 실외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입구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5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1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진행 프로그램 관리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75665"/>
                  </a:ext>
                </a:extLst>
              </a:tr>
              <a:tr h="297253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인포데스크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1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진행 프로그램 관리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65015"/>
                  </a:ext>
                </a:extLst>
              </a:tr>
              <a:tr h="297253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가든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1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진행 프로그램 관리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594815"/>
                  </a:ext>
                </a:extLst>
              </a:tr>
              <a:tr h="297253"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층 실내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컨설팅룸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3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1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진행 프로그램 관리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000396"/>
                  </a:ext>
                </a:extLst>
              </a:tr>
              <a:tr h="297253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쇼룸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1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진행 프로그램 관리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708886"/>
                  </a:ext>
                </a:extLst>
              </a:tr>
              <a:tr h="297253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클래스룸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1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진행 프로그램 관리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012426"/>
                  </a:ext>
                </a:extLst>
              </a:tr>
              <a:tr h="297253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층 실내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드로잉룸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1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진행 프로그램 관리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499185"/>
                  </a:ext>
                </a:extLst>
              </a:tr>
              <a:tr h="297253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세미나룸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1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진행 프로그램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330993"/>
                  </a:ext>
                </a:extLst>
              </a:tr>
              <a:tr h="297253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운영국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총계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12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80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5541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AC03603-EAE9-4F0E-8CF6-D2FC75965F89}"/>
              </a:ext>
            </a:extLst>
          </p:cNvPr>
          <p:cNvSpPr/>
          <p:nvPr/>
        </p:nvSpPr>
        <p:spPr>
          <a:xfrm>
            <a:off x="2826915" y="1541804"/>
            <a:ext cx="6880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A</a:t>
            </a:r>
          </a:p>
          <a:p>
            <a:pPr algn="ctr"/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그룹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5" name="왼쪽 대괄호 4">
            <a:extLst>
              <a:ext uri="{FF2B5EF4-FFF2-40B4-BE49-F238E27FC236}">
                <a16:creationId xmlns:a16="http://schemas.microsoft.com/office/drawing/2014/main" id="{5F03CC12-2CD9-4267-8676-1E084FAF0E6D}"/>
              </a:ext>
            </a:extLst>
          </p:cNvPr>
          <p:cNvSpPr/>
          <p:nvPr/>
        </p:nvSpPr>
        <p:spPr>
          <a:xfrm>
            <a:off x="3609975" y="1239058"/>
            <a:ext cx="104487" cy="1128712"/>
          </a:xfrm>
          <a:prstGeom prst="lef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C09F213A-84DB-4242-9CC5-5685B756812C}"/>
              </a:ext>
            </a:extLst>
          </p:cNvPr>
          <p:cNvSpPr/>
          <p:nvPr/>
        </p:nvSpPr>
        <p:spPr>
          <a:xfrm>
            <a:off x="3616459" y="2763730"/>
            <a:ext cx="91519" cy="3210585"/>
          </a:xfrm>
          <a:prstGeom prst="lef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02B254-1132-4D6B-9718-3FCED6116BF6}"/>
              </a:ext>
            </a:extLst>
          </p:cNvPr>
          <p:cNvSpPr/>
          <p:nvPr/>
        </p:nvSpPr>
        <p:spPr>
          <a:xfrm>
            <a:off x="2826915" y="4107412"/>
            <a:ext cx="6880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B</a:t>
            </a:r>
          </a:p>
          <a:p>
            <a:pPr algn="ctr"/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그룹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87F36-67D4-46F6-BCEB-75936BDD4433}"/>
              </a:ext>
            </a:extLst>
          </p:cNvPr>
          <p:cNvSpPr txBox="1"/>
          <p:nvPr/>
        </p:nvSpPr>
        <p:spPr>
          <a:xfrm>
            <a:off x="410484" y="1415643"/>
            <a:ext cx="180049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기획공방 프로그램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인력 배치도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  <a:p>
            <a:pPr algn="ctr"/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0AC5CB-66B4-4B59-BB9C-644752921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06" y="2462083"/>
            <a:ext cx="1045249" cy="10464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D4F16D-481E-4889-9DFC-6FB5C2DC401C}"/>
              </a:ext>
            </a:extLst>
          </p:cNvPr>
          <p:cNvSpPr txBox="1"/>
          <p:nvPr/>
        </p:nvSpPr>
        <p:spPr>
          <a:xfrm>
            <a:off x="355410" y="3872698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위치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2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플레이룸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시간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타임별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운영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52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8CFC05DF-C01D-4EED-9D6A-ECFB4B06DE86}"/>
              </a:ext>
            </a:extLst>
          </p:cNvPr>
          <p:cNvSpPr/>
          <p:nvPr/>
        </p:nvSpPr>
        <p:spPr>
          <a:xfrm>
            <a:off x="3587261" y="1648557"/>
            <a:ext cx="7684477" cy="3560885"/>
          </a:xfrm>
          <a:custGeom>
            <a:avLst/>
            <a:gdLst>
              <a:gd name="connsiteX0" fmla="*/ 70339 w 7684477"/>
              <a:gd name="connsiteY0" fmla="*/ 0 h 3560885"/>
              <a:gd name="connsiteX1" fmla="*/ 7684477 w 7684477"/>
              <a:gd name="connsiteY1" fmla="*/ 0 h 3560885"/>
              <a:gd name="connsiteX2" fmla="*/ 7684477 w 7684477"/>
              <a:gd name="connsiteY2" fmla="*/ 1652954 h 3560885"/>
              <a:gd name="connsiteX3" fmla="*/ 0 w 7684477"/>
              <a:gd name="connsiteY3" fmla="*/ 1652954 h 3560885"/>
              <a:gd name="connsiteX4" fmla="*/ 0 w 7684477"/>
              <a:gd name="connsiteY4" fmla="*/ 3560885 h 3560885"/>
              <a:gd name="connsiteX5" fmla="*/ 7297616 w 7684477"/>
              <a:gd name="connsiteY5" fmla="*/ 3560885 h 356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84477" h="3560885">
                <a:moveTo>
                  <a:pt x="70339" y="0"/>
                </a:moveTo>
                <a:lnTo>
                  <a:pt x="7684477" y="0"/>
                </a:lnTo>
                <a:lnTo>
                  <a:pt x="7684477" y="1652954"/>
                </a:lnTo>
                <a:lnTo>
                  <a:pt x="0" y="1652954"/>
                </a:lnTo>
                <a:lnTo>
                  <a:pt x="0" y="3560885"/>
                </a:lnTo>
                <a:lnTo>
                  <a:pt x="7297616" y="3560885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9899F87-75B7-4B6E-AFD8-2610FAC4D427}"/>
              </a:ext>
            </a:extLst>
          </p:cNvPr>
          <p:cNvSpPr/>
          <p:nvPr/>
        </p:nvSpPr>
        <p:spPr>
          <a:xfrm>
            <a:off x="3019659" y="602094"/>
            <a:ext cx="2139884" cy="213988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C68B450-704E-4FD7-8DCD-11B6CF493FA9}"/>
              </a:ext>
            </a:extLst>
          </p:cNvPr>
          <p:cNvSpPr/>
          <p:nvPr/>
        </p:nvSpPr>
        <p:spPr>
          <a:xfrm>
            <a:off x="8019917" y="602094"/>
            <a:ext cx="2139884" cy="21398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0713216-A8F1-44BF-A46C-4A1BB7B750BE}"/>
              </a:ext>
            </a:extLst>
          </p:cNvPr>
          <p:cNvSpPr/>
          <p:nvPr/>
        </p:nvSpPr>
        <p:spPr>
          <a:xfrm>
            <a:off x="5519788" y="587411"/>
            <a:ext cx="2139884" cy="213988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454A518-84B6-49B0-A2AE-E13D195C94BA}"/>
              </a:ext>
            </a:extLst>
          </p:cNvPr>
          <p:cNvSpPr/>
          <p:nvPr/>
        </p:nvSpPr>
        <p:spPr>
          <a:xfrm>
            <a:off x="4449846" y="4124816"/>
            <a:ext cx="2139884" cy="213988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15D2764-BF0D-49B2-8024-7D75FCE145E6}"/>
              </a:ext>
            </a:extLst>
          </p:cNvPr>
          <p:cNvSpPr/>
          <p:nvPr/>
        </p:nvSpPr>
        <p:spPr>
          <a:xfrm>
            <a:off x="9450104" y="4124816"/>
            <a:ext cx="2139884" cy="2139884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9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D2C2C03-F18E-4030-B01C-35257FE4A9CF}"/>
              </a:ext>
            </a:extLst>
          </p:cNvPr>
          <p:cNvSpPr/>
          <p:nvPr/>
        </p:nvSpPr>
        <p:spPr>
          <a:xfrm>
            <a:off x="6949975" y="4124816"/>
            <a:ext cx="2139884" cy="21398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79B26287-72F6-45F6-ABC8-9A1F707D3F8C}"/>
              </a:ext>
            </a:extLst>
          </p:cNvPr>
          <p:cNvSpPr/>
          <p:nvPr/>
        </p:nvSpPr>
        <p:spPr>
          <a:xfrm rot="5400000">
            <a:off x="7737231" y="1560635"/>
            <a:ext cx="203981" cy="1758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36F9E6F3-A995-497A-A654-44ABDFF77E38}"/>
              </a:ext>
            </a:extLst>
          </p:cNvPr>
          <p:cNvSpPr/>
          <p:nvPr/>
        </p:nvSpPr>
        <p:spPr>
          <a:xfrm rot="5400000">
            <a:off x="5234447" y="1560634"/>
            <a:ext cx="203981" cy="1758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A3DBEE47-59F8-47AD-976E-777B268BC9A9}"/>
              </a:ext>
            </a:extLst>
          </p:cNvPr>
          <p:cNvSpPr/>
          <p:nvPr/>
        </p:nvSpPr>
        <p:spPr>
          <a:xfrm rot="5400000">
            <a:off x="4109076" y="5111233"/>
            <a:ext cx="203981" cy="1758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68EE06C5-51B5-4392-85AF-AC6691DF69B7}"/>
              </a:ext>
            </a:extLst>
          </p:cNvPr>
          <p:cNvSpPr/>
          <p:nvPr/>
        </p:nvSpPr>
        <p:spPr>
          <a:xfrm rot="5400000">
            <a:off x="6670890" y="5111233"/>
            <a:ext cx="203981" cy="1758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DD23E9F7-90C8-49EE-BCCB-52A9AD97494E}"/>
              </a:ext>
            </a:extLst>
          </p:cNvPr>
          <p:cNvSpPr/>
          <p:nvPr/>
        </p:nvSpPr>
        <p:spPr>
          <a:xfrm rot="5400000">
            <a:off x="10216936" y="1569430"/>
            <a:ext cx="203981" cy="1758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2AD04FBC-BF39-42F2-90B4-0AE0E757E862}"/>
              </a:ext>
            </a:extLst>
          </p:cNvPr>
          <p:cNvSpPr/>
          <p:nvPr/>
        </p:nvSpPr>
        <p:spPr>
          <a:xfrm rot="5400000">
            <a:off x="9164513" y="5111233"/>
            <a:ext cx="203981" cy="1758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86EED-6DCF-4663-81E8-62B5E9FAB51F}"/>
              </a:ext>
            </a:extLst>
          </p:cNvPr>
          <p:cNvSpPr txBox="1"/>
          <p:nvPr/>
        </p:nvSpPr>
        <p:spPr>
          <a:xfrm>
            <a:off x="410484" y="1415643"/>
            <a:ext cx="180049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기획공방 프로그램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인력 배치도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  <a:p>
            <a:pPr algn="ctr"/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30EC33-494F-42F6-B51A-B3AB3D8A0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06" y="2462083"/>
            <a:ext cx="1045249" cy="10464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1BC8CD-A1A4-4905-B333-82630CB4789A}"/>
              </a:ext>
            </a:extLst>
          </p:cNvPr>
          <p:cNvSpPr txBox="1"/>
          <p:nvPr/>
        </p:nvSpPr>
        <p:spPr>
          <a:xfrm>
            <a:off x="355410" y="3872698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위치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2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플레이룸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시간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타임별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운영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63011A-B45C-4131-AD41-94D66CA02907}"/>
              </a:ext>
            </a:extLst>
          </p:cNvPr>
          <p:cNvSpPr txBox="1"/>
          <p:nvPr/>
        </p:nvSpPr>
        <p:spPr>
          <a:xfrm>
            <a:off x="3488315" y="1095222"/>
            <a:ext cx="120257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기획공방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99BE6-FEE2-4A47-85ED-A6B04FABE34B}"/>
              </a:ext>
            </a:extLst>
          </p:cNvPr>
          <p:cNvSpPr txBox="1"/>
          <p:nvPr/>
        </p:nvSpPr>
        <p:spPr>
          <a:xfrm>
            <a:off x="3548427" y="1647617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팝업스토어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모집홍보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A29011-47C4-47D0-8885-F31935A76ADE}"/>
              </a:ext>
            </a:extLst>
          </p:cNvPr>
          <p:cNvSpPr txBox="1"/>
          <p:nvPr/>
        </p:nvSpPr>
        <p:spPr>
          <a:xfrm>
            <a:off x="5988444" y="1091898"/>
            <a:ext cx="120257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기획공방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2B0345-B73B-4B40-9C79-041F26983D65}"/>
              </a:ext>
            </a:extLst>
          </p:cNvPr>
          <p:cNvSpPr txBox="1"/>
          <p:nvPr/>
        </p:nvSpPr>
        <p:spPr>
          <a:xfrm>
            <a:off x="6048556" y="1644293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팝업스토어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모집홍보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BC9378-19F5-47F3-A5FD-1B4CEC79748D}"/>
              </a:ext>
            </a:extLst>
          </p:cNvPr>
          <p:cNvSpPr txBox="1"/>
          <p:nvPr/>
        </p:nvSpPr>
        <p:spPr>
          <a:xfrm>
            <a:off x="8510310" y="1091898"/>
            <a:ext cx="120257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시월구일4" panose="02020600000000000000" pitchFamily="18" charset="-127"/>
                <a:ea typeface="a시월구일4" panose="02020600000000000000" pitchFamily="18" charset="-127"/>
              </a:rPr>
              <a:t>기획공방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495BDE-7CD8-4913-B7EB-AFEA40F37191}"/>
              </a:ext>
            </a:extLst>
          </p:cNvPr>
          <p:cNvSpPr txBox="1"/>
          <p:nvPr/>
        </p:nvSpPr>
        <p:spPr>
          <a:xfrm>
            <a:off x="8570422" y="1644293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팝업스토어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모집홍보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6E0D32-7C08-4E6D-A2B6-0D69F5961F23}"/>
              </a:ext>
            </a:extLst>
          </p:cNvPr>
          <p:cNvSpPr txBox="1"/>
          <p:nvPr/>
        </p:nvSpPr>
        <p:spPr>
          <a:xfrm>
            <a:off x="7422557" y="4643515"/>
            <a:ext cx="120257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시월구일4" panose="02020600000000000000" pitchFamily="18" charset="-127"/>
                <a:ea typeface="a시월구일4" panose="02020600000000000000" pitchFamily="18" charset="-127"/>
              </a:rPr>
              <a:t>기획공방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F3BBF-4C51-4EE3-AC53-1EB4A94434E4}"/>
              </a:ext>
            </a:extLst>
          </p:cNvPr>
          <p:cNvSpPr txBox="1"/>
          <p:nvPr/>
        </p:nvSpPr>
        <p:spPr>
          <a:xfrm>
            <a:off x="7482669" y="5196767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팝업스토어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모집홍보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0D04B2-F04C-4488-8C2E-06676AAF14C3}"/>
              </a:ext>
            </a:extLst>
          </p:cNvPr>
          <p:cNvSpPr txBox="1"/>
          <p:nvPr/>
        </p:nvSpPr>
        <p:spPr>
          <a:xfrm>
            <a:off x="9918326" y="4643515"/>
            <a:ext cx="120257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7D3FF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기획공방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7D3FF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941862-9AA2-4B14-B49E-920EC9D80B02}"/>
              </a:ext>
            </a:extLst>
          </p:cNvPr>
          <p:cNvSpPr txBox="1"/>
          <p:nvPr/>
        </p:nvSpPr>
        <p:spPr>
          <a:xfrm>
            <a:off x="9978438" y="5196767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7D3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팝업스토어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7D3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7D3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모집홍보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7D3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37DEB7-19BD-479F-A889-98C3965E61E4}"/>
              </a:ext>
            </a:extLst>
          </p:cNvPr>
          <p:cNvSpPr txBox="1"/>
          <p:nvPr/>
        </p:nvSpPr>
        <p:spPr>
          <a:xfrm>
            <a:off x="4918502" y="4643515"/>
            <a:ext cx="120257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기획공방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8BDEEF-F691-40B6-BE0E-2600CC7280B5}"/>
              </a:ext>
            </a:extLst>
          </p:cNvPr>
          <p:cNvSpPr txBox="1"/>
          <p:nvPr/>
        </p:nvSpPr>
        <p:spPr>
          <a:xfrm>
            <a:off x="4978614" y="5196767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팝업스토어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모집홍보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2A82F44-3A03-44F3-8FA2-60B1EAC8307B}"/>
              </a:ext>
            </a:extLst>
          </p:cNvPr>
          <p:cNvSpPr/>
          <p:nvPr/>
        </p:nvSpPr>
        <p:spPr>
          <a:xfrm>
            <a:off x="9559454" y="4234166"/>
            <a:ext cx="1921185" cy="1921185"/>
          </a:xfrm>
          <a:prstGeom prst="ellipse">
            <a:avLst/>
          </a:prstGeom>
          <a:noFill/>
          <a:ln>
            <a:solidFill>
              <a:srgbClr val="57D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4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643556E-ABBD-4F83-8780-AF1F787F71B2}"/>
              </a:ext>
            </a:extLst>
          </p:cNvPr>
          <p:cNvGrpSpPr/>
          <p:nvPr/>
        </p:nvGrpSpPr>
        <p:grpSpPr>
          <a:xfrm>
            <a:off x="3089335" y="2468957"/>
            <a:ext cx="2783122" cy="2783121"/>
            <a:chOff x="5381511" y="1664192"/>
            <a:chExt cx="2783122" cy="2783121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42CC80A-87B8-4B5D-8416-FA33B94AFBBA}"/>
                </a:ext>
              </a:extLst>
            </p:cNvPr>
            <p:cNvSpPr/>
            <p:nvPr/>
          </p:nvSpPr>
          <p:spPr>
            <a:xfrm>
              <a:off x="5381511" y="1664192"/>
              <a:ext cx="2783122" cy="2783121"/>
            </a:xfrm>
            <a:prstGeom prst="ellipse">
              <a:avLst/>
            </a:prstGeom>
            <a:noFill/>
            <a:ln w="190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원형 5">
              <a:extLst>
                <a:ext uri="{FF2B5EF4-FFF2-40B4-BE49-F238E27FC236}">
                  <a16:creationId xmlns:a16="http://schemas.microsoft.com/office/drawing/2014/main" id="{F81FFBB2-6B27-410E-87A7-043F1FC3198C}"/>
                </a:ext>
              </a:extLst>
            </p:cNvPr>
            <p:cNvSpPr/>
            <p:nvPr/>
          </p:nvSpPr>
          <p:spPr>
            <a:xfrm>
              <a:off x="5389171" y="1671851"/>
              <a:ext cx="2767803" cy="2767803"/>
            </a:xfrm>
            <a:prstGeom prst="pie">
              <a:avLst>
                <a:gd name="adj1" fmla="val 18097495"/>
                <a:gd name="adj2" fmla="val 3157827"/>
              </a:avLst>
            </a:prstGeom>
            <a:noFill/>
            <a:ln w="317500">
              <a:solidFill>
                <a:srgbClr val="9FE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1CAFD22-B697-4A04-8820-AC7BCA14D52D}"/>
                </a:ext>
              </a:extLst>
            </p:cNvPr>
            <p:cNvSpPr/>
            <p:nvPr/>
          </p:nvSpPr>
          <p:spPr>
            <a:xfrm>
              <a:off x="5469612" y="1752292"/>
              <a:ext cx="2606920" cy="2606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88CA93-14B1-47E1-A330-6230CDBB01DF}"/>
                </a:ext>
              </a:extLst>
            </p:cNvPr>
            <p:cNvSpPr/>
            <p:nvPr/>
          </p:nvSpPr>
          <p:spPr>
            <a:xfrm>
              <a:off x="5609031" y="1891711"/>
              <a:ext cx="2328083" cy="2328083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A26F783-EC82-4E7C-9187-8B1E653E6CF9}"/>
              </a:ext>
            </a:extLst>
          </p:cNvPr>
          <p:cNvSpPr txBox="1"/>
          <p:nvPr/>
        </p:nvSpPr>
        <p:spPr>
          <a:xfrm>
            <a:off x="3797098" y="3352685"/>
            <a:ext cx="13516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Brand TOM</a:t>
            </a:r>
          </a:p>
          <a:p>
            <a:pPr algn="ctr"/>
            <a:r>
              <a:rPr lang="en-US" altLang="ko-KR" sz="4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시월구일4" panose="02020600000000000000" pitchFamily="18" charset="-127"/>
                <a:ea typeface="a시월구일4" panose="02020600000000000000" pitchFamily="18" charset="-127"/>
              </a:rPr>
              <a:t>40%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8" name="자유형 20">
            <a:extLst>
              <a:ext uri="{FF2B5EF4-FFF2-40B4-BE49-F238E27FC236}">
                <a16:creationId xmlns:a16="http://schemas.microsoft.com/office/drawing/2014/main" id="{A642CD3C-7315-46AC-8971-3C6A8F21E208}"/>
              </a:ext>
            </a:extLst>
          </p:cNvPr>
          <p:cNvSpPr/>
          <p:nvPr/>
        </p:nvSpPr>
        <p:spPr>
          <a:xfrm flipV="1">
            <a:off x="5417941" y="1677299"/>
            <a:ext cx="1935360" cy="1019175"/>
          </a:xfrm>
          <a:custGeom>
            <a:avLst/>
            <a:gdLst>
              <a:gd name="connsiteX0" fmla="*/ 0 w 2619375"/>
              <a:gd name="connsiteY0" fmla="*/ 0 h 1019175"/>
              <a:gd name="connsiteX1" fmla="*/ 1019175 w 2619375"/>
              <a:gd name="connsiteY1" fmla="*/ 1019175 h 1019175"/>
              <a:gd name="connsiteX2" fmla="*/ 2619375 w 2619375"/>
              <a:gd name="connsiteY2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9375" h="1019175">
                <a:moveTo>
                  <a:pt x="0" y="0"/>
                </a:moveTo>
                <a:lnTo>
                  <a:pt x="1019175" y="1019175"/>
                </a:lnTo>
                <a:lnTo>
                  <a:pt x="2619375" y="1019175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3BD06-67D2-4C8A-9058-F68D6E94E308}"/>
              </a:ext>
            </a:extLst>
          </p:cNvPr>
          <p:cNvSpPr/>
          <p:nvPr/>
        </p:nvSpPr>
        <p:spPr>
          <a:xfrm>
            <a:off x="3387491" y="1593034"/>
            <a:ext cx="2223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팝업스토어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운영 후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기획공방 브랜드 인지도 변화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414029-0877-4C0E-A2C1-54A4ECD95F5E}"/>
              </a:ext>
            </a:extLst>
          </p:cNvPr>
          <p:cNvSpPr/>
          <p:nvPr/>
        </p:nvSpPr>
        <p:spPr>
          <a:xfrm>
            <a:off x="7353302" y="673344"/>
            <a:ext cx="4329399" cy="56512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D70E3F-4507-4B6C-94B2-7DF929A0CEAC}"/>
              </a:ext>
            </a:extLst>
          </p:cNvPr>
          <p:cNvGrpSpPr/>
          <p:nvPr/>
        </p:nvGrpSpPr>
        <p:grpSpPr>
          <a:xfrm>
            <a:off x="7525846" y="880040"/>
            <a:ext cx="4009484" cy="465317"/>
            <a:chOff x="7525846" y="880040"/>
            <a:chExt cx="4009484" cy="465317"/>
          </a:xfrm>
        </p:grpSpPr>
        <p:sp>
          <p:nvSpPr>
            <p:cNvPr id="10" name="모서리가 둥근 직사각형 22">
              <a:extLst>
                <a:ext uri="{FF2B5EF4-FFF2-40B4-BE49-F238E27FC236}">
                  <a16:creationId xmlns:a16="http://schemas.microsoft.com/office/drawing/2014/main" id="{1FA02801-4BE7-4A1E-A00E-72E7E69DC849}"/>
                </a:ext>
              </a:extLst>
            </p:cNvPr>
            <p:cNvSpPr/>
            <p:nvPr/>
          </p:nvSpPr>
          <p:spPr>
            <a:xfrm>
              <a:off x="7525846" y="880040"/>
              <a:ext cx="4009484" cy="465317"/>
            </a:xfrm>
            <a:prstGeom prst="roundRect">
              <a:avLst>
                <a:gd name="adj" fmla="val 50000"/>
              </a:avLst>
            </a:prstGeom>
            <a:solidFill>
              <a:srgbClr val="009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14F8CF-68BA-4D29-847A-98BAD690E9DF}"/>
                </a:ext>
              </a:extLst>
            </p:cNvPr>
            <p:cNvSpPr/>
            <p:nvPr/>
          </p:nvSpPr>
          <p:spPr>
            <a:xfrm>
              <a:off x="8959757" y="943421"/>
              <a:ext cx="11416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기대효과 ①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4EC1BCA-2D73-4726-8291-DBA8F676CB0E}"/>
              </a:ext>
            </a:extLst>
          </p:cNvPr>
          <p:cNvSpPr txBox="1"/>
          <p:nvPr/>
        </p:nvSpPr>
        <p:spPr>
          <a:xfrm>
            <a:off x="410484" y="1415643"/>
            <a:ext cx="180049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기획공방 프로그램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인력 배치도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  <a:p>
            <a:pPr algn="ctr"/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DDB62D7-4B16-4D24-A4A5-DAB104CD7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06" y="2462083"/>
            <a:ext cx="1045249" cy="10464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833C95-50D2-4B75-92B9-B00023C0C63F}"/>
              </a:ext>
            </a:extLst>
          </p:cNvPr>
          <p:cNvSpPr txBox="1"/>
          <p:nvPr/>
        </p:nvSpPr>
        <p:spPr>
          <a:xfrm>
            <a:off x="355410" y="3872698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위치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2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플레이룸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시간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타임별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운영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A1A66E1-3EDD-433B-82FD-B7DC2576CB21}"/>
              </a:ext>
            </a:extLst>
          </p:cNvPr>
          <p:cNvGrpSpPr/>
          <p:nvPr/>
        </p:nvGrpSpPr>
        <p:grpSpPr>
          <a:xfrm>
            <a:off x="7525846" y="3832165"/>
            <a:ext cx="4009484" cy="465317"/>
            <a:chOff x="7525846" y="880040"/>
            <a:chExt cx="4009484" cy="465317"/>
          </a:xfrm>
        </p:grpSpPr>
        <p:sp>
          <p:nvSpPr>
            <p:cNvPr id="19" name="모서리가 둥근 직사각형 22">
              <a:extLst>
                <a:ext uri="{FF2B5EF4-FFF2-40B4-BE49-F238E27FC236}">
                  <a16:creationId xmlns:a16="http://schemas.microsoft.com/office/drawing/2014/main" id="{9FA105F0-7111-4F2B-A6B1-9B45D0D60CE1}"/>
                </a:ext>
              </a:extLst>
            </p:cNvPr>
            <p:cNvSpPr/>
            <p:nvPr/>
          </p:nvSpPr>
          <p:spPr>
            <a:xfrm>
              <a:off x="7525846" y="880040"/>
              <a:ext cx="4009484" cy="4653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9842085-3F98-4767-97E3-46810A0C1D10}"/>
                </a:ext>
              </a:extLst>
            </p:cNvPr>
            <p:cNvSpPr/>
            <p:nvPr/>
          </p:nvSpPr>
          <p:spPr>
            <a:xfrm>
              <a:off x="8959757" y="943421"/>
              <a:ext cx="11416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기대효과 ②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7D1B8D-F7DE-40BD-9B49-40E55C73EAF8}"/>
              </a:ext>
            </a:extLst>
          </p:cNvPr>
          <p:cNvSpPr/>
          <p:nvPr/>
        </p:nvSpPr>
        <p:spPr>
          <a:xfrm>
            <a:off x="7525846" y="1489564"/>
            <a:ext cx="4009484" cy="2158512"/>
          </a:xfrm>
          <a:prstGeom prst="rect">
            <a:avLst/>
          </a:prstGeom>
          <a:noFill/>
          <a:ln w="25400">
            <a:solidFill>
              <a:srgbClr val="009ED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91A5FF-85D5-447B-ABDA-6742E5F4A4CC}"/>
              </a:ext>
            </a:extLst>
          </p:cNvPr>
          <p:cNvSpPr/>
          <p:nvPr/>
        </p:nvSpPr>
        <p:spPr>
          <a:xfrm>
            <a:off x="7525846" y="4434680"/>
            <a:ext cx="4009484" cy="1749976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09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1C0374-2338-4CD0-801C-153863B18572}"/>
              </a:ext>
            </a:extLst>
          </p:cNvPr>
          <p:cNvSpPr/>
          <p:nvPr/>
        </p:nvSpPr>
        <p:spPr>
          <a:xfrm>
            <a:off x="9454052" y="463074"/>
            <a:ext cx="21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 of contents</a:t>
            </a:r>
            <a:endParaRPr lang="ko-KR" altLang="en-US" sz="20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D5C7B60-5CD6-421D-AC87-388206AA6F35}"/>
              </a:ext>
            </a:extLst>
          </p:cNvPr>
          <p:cNvCxnSpPr>
            <a:cxnSpLocks/>
          </p:cNvCxnSpPr>
          <p:nvPr/>
        </p:nvCxnSpPr>
        <p:spPr>
          <a:xfrm>
            <a:off x="2362200" y="999701"/>
            <a:ext cx="93091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DF267C-64B9-46CF-91A2-94F49BA5EFB3}"/>
              </a:ext>
            </a:extLst>
          </p:cNvPr>
          <p:cNvSpPr/>
          <p:nvPr/>
        </p:nvSpPr>
        <p:spPr>
          <a:xfrm>
            <a:off x="7989690" y="1510362"/>
            <a:ext cx="3005658" cy="492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BOF</a:t>
            </a:r>
            <a:r>
              <a:rPr lang="ko-KR" altLang="en-US" sz="14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를 만나러 가보겠습니다</a:t>
            </a:r>
            <a:r>
              <a:rPr lang="en-US" altLang="ko-KR" sz="14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.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a시월구일4" panose="02020600000000000000" pitchFamily="18" charset="-127"/>
                <a:ea typeface="a시월구일4" panose="02020600000000000000" pitchFamily="18" charset="-127"/>
              </a:rPr>
              <a:t>	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-1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BOF</a:t>
            </a:r>
            <a:r>
              <a:rPr lang="ko-KR" altLang="en-US" sz="1200" spc="-1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의 실체를 확인하러 갑니다</a:t>
            </a:r>
            <a:r>
              <a:rPr lang="en-US" altLang="ko-KR" sz="1200" spc="-1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.</a:t>
            </a:r>
            <a:endParaRPr kumimoji="0" lang="en-US" altLang="ko-KR" sz="12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587FBF4-D9FB-4557-825A-99463392761C}"/>
              </a:ext>
            </a:extLst>
          </p:cNvPr>
          <p:cNvSpPr/>
          <p:nvPr/>
        </p:nvSpPr>
        <p:spPr>
          <a:xfrm>
            <a:off x="7237178" y="1469338"/>
            <a:ext cx="740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spc="6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01</a:t>
            </a:r>
            <a:endParaRPr lang="ko-KR" altLang="en-US" sz="2800" b="1" spc="600" dirty="0"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AAEC5CE-6C0C-458C-9984-9DD8921898BF}"/>
              </a:ext>
            </a:extLst>
          </p:cNvPr>
          <p:cNvSpPr/>
          <p:nvPr/>
        </p:nvSpPr>
        <p:spPr>
          <a:xfrm flipH="1">
            <a:off x="6839043" y="1711231"/>
            <a:ext cx="100128" cy="100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84DB3B5-FED1-4F83-8D6A-B49C1D0999CF}"/>
              </a:ext>
            </a:extLst>
          </p:cNvPr>
          <p:cNvSpPr/>
          <p:nvPr/>
        </p:nvSpPr>
        <p:spPr>
          <a:xfrm>
            <a:off x="7989690" y="3020327"/>
            <a:ext cx="300565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BOF</a:t>
            </a:r>
            <a:r>
              <a:rPr lang="ko-KR" altLang="en-US" sz="14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 그의 실체를 파헤쳐보겠습니다</a:t>
            </a:r>
            <a:r>
              <a:rPr lang="en-US" altLang="ko-KR" sz="14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BOF? </a:t>
            </a:r>
            <a:r>
              <a:rPr lang="ko-KR" altLang="en-US" sz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제가 직접 해보겠습니다</a:t>
            </a:r>
            <a:endParaRPr lang="en-US" altLang="ko-KR" sz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4473E4B-54B6-4D62-80A1-5432C7B8BED1}"/>
              </a:ext>
            </a:extLst>
          </p:cNvPr>
          <p:cNvSpPr/>
          <p:nvPr/>
        </p:nvSpPr>
        <p:spPr>
          <a:xfrm>
            <a:off x="7237178" y="2979303"/>
            <a:ext cx="792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spc="6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03</a:t>
            </a:r>
            <a:endParaRPr lang="ko-KR" altLang="en-US" sz="2800" b="1" spc="600" dirty="0"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D1DDA7A-837D-4902-914E-D4C78BE59E63}"/>
              </a:ext>
            </a:extLst>
          </p:cNvPr>
          <p:cNvSpPr/>
          <p:nvPr/>
        </p:nvSpPr>
        <p:spPr>
          <a:xfrm flipH="1">
            <a:off x="6839043" y="3221196"/>
            <a:ext cx="100128" cy="100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1264A97-4882-4A52-9BC8-CB7B15EF4770}"/>
              </a:ext>
            </a:extLst>
          </p:cNvPr>
          <p:cNvSpPr/>
          <p:nvPr/>
        </p:nvSpPr>
        <p:spPr>
          <a:xfrm>
            <a:off x="7989690" y="4530292"/>
            <a:ext cx="300565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a시월구일4" panose="02020600000000000000" pitchFamily="18" charset="-127"/>
                <a:ea typeface="a시월구일4" panose="02020600000000000000" pitchFamily="18" charset="-127"/>
              </a:rPr>
              <a:t>Stack Buffer Overflow?	</a:t>
            </a:r>
          </a:p>
          <a:p>
            <a:pPr lvl="0">
              <a:defRPr/>
            </a:pPr>
            <a:r>
              <a:rPr lang="en-US" altLang="ko-KR" sz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BOF? </a:t>
            </a:r>
            <a:r>
              <a:rPr lang="ko-KR" altLang="en-US" sz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제가 직접 해보겠습니다</a:t>
            </a:r>
            <a:endParaRPr lang="en-US" altLang="ko-KR" sz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DF71B90-19A3-4011-A786-F302D84FB0AA}"/>
              </a:ext>
            </a:extLst>
          </p:cNvPr>
          <p:cNvSpPr/>
          <p:nvPr/>
        </p:nvSpPr>
        <p:spPr>
          <a:xfrm>
            <a:off x="7237178" y="4489268"/>
            <a:ext cx="784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spc="6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05</a:t>
            </a:r>
            <a:endParaRPr lang="ko-KR" altLang="en-US" sz="2800" b="1" spc="600" dirty="0"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B4724F7-C10E-49B3-97A1-AC537539592C}"/>
              </a:ext>
            </a:extLst>
          </p:cNvPr>
          <p:cNvSpPr/>
          <p:nvPr/>
        </p:nvSpPr>
        <p:spPr>
          <a:xfrm flipH="1">
            <a:off x="6839043" y="4731161"/>
            <a:ext cx="100128" cy="100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5DFD73-279F-44E8-93F4-AAEAE96D5BA6}"/>
              </a:ext>
            </a:extLst>
          </p:cNvPr>
          <p:cNvSpPr/>
          <p:nvPr/>
        </p:nvSpPr>
        <p:spPr>
          <a:xfrm>
            <a:off x="7989690" y="2265345"/>
            <a:ext cx="300565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7D3FF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BOF</a:t>
            </a:r>
            <a:r>
              <a:rPr lang="ko-KR" altLang="en-US" sz="14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7D3FF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와 인터뷰를 해봤습니다</a:t>
            </a:r>
            <a:r>
              <a:rPr lang="en-US" altLang="ko-KR" sz="14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7D3FF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.</a:t>
            </a:r>
          </a:p>
          <a:p>
            <a:pPr lvl="0">
              <a:defRPr/>
            </a:pPr>
            <a:r>
              <a:rPr kumimoji="0" lang="en-US" altLang="ko-KR" sz="12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7D3FF"/>
                </a:solidFill>
                <a:effectLst/>
                <a:uLnTx/>
                <a:uFillTx/>
                <a:latin typeface="a시월구일4" panose="02020600000000000000" pitchFamily="18" charset="-127"/>
                <a:ea typeface="a시월구일4" panose="02020600000000000000" pitchFamily="18" charset="-127"/>
              </a:rPr>
              <a:t>BOF </a:t>
            </a:r>
            <a:r>
              <a:rPr lang="ko-KR" altLang="en-US" sz="1200" spc="-1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7D3FF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당신은 </a:t>
            </a:r>
            <a:r>
              <a:rPr kumimoji="0" lang="ko-KR" altLang="en-US" sz="12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7D3FF"/>
                </a:solidFill>
                <a:effectLst/>
                <a:uLnTx/>
                <a:uFillTx/>
                <a:latin typeface="a시월구일4" panose="02020600000000000000" pitchFamily="18" charset="-127"/>
                <a:ea typeface="a시월구일4" panose="02020600000000000000" pitchFamily="18" charset="-127"/>
              </a:rPr>
              <a:t>대체 누구 신지</a:t>
            </a:r>
            <a:endParaRPr kumimoji="0" lang="en-US" altLang="ko-KR" sz="12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57D3FF"/>
              </a:solidFill>
              <a:effectLst/>
              <a:uLnTx/>
              <a:uFillTx/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3FD2874-0E8A-4586-8131-8898E8AE5485}"/>
              </a:ext>
            </a:extLst>
          </p:cNvPr>
          <p:cNvSpPr/>
          <p:nvPr/>
        </p:nvSpPr>
        <p:spPr>
          <a:xfrm>
            <a:off x="7237178" y="2224321"/>
            <a:ext cx="788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spc="600" dirty="0">
                <a:solidFill>
                  <a:srgbClr val="57D3FF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02</a:t>
            </a:r>
            <a:endParaRPr lang="ko-KR" altLang="en-US" sz="2800" b="1" spc="600" dirty="0">
              <a:solidFill>
                <a:srgbClr val="57D3FF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37E4B42-713E-495F-895E-17677F25D665}"/>
              </a:ext>
            </a:extLst>
          </p:cNvPr>
          <p:cNvSpPr/>
          <p:nvPr/>
        </p:nvSpPr>
        <p:spPr>
          <a:xfrm flipH="1">
            <a:off x="6839043" y="2466214"/>
            <a:ext cx="100128" cy="100128"/>
          </a:xfrm>
          <a:prstGeom prst="ellipse">
            <a:avLst/>
          </a:prstGeom>
          <a:solidFill>
            <a:srgbClr val="57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FE2343-B13F-4DF7-AA8D-044467C41B82}"/>
              </a:ext>
            </a:extLst>
          </p:cNvPr>
          <p:cNvSpPr/>
          <p:nvPr/>
        </p:nvSpPr>
        <p:spPr>
          <a:xfrm>
            <a:off x="7989690" y="3775310"/>
            <a:ext cx="30056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-1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7D3FF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Stack Overflow</a:t>
            </a:r>
            <a:r>
              <a:rPr lang="ko-KR" altLang="en-US" sz="1200" spc="-1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7D3FF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와 연애 중 인 것으로 알려져</a:t>
            </a:r>
            <a:r>
              <a:rPr lang="en-US" altLang="ko-KR" sz="1200" spc="-1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7D3FF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..</a:t>
            </a:r>
            <a:endParaRPr kumimoji="0" lang="en-US" altLang="ko-KR" sz="12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57D3FF"/>
              </a:solidFill>
              <a:effectLst/>
              <a:uLnTx/>
              <a:uFillTx/>
              <a:latin typeface="a시월구일4" panose="02020600000000000000" pitchFamily="18" charset="-127"/>
              <a:ea typeface="a시월구일4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7D3FF"/>
                </a:solidFill>
                <a:effectLst/>
                <a:uLnTx/>
                <a:uFillTx/>
                <a:latin typeface="a시월구일4" panose="02020600000000000000" pitchFamily="18" charset="-127"/>
                <a:ea typeface="a시월구일4" panose="02020600000000000000" pitchFamily="18" charset="-127"/>
              </a:rPr>
              <a:t>인력 운영 </a:t>
            </a:r>
            <a:r>
              <a:rPr kumimoji="0" lang="en-US" altLang="ko-KR" sz="12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7D3FF"/>
                </a:solidFill>
                <a:effectLst/>
                <a:uLnTx/>
                <a:uFillTx/>
                <a:latin typeface="a시월구일4" panose="02020600000000000000" pitchFamily="18" charset="-127"/>
                <a:ea typeface="a시월구일4" panose="02020600000000000000" pitchFamily="18" charset="-127"/>
              </a:rPr>
              <a:t>/ </a:t>
            </a:r>
            <a:r>
              <a:rPr kumimoji="0" lang="ko-KR" altLang="en-US" sz="12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7D3FF"/>
                </a:solidFill>
                <a:effectLst/>
                <a:uLnTx/>
                <a:uFillTx/>
                <a:latin typeface="a시월구일4" panose="02020600000000000000" pitchFamily="18" charset="-127"/>
                <a:ea typeface="a시월구일4" panose="02020600000000000000" pitchFamily="18" charset="-127"/>
              </a:rPr>
              <a:t>단체복 </a:t>
            </a:r>
            <a:endParaRPr kumimoji="0" lang="en-US" altLang="ko-KR" sz="12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57D3FF"/>
              </a:solidFill>
              <a:effectLst/>
              <a:uLnTx/>
              <a:uFillTx/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4623E2-0779-4602-BA52-F40FC860E01E}"/>
              </a:ext>
            </a:extLst>
          </p:cNvPr>
          <p:cNvSpPr/>
          <p:nvPr/>
        </p:nvSpPr>
        <p:spPr>
          <a:xfrm>
            <a:off x="7237178" y="3734286"/>
            <a:ext cx="8002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spc="600" dirty="0">
                <a:solidFill>
                  <a:srgbClr val="57D3FF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04</a:t>
            </a:r>
            <a:endParaRPr lang="ko-KR" altLang="en-US" sz="2800" b="1" spc="600" dirty="0">
              <a:solidFill>
                <a:srgbClr val="57D3FF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09137E-029D-41EB-98BA-2DF887BE839E}"/>
              </a:ext>
            </a:extLst>
          </p:cNvPr>
          <p:cNvSpPr/>
          <p:nvPr/>
        </p:nvSpPr>
        <p:spPr>
          <a:xfrm flipH="1">
            <a:off x="6839043" y="3976179"/>
            <a:ext cx="100128" cy="100128"/>
          </a:xfrm>
          <a:prstGeom prst="ellipse">
            <a:avLst/>
          </a:prstGeom>
          <a:solidFill>
            <a:srgbClr val="57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36D5C1-04A9-4B01-8DE0-57FC3EF4624B}"/>
              </a:ext>
            </a:extLst>
          </p:cNvPr>
          <p:cNvSpPr/>
          <p:nvPr/>
        </p:nvSpPr>
        <p:spPr>
          <a:xfrm>
            <a:off x="11109914" y="1670100"/>
            <a:ext cx="3321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pc="-1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3p</a:t>
            </a:r>
            <a:endParaRPr lang="ko-KR" altLang="en-US" sz="1200" spc="-1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BF0DD1-F988-4544-B32D-2037CA59E100}"/>
              </a:ext>
            </a:extLst>
          </p:cNvPr>
          <p:cNvSpPr/>
          <p:nvPr/>
        </p:nvSpPr>
        <p:spPr>
          <a:xfrm>
            <a:off x="11109914" y="2438828"/>
            <a:ext cx="4058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pc="-1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10p</a:t>
            </a:r>
            <a:endParaRPr lang="ko-KR" altLang="en-US" sz="1200" spc="-1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C28A09-BABD-4E40-84CD-FEC76B22A0F3}"/>
              </a:ext>
            </a:extLst>
          </p:cNvPr>
          <p:cNvSpPr/>
          <p:nvPr/>
        </p:nvSpPr>
        <p:spPr>
          <a:xfrm>
            <a:off x="11109914" y="3207555"/>
            <a:ext cx="4058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pc="-1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20p</a:t>
            </a:r>
            <a:endParaRPr lang="ko-KR" altLang="en-US" sz="1200" spc="-1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F385EF-CE38-47EE-81F7-52FA149B2049}"/>
              </a:ext>
            </a:extLst>
          </p:cNvPr>
          <p:cNvSpPr/>
          <p:nvPr/>
        </p:nvSpPr>
        <p:spPr>
          <a:xfrm>
            <a:off x="11109914" y="3976283"/>
            <a:ext cx="4058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pc="-1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35p</a:t>
            </a:r>
            <a:endParaRPr lang="ko-KR" altLang="en-US" sz="1200" spc="-1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A13514-2462-410E-989B-EE41F5D654AC}"/>
              </a:ext>
            </a:extLst>
          </p:cNvPr>
          <p:cNvSpPr/>
          <p:nvPr/>
        </p:nvSpPr>
        <p:spPr>
          <a:xfrm>
            <a:off x="11109914" y="4745011"/>
            <a:ext cx="4058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pc="-1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55p</a:t>
            </a:r>
            <a:endParaRPr lang="ko-KR" altLang="en-US" sz="1200" spc="-1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EE7F73-9385-4124-9EF7-CB26FDD9B95A}"/>
              </a:ext>
            </a:extLst>
          </p:cNvPr>
          <p:cNvSpPr/>
          <p:nvPr/>
        </p:nvSpPr>
        <p:spPr>
          <a:xfrm>
            <a:off x="8018973" y="5111133"/>
            <a:ext cx="3005659" cy="306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7D3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APPENDIX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96AAED-0547-4631-A46B-8144DF31525C}"/>
              </a:ext>
            </a:extLst>
          </p:cNvPr>
          <p:cNvSpPr/>
          <p:nvPr/>
        </p:nvSpPr>
        <p:spPr>
          <a:xfrm>
            <a:off x="11126129" y="5125073"/>
            <a:ext cx="4058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pc="-1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87p</a:t>
            </a:r>
            <a:endParaRPr lang="ko-KR" altLang="en-US" sz="1200" spc="-1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34DCB0-0700-48B7-A3E9-3BE72D436B3A}"/>
              </a:ext>
            </a:extLst>
          </p:cNvPr>
          <p:cNvCxnSpPr>
            <a:cxnSpLocks/>
          </p:cNvCxnSpPr>
          <p:nvPr/>
        </p:nvCxnSpPr>
        <p:spPr>
          <a:xfrm>
            <a:off x="9940186" y="1829361"/>
            <a:ext cx="10582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AB25853-898F-4C56-AC0F-00DC560E8666}"/>
              </a:ext>
            </a:extLst>
          </p:cNvPr>
          <p:cNvCxnSpPr>
            <a:cxnSpLocks/>
          </p:cNvCxnSpPr>
          <p:nvPr/>
        </p:nvCxnSpPr>
        <p:spPr>
          <a:xfrm>
            <a:off x="9696135" y="3346963"/>
            <a:ext cx="13023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E4246A7-1A09-4AA4-9AA3-ABB3BE5611CA}"/>
              </a:ext>
            </a:extLst>
          </p:cNvPr>
          <p:cNvCxnSpPr>
            <a:cxnSpLocks/>
          </p:cNvCxnSpPr>
          <p:nvPr/>
        </p:nvCxnSpPr>
        <p:spPr>
          <a:xfrm>
            <a:off x="10399976" y="4884854"/>
            <a:ext cx="5984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3F9B24D-A7BC-4C16-BA65-02B249B4804F}"/>
              </a:ext>
            </a:extLst>
          </p:cNvPr>
          <p:cNvCxnSpPr>
            <a:cxnSpLocks/>
          </p:cNvCxnSpPr>
          <p:nvPr/>
        </p:nvCxnSpPr>
        <p:spPr>
          <a:xfrm>
            <a:off x="9106691" y="2666397"/>
            <a:ext cx="589444" cy="0"/>
          </a:xfrm>
          <a:prstGeom prst="line">
            <a:avLst/>
          </a:prstGeom>
          <a:ln>
            <a:solidFill>
              <a:srgbClr val="57D3FF">
                <a:alpha val="4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AF18CFB-D4F9-403F-B3CE-E933936678DC}"/>
              </a:ext>
            </a:extLst>
          </p:cNvPr>
          <p:cNvCxnSpPr>
            <a:cxnSpLocks/>
          </p:cNvCxnSpPr>
          <p:nvPr/>
        </p:nvCxnSpPr>
        <p:spPr>
          <a:xfrm>
            <a:off x="9450684" y="4124104"/>
            <a:ext cx="1547757" cy="0"/>
          </a:xfrm>
          <a:prstGeom prst="line">
            <a:avLst/>
          </a:prstGeom>
          <a:ln>
            <a:solidFill>
              <a:srgbClr val="57D3FF">
                <a:alpha val="4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2AB6805-019A-4EE7-A48C-3603FF00F731}"/>
              </a:ext>
            </a:extLst>
          </p:cNvPr>
          <p:cNvCxnSpPr>
            <a:cxnSpLocks/>
          </p:cNvCxnSpPr>
          <p:nvPr/>
        </p:nvCxnSpPr>
        <p:spPr>
          <a:xfrm>
            <a:off x="9336778" y="5264481"/>
            <a:ext cx="1677878" cy="0"/>
          </a:xfrm>
          <a:prstGeom prst="line">
            <a:avLst/>
          </a:prstGeom>
          <a:ln>
            <a:solidFill>
              <a:srgbClr val="57D3FF">
                <a:alpha val="4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6F5A561F-757A-42EB-B4AA-9E53285F2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96" y="557962"/>
            <a:ext cx="883477" cy="883477"/>
          </a:xfrm>
          <a:prstGeom prst="rect">
            <a:avLst/>
          </a:prstGeom>
        </p:spPr>
      </p:pic>
      <p:pic>
        <p:nvPicPr>
          <p:cNvPr id="1030" name="Picture 6" descr="제가 직접 한 번 해보겠습니다 - YouTube">
            <a:extLst>
              <a:ext uri="{FF2B5EF4-FFF2-40B4-BE49-F238E27FC236}">
                <a16:creationId xmlns:a16="http://schemas.microsoft.com/office/drawing/2014/main" id="{0161E9BB-D167-4823-ACF6-49D428F25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" r="2165"/>
          <a:stretch/>
        </p:blipFill>
        <p:spPr bwMode="auto">
          <a:xfrm>
            <a:off x="803396" y="1879972"/>
            <a:ext cx="5475484" cy="324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4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1042EB-04B0-452D-A508-7E150DE45942}"/>
              </a:ext>
            </a:extLst>
          </p:cNvPr>
          <p:cNvSpPr txBox="1"/>
          <p:nvPr/>
        </p:nvSpPr>
        <p:spPr>
          <a:xfrm>
            <a:off x="2845707" y="486356"/>
            <a:ext cx="6390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김모씨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.. BOF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를 공부하는 것으로 밝혀져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.. (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충격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18CAA-D947-48B2-839E-43EE7E4384BB}"/>
              </a:ext>
            </a:extLst>
          </p:cNvPr>
          <p:cNvSpPr txBox="1"/>
          <p:nvPr/>
        </p:nvSpPr>
        <p:spPr>
          <a:xfrm>
            <a:off x="3937674" y="1576864"/>
            <a:ext cx="66768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Buffer</a:t>
            </a:r>
            <a:r>
              <a:rPr lang="ko-KR" altLang="en-US" dirty="0">
                <a:solidFill>
                  <a:srgbClr val="FF0000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Overflow(</a:t>
            </a:r>
            <a:r>
              <a:rPr lang="ko-KR" altLang="en-US" dirty="0">
                <a:solidFill>
                  <a:srgbClr val="FF0000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버풔 오붜 플뤄우</a:t>
            </a:r>
            <a:r>
              <a:rPr lang="en-US" altLang="ko-KR" dirty="0">
                <a:solidFill>
                  <a:srgbClr val="FF0000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이란</a:t>
            </a:r>
            <a:r>
              <a:rPr lang="en-US" altLang="ko-KR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?</a:t>
            </a:r>
          </a:p>
          <a:p>
            <a:endParaRPr lang="en-US" altLang="ko-KR" dirty="0">
              <a:solidFill>
                <a:schemeClr val="bg1"/>
              </a:solidFill>
              <a:latin typeface="KoPub돋움체 Light" panose="020B0600000101010101" charset="-127"/>
              <a:ea typeface="KoPub돋움체 Light" panose="020B0600000101010101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먼저 버퍼는 어떠한 위치에서 다른 위치로 전송되는 동안 일시적으로 </a:t>
            </a:r>
            <a:endParaRPr lang="en-US" altLang="ko-KR" dirty="0">
              <a:solidFill>
                <a:schemeClr val="bg1"/>
              </a:solidFill>
              <a:latin typeface="KoPub돋움체 Light" panose="020B0600000101010101" charset="-127"/>
              <a:ea typeface="KoPub돋움체 Light" panose="020B0600000101010101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데이터를 보관하는 </a:t>
            </a:r>
            <a:r>
              <a:rPr lang="ko-KR" altLang="en-US" dirty="0">
                <a:solidFill>
                  <a:srgbClr val="FF0000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메모리 저장 영역</a:t>
            </a:r>
            <a:r>
              <a:rPr lang="ko-KR" altLang="en-US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입니다</a:t>
            </a:r>
            <a:r>
              <a:rPr lang="en-US" altLang="ko-KR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KoPub돋움체 Light" panose="020B0600000101010101" charset="-127"/>
              <a:ea typeface="KoPub돋움체 Light" panose="020B0600000101010101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하지만 해당 버퍼에서 저장할 수 있는 용량을 초과하면</a:t>
            </a:r>
            <a:endParaRPr lang="en-US" altLang="ko-KR" dirty="0">
              <a:solidFill>
                <a:schemeClr val="bg1"/>
              </a:solidFill>
              <a:latin typeface="KoPub돋움체 Light" panose="020B0600000101010101" charset="-127"/>
              <a:ea typeface="KoPub돋움체 Light" panose="020B0600000101010101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Buffer</a:t>
            </a:r>
            <a:r>
              <a:rPr lang="ko-KR" altLang="en-US" dirty="0">
                <a:solidFill>
                  <a:srgbClr val="FF0000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Overflow</a:t>
            </a:r>
            <a:r>
              <a:rPr lang="ko-KR" altLang="en-US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이 발생하게 됩니다</a:t>
            </a:r>
            <a:r>
              <a:rPr lang="en-US" altLang="ko-KR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KoPub돋움체 Light" panose="020B0600000101010101" charset="-127"/>
              <a:ea typeface="KoPub돋움체 Light" panose="020B0600000101010101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23DB2-9811-4624-8913-C4D9420517FB}"/>
              </a:ext>
            </a:extLst>
          </p:cNvPr>
          <p:cNvSpPr txBox="1"/>
          <p:nvPr/>
        </p:nvSpPr>
        <p:spPr>
          <a:xfrm>
            <a:off x="2845708" y="157686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김모씨 </a:t>
            </a:r>
            <a:r>
              <a:rPr lang="en-US" altLang="ko-KR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endParaRPr lang="ko-KR" altLang="en-US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DEC38-F201-4CEA-8260-D149971D7E25}"/>
              </a:ext>
            </a:extLst>
          </p:cNvPr>
          <p:cNvSpPr txBox="1"/>
          <p:nvPr/>
        </p:nvSpPr>
        <p:spPr>
          <a:xfrm>
            <a:off x="2845708" y="103886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김 기자 </a:t>
            </a:r>
            <a:r>
              <a:rPr lang="en-US" altLang="ko-KR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endParaRPr lang="ko-KR" altLang="en-US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6CA14-F76A-47C2-8542-BF7C2FB0FB0F}"/>
              </a:ext>
            </a:extLst>
          </p:cNvPr>
          <p:cNvSpPr txBox="1"/>
          <p:nvPr/>
        </p:nvSpPr>
        <p:spPr>
          <a:xfrm>
            <a:off x="3937674" y="1062152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맨날</a:t>
            </a:r>
            <a:r>
              <a:rPr lang="en-US" altLang="ko-KR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 </a:t>
            </a:r>
            <a:r>
              <a:rPr lang="en-US" altLang="ko-KR" dirty="0">
                <a:solidFill>
                  <a:srgbClr val="009ED6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B</a:t>
            </a:r>
            <a:r>
              <a:rPr lang="en-US" altLang="ko-KR" dirty="0">
                <a:solidFill>
                  <a:srgbClr val="FF0000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O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F</a:t>
            </a:r>
            <a:r>
              <a:rPr lang="en-US" altLang="ko-KR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 </a:t>
            </a:r>
            <a:r>
              <a:rPr lang="en-US" altLang="ko-KR" dirty="0" err="1">
                <a:solidFill>
                  <a:srgbClr val="009ED6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B</a:t>
            </a:r>
            <a:r>
              <a:rPr lang="en-US" altLang="ko-KR" dirty="0" err="1">
                <a:solidFill>
                  <a:srgbClr val="FF0000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O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F</a:t>
            </a:r>
            <a:r>
              <a:rPr lang="en-US" altLang="ko-KR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하시는 데 그게 </a:t>
            </a:r>
            <a:r>
              <a:rPr lang="ko-KR" altLang="en-US" dirty="0" err="1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뭔가요</a:t>
            </a:r>
            <a:r>
              <a:rPr lang="en-US" altLang="ko-KR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?</a:t>
            </a:r>
            <a:r>
              <a:rPr lang="en-US" altLang="ko-KR" dirty="0">
                <a:highlight>
                  <a:srgbClr val="FFFF00"/>
                </a:highlight>
                <a:latin typeface="KoPub돋움체 Light" panose="020B0600000101010101" charset="-127"/>
                <a:ea typeface="KoPub돋움체 Light" panose="020B0600000101010101" charset="-127"/>
              </a:rPr>
              <a:t> </a:t>
            </a:r>
            <a:endParaRPr lang="ko-KR" altLang="en-US" dirty="0">
              <a:highlight>
                <a:srgbClr val="FFFF00"/>
              </a:highlight>
              <a:latin typeface="KoPub돋움체 Light" panose="020B0600000101010101" charset="-127"/>
              <a:ea typeface="KoPub돋움체 Light" panose="020B0600000101010101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69E0B-F3F2-4702-ABC8-75D2B9AB65FC}"/>
              </a:ext>
            </a:extLst>
          </p:cNvPr>
          <p:cNvSpPr txBox="1"/>
          <p:nvPr/>
        </p:nvSpPr>
        <p:spPr>
          <a:xfrm>
            <a:off x="2845708" y="368300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김 기자 </a:t>
            </a:r>
            <a:r>
              <a:rPr lang="en-US" altLang="ko-KR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endParaRPr lang="ko-KR" altLang="en-US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73D81-A600-4CFF-B36A-E203B73AF21F}"/>
              </a:ext>
            </a:extLst>
          </p:cNvPr>
          <p:cNvSpPr txBox="1"/>
          <p:nvPr/>
        </p:nvSpPr>
        <p:spPr>
          <a:xfrm>
            <a:off x="3937674" y="3698901"/>
            <a:ext cx="683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어</a:t>
            </a:r>
            <a:r>
              <a:rPr lang="en-US" altLang="ko-KR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.. </a:t>
            </a:r>
            <a:r>
              <a:rPr lang="ko-KR" altLang="en-US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이 버퍼가 어디에서 사용되는건지 자세하게 알려주실 수 있을까요</a:t>
            </a:r>
            <a:r>
              <a:rPr lang="en-US" altLang="ko-KR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?</a:t>
            </a:r>
            <a:endParaRPr lang="ko-KR" altLang="en-US" dirty="0">
              <a:highlight>
                <a:srgbClr val="FFFF00"/>
              </a:highlight>
              <a:latin typeface="KoPub돋움체 Light" panose="020B0600000101010101" charset="-127"/>
              <a:ea typeface="KoPub돋움체 Light" panose="020B0600000101010101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CEB9E8-86B4-4064-A481-24907DFD03B8}"/>
              </a:ext>
            </a:extLst>
          </p:cNvPr>
          <p:cNvSpPr txBox="1"/>
          <p:nvPr/>
        </p:nvSpPr>
        <p:spPr>
          <a:xfrm>
            <a:off x="2845708" y="408412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김모씨 </a:t>
            </a:r>
            <a:r>
              <a:rPr lang="en-US" altLang="ko-KR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endParaRPr lang="ko-KR" altLang="en-US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AB811-056F-4EBE-9F25-BDA858197A5F}"/>
              </a:ext>
            </a:extLst>
          </p:cNvPr>
          <p:cNvSpPr txBox="1"/>
          <p:nvPr/>
        </p:nvSpPr>
        <p:spPr>
          <a:xfrm>
            <a:off x="3937674" y="4084128"/>
            <a:ext cx="75193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먼저 </a:t>
            </a:r>
            <a:r>
              <a:rPr lang="ko-KR" altLang="en-US" dirty="0">
                <a:solidFill>
                  <a:srgbClr val="FF0000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버퍼</a:t>
            </a:r>
            <a:r>
              <a:rPr lang="en-US" altLang="ko-KR" dirty="0">
                <a:solidFill>
                  <a:srgbClr val="FF0000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(Buffer)</a:t>
            </a:r>
            <a:r>
              <a:rPr lang="ko-KR" altLang="en-US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는 우리가 보통 입력하는 모든 정보가 </a:t>
            </a:r>
            <a:r>
              <a:rPr lang="en-US" altLang="ko-KR" dirty="0">
                <a:solidFill>
                  <a:srgbClr val="FF0000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stdin(</a:t>
            </a:r>
            <a:r>
              <a:rPr lang="ko-KR" altLang="en-US" dirty="0">
                <a:solidFill>
                  <a:srgbClr val="FF0000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입력 스트림</a:t>
            </a:r>
            <a:r>
              <a:rPr lang="en-US" altLang="ko-KR" dirty="0">
                <a:solidFill>
                  <a:srgbClr val="FF0000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에</a:t>
            </a:r>
            <a:endParaRPr lang="en-US" altLang="ko-KR" dirty="0">
              <a:solidFill>
                <a:schemeClr val="bg1"/>
              </a:solidFill>
              <a:latin typeface="KoPub돋움체 Light" panose="020B0600000101010101" charset="-127"/>
              <a:ea typeface="KoPub돋움체 Light" panose="020B0600000101010101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저장 되었다가 나중에 입력이 종료되면 한꺼번에 처리를 하게 됩니다</a:t>
            </a:r>
            <a:r>
              <a:rPr lang="en-US" altLang="ko-KR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KoPub돋움체 Light" panose="020B0600000101010101" charset="-127"/>
              <a:ea typeface="KoPub돋움체 Light" panose="020B0600000101010101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즉 여러분들이 </a:t>
            </a:r>
            <a:r>
              <a:rPr lang="en-US" altLang="ko-KR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C</a:t>
            </a:r>
            <a:r>
              <a:rPr lang="ko-KR" altLang="en-US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언어로 제작된 파일에서 </a:t>
            </a:r>
            <a:r>
              <a:rPr lang="ko-KR" altLang="en-US" dirty="0">
                <a:solidFill>
                  <a:srgbClr val="FF0000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입력 받는 상태</a:t>
            </a:r>
            <a:r>
              <a:rPr lang="ko-KR" altLang="en-US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가</a:t>
            </a:r>
            <a:r>
              <a:rPr lang="ko-KR" altLang="en-US" dirty="0">
                <a:solidFill>
                  <a:srgbClr val="FF0000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되면 우리가</a:t>
            </a:r>
            <a:endParaRPr lang="en-US" altLang="ko-KR" dirty="0">
              <a:solidFill>
                <a:schemeClr val="bg1"/>
              </a:solidFill>
              <a:latin typeface="KoPub돋움체 Light" panose="020B0600000101010101" charset="-127"/>
              <a:ea typeface="KoPub돋움체 Light" panose="020B0600000101010101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입력이 끝날 때 까지 입력하는 </a:t>
            </a:r>
            <a:r>
              <a:rPr lang="ko-KR" altLang="en-US" dirty="0">
                <a:solidFill>
                  <a:srgbClr val="FF0000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모든 정보</a:t>
            </a:r>
            <a:r>
              <a:rPr lang="ko-KR" altLang="en-US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가</a:t>
            </a:r>
            <a:r>
              <a:rPr lang="ko-KR" altLang="en-US" dirty="0">
                <a:solidFill>
                  <a:srgbClr val="FF0000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stdin</a:t>
            </a:r>
            <a:r>
              <a:rPr lang="ko-KR" altLang="en-US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에 저장되고 해당 모든 정보를</a:t>
            </a:r>
            <a:endParaRPr lang="en-US" altLang="ko-KR" dirty="0">
              <a:solidFill>
                <a:schemeClr val="bg1"/>
              </a:solidFill>
              <a:latin typeface="KoPub돋움체 Light" panose="020B0600000101010101" charset="-127"/>
              <a:ea typeface="KoPub돋움체 Light" panose="020B0600000101010101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나중에 </a:t>
            </a:r>
            <a:r>
              <a:rPr lang="ko-KR" altLang="en-US" dirty="0">
                <a:solidFill>
                  <a:srgbClr val="FF0000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한꺼번</a:t>
            </a:r>
            <a:r>
              <a:rPr lang="ko-KR" altLang="en-US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에 </a:t>
            </a:r>
            <a:r>
              <a:rPr lang="ko-KR" altLang="en-US" dirty="0">
                <a:solidFill>
                  <a:srgbClr val="FF0000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처리</a:t>
            </a:r>
            <a:r>
              <a:rPr lang="ko-KR" altLang="en-US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하게 되는 것입니다</a:t>
            </a:r>
            <a:r>
              <a:rPr lang="en-US" altLang="ko-KR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CFB509-84A2-4844-A5E6-D82B058E2DAA}"/>
              </a:ext>
            </a:extLst>
          </p:cNvPr>
          <p:cNvSpPr txBox="1"/>
          <p:nvPr/>
        </p:nvSpPr>
        <p:spPr>
          <a:xfrm>
            <a:off x="462583" y="1415643"/>
            <a:ext cx="169629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김모씨 인터뷰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BOF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 이란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4455A4-6701-4700-8E52-B5A225DE5835}"/>
              </a:ext>
            </a:extLst>
          </p:cNvPr>
          <p:cNvSpPr txBox="1"/>
          <p:nvPr/>
        </p:nvSpPr>
        <p:spPr>
          <a:xfrm>
            <a:off x="343157" y="4029129"/>
            <a:ext cx="1850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김 기자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: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이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..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이게뭐누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20B0600000101010101" charset="-127"/>
              <a:ea typeface="KoPub돋움체 Light" panose="020B0600000101010101" charset="-127"/>
            </a:endParaRPr>
          </a:p>
        </p:txBody>
      </p:sp>
      <p:pic>
        <p:nvPicPr>
          <p:cNvPr id="2050" name="Picture 2" descr="기자 무료 아이콘">
            <a:extLst>
              <a:ext uri="{FF2B5EF4-FFF2-40B4-BE49-F238E27FC236}">
                <a16:creationId xmlns:a16="http://schemas.microsoft.com/office/drawing/2014/main" id="{583F946A-AAF6-45EB-8FBD-68734253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39" y="2413932"/>
            <a:ext cx="1082180" cy="108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21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당황/놀란 짤 : 네이버 블로그">
            <a:extLst>
              <a:ext uri="{FF2B5EF4-FFF2-40B4-BE49-F238E27FC236}">
                <a16:creationId xmlns:a16="http://schemas.microsoft.com/office/drawing/2014/main" id="{EA447ABD-D177-4C35-A82E-3D2392CF6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13" y="3338207"/>
            <a:ext cx="5491595" cy="294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읭 문어 응? 놀람 짤 - 짤봇">
            <a:extLst>
              <a:ext uri="{FF2B5EF4-FFF2-40B4-BE49-F238E27FC236}">
                <a16:creationId xmlns:a16="http://schemas.microsoft.com/office/drawing/2014/main" id="{FB9919A4-70AE-46A6-A348-DCF43A016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817" y="1616364"/>
            <a:ext cx="3013655" cy="466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8A4C57-0DFC-43CF-A7C1-D5E0BB9CF3A6}"/>
              </a:ext>
            </a:extLst>
          </p:cNvPr>
          <p:cNvSpPr txBox="1"/>
          <p:nvPr/>
        </p:nvSpPr>
        <p:spPr>
          <a:xfrm>
            <a:off x="4741620" y="1711149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당황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)x100</a:t>
            </a:r>
          </a:p>
        </p:txBody>
      </p:sp>
      <p:pic>
        <p:nvPicPr>
          <p:cNvPr id="3080" name="Picture 8" descr="절망 짤 - 짤봇">
            <a:extLst>
              <a:ext uri="{FF2B5EF4-FFF2-40B4-BE49-F238E27FC236}">
                <a16:creationId xmlns:a16="http://schemas.microsoft.com/office/drawing/2014/main" id="{8A6B4E3A-C9F5-4D2E-8209-8F5336297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01" y="1842611"/>
            <a:ext cx="1481497" cy="210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63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C0C5DA-42EE-4D2F-A218-F6CDD7E6E573}"/>
              </a:ext>
            </a:extLst>
          </p:cNvPr>
          <p:cNvSpPr/>
          <p:nvPr/>
        </p:nvSpPr>
        <p:spPr>
          <a:xfrm>
            <a:off x="3393649" y="1521025"/>
            <a:ext cx="2920738" cy="377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79769E-1E71-4AEC-819E-D409CF649972}"/>
              </a:ext>
            </a:extLst>
          </p:cNvPr>
          <p:cNvSpPr/>
          <p:nvPr/>
        </p:nvSpPr>
        <p:spPr>
          <a:xfrm>
            <a:off x="8126543" y="1521025"/>
            <a:ext cx="2920738" cy="377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644C3-42E5-47B8-86A3-44842CEFF074}"/>
              </a:ext>
            </a:extLst>
          </p:cNvPr>
          <p:cNvSpPr txBox="1"/>
          <p:nvPr/>
        </p:nvSpPr>
        <p:spPr>
          <a:xfrm>
            <a:off x="2845708" y="486356"/>
            <a:ext cx="4708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기획공방 팝업스토어가 필요한 이유는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?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 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676AA-72E1-4370-B135-106CF59B6394}"/>
              </a:ext>
            </a:extLst>
          </p:cNvPr>
          <p:cNvSpPr txBox="1"/>
          <p:nvPr/>
        </p:nvSpPr>
        <p:spPr>
          <a:xfrm>
            <a:off x="3804693" y="1540284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기존고객의 충성도 확보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D9467-2720-4EB7-9AA5-973B9E109AF8}"/>
              </a:ext>
            </a:extLst>
          </p:cNvPr>
          <p:cNvSpPr txBox="1"/>
          <p:nvPr/>
        </p:nvSpPr>
        <p:spPr>
          <a:xfrm>
            <a:off x="8537587" y="1540284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신규고객의 인지도 확보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05E8B-F9C0-4A98-9E3F-4956DBB64616}"/>
              </a:ext>
            </a:extLst>
          </p:cNvPr>
          <p:cNvSpPr txBox="1"/>
          <p:nvPr/>
        </p:nvSpPr>
        <p:spPr>
          <a:xfrm>
            <a:off x="410484" y="1415643"/>
            <a:ext cx="180049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기획공방 프로그램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인력 배치도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  <a:p>
            <a:pPr algn="ctr"/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D4D1D8-F547-48F0-98F7-5570CA266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06" y="2462083"/>
            <a:ext cx="1045249" cy="10464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300584-80DB-4653-9744-3CE93F2A1501}"/>
              </a:ext>
            </a:extLst>
          </p:cNvPr>
          <p:cNvSpPr txBox="1"/>
          <p:nvPr/>
        </p:nvSpPr>
        <p:spPr>
          <a:xfrm>
            <a:off x="355410" y="3872698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위치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2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플레이룸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시간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타임별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운영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B77EB6-1CE4-4859-A06F-CF0CFF933E8F}"/>
              </a:ext>
            </a:extLst>
          </p:cNvPr>
          <p:cNvSpPr/>
          <p:nvPr/>
        </p:nvSpPr>
        <p:spPr>
          <a:xfrm>
            <a:off x="3393649" y="1989056"/>
            <a:ext cx="2920738" cy="2300140"/>
          </a:xfrm>
          <a:prstGeom prst="rect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6F7CBD-6D12-4454-AD3B-B74698C9687F}"/>
              </a:ext>
            </a:extLst>
          </p:cNvPr>
          <p:cNvSpPr/>
          <p:nvPr/>
        </p:nvSpPr>
        <p:spPr>
          <a:xfrm>
            <a:off x="8126543" y="1989056"/>
            <a:ext cx="2920738" cy="23001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DAB71A-0307-4A88-A48C-6D8F4FC92361}"/>
              </a:ext>
            </a:extLst>
          </p:cNvPr>
          <p:cNvSpPr txBox="1"/>
          <p:nvPr/>
        </p:nvSpPr>
        <p:spPr>
          <a:xfrm>
            <a:off x="8163799" y="5178047"/>
            <a:ext cx="2810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신규고객의 인지도 확보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신규고객의 인지도 확보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60AA244-0269-49A0-B9A0-A124F356FE29}"/>
              </a:ext>
            </a:extLst>
          </p:cNvPr>
          <p:cNvSpPr/>
          <p:nvPr/>
        </p:nvSpPr>
        <p:spPr>
          <a:xfrm>
            <a:off x="7762875" y="5105400"/>
            <a:ext cx="3648075" cy="838200"/>
          </a:xfrm>
          <a:prstGeom prst="roundRect">
            <a:avLst/>
          </a:prstGeom>
          <a:noFill/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E8D1D8-BA2C-410A-B4AC-B3E4DD0D4C36}"/>
              </a:ext>
            </a:extLst>
          </p:cNvPr>
          <p:cNvSpPr txBox="1"/>
          <p:nvPr/>
        </p:nvSpPr>
        <p:spPr>
          <a:xfrm>
            <a:off x="3448826" y="5168620"/>
            <a:ext cx="2810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ED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기존고객의 충성도 확보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9ED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ED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기존고객의 충성도 확보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9ED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56A2109-C030-4870-B096-DF30376B1AF4}"/>
              </a:ext>
            </a:extLst>
          </p:cNvPr>
          <p:cNvSpPr/>
          <p:nvPr/>
        </p:nvSpPr>
        <p:spPr>
          <a:xfrm>
            <a:off x="3029981" y="5105400"/>
            <a:ext cx="3648075" cy="838200"/>
          </a:xfrm>
          <a:prstGeom prst="roundRect">
            <a:avLst/>
          </a:prstGeom>
          <a:noFill/>
          <a:ln w="63500">
            <a:solidFill>
              <a:srgbClr val="009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581F94-4389-4F35-8F18-26DDDEE4DA22}"/>
              </a:ext>
            </a:extLst>
          </p:cNvPr>
          <p:cNvCxnSpPr/>
          <p:nvPr/>
        </p:nvCxnSpPr>
        <p:spPr>
          <a:xfrm>
            <a:off x="4854018" y="3429000"/>
            <a:ext cx="0" cy="16287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AE9BC44-5771-4DBD-9EC0-D5AD847103F6}"/>
              </a:ext>
            </a:extLst>
          </p:cNvPr>
          <p:cNvCxnSpPr/>
          <p:nvPr/>
        </p:nvCxnSpPr>
        <p:spPr>
          <a:xfrm>
            <a:off x="9586912" y="3429000"/>
            <a:ext cx="0" cy="16287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D69DA66F-519F-4AA5-9FF7-C89F397CF20E}"/>
              </a:ext>
            </a:extLst>
          </p:cNvPr>
          <p:cNvSpPr/>
          <p:nvPr/>
        </p:nvSpPr>
        <p:spPr>
          <a:xfrm>
            <a:off x="4777728" y="3360901"/>
            <a:ext cx="171433" cy="1714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362D31E-A90F-43CE-9F5C-AF4743E334FC}"/>
              </a:ext>
            </a:extLst>
          </p:cNvPr>
          <p:cNvSpPr/>
          <p:nvPr/>
        </p:nvSpPr>
        <p:spPr>
          <a:xfrm>
            <a:off x="9501195" y="3360901"/>
            <a:ext cx="171433" cy="1714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14C3934-B7ED-4179-81E8-E5C9BC8B58BF}"/>
              </a:ext>
            </a:extLst>
          </p:cNvPr>
          <p:cNvSpPr/>
          <p:nvPr/>
        </p:nvSpPr>
        <p:spPr>
          <a:xfrm>
            <a:off x="3209979" y="1335750"/>
            <a:ext cx="377072" cy="37707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48A6537-80AC-4AF4-9371-1A01146AB668}"/>
              </a:ext>
            </a:extLst>
          </p:cNvPr>
          <p:cNvSpPr/>
          <p:nvPr/>
        </p:nvSpPr>
        <p:spPr>
          <a:xfrm>
            <a:off x="7954993" y="1335750"/>
            <a:ext cx="377072" cy="37707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25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F3A4FA7-29A3-4165-8089-6F2ACFC490F5}"/>
              </a:ext>
            </a:extLst>
          </p:cNvPr>
          <p:cNvGrpSpPr/>
          <p:nvPr/>
        </p:nvGrpSpPr>
        <p:grpSpPr>
          <a:xfrm>
            <a:off x="3971925" y="2468549"/>
            <a:ext cx="6581776" cy="3144636"/>
            <a:chOff x="2962274" y="1373174"/>
            <a:chExt cx="8429625" cy="4027500"/>
          </a:xfrm>
        </p:grpSpPr>
        <p:sp>
          <p:nvSpPr>
            <p:cNvPr id="23" name="자유형 21">
              <a:extLst>
                <a:ext uri="{FF2B5EF4-FFF2-40B4-BE49-F238E27FC236}">
                  <a16:creationId xmlns:a16="http://schemas.microsoft.com/office/drawing/2014/main" id="{940F4553-8165-4926-9289-9C87A638F0FE}"/>
                </a:ext>
              </a:extLst>
            </p:cNvPr>
            <p:cNvSpPr/>
            <p:nvPr/>
          </p:nvSpPr>
          <p:spPr>
            <a:xfrm>
              <a:off x="3888093" y="1417829"/>
              <a:ext cx="6782832" cy="1279933"/>
            </a:xfrm>
            <a:custGeom>
              <a:avLst/>
              <a:gdLst>
                <a:gd name="connsiteX0" fmla="*/ 0 w 7924800"/>
                <a:gd name="connsiteY0" fmla="*/ 1495425 h 1495425"/>
                <a:gd name="connsiteX1" fmla="*/ 0 w 7924800"/>
                <a:gd name="connsiteY1" fmla="*/ 1495425 h 1495425"/>
                <a:gd name="connsiteX2" fmla="*/ 152400 w 7924800"/>
                <a:gd name="connsiteY2" fmla="*/ 1476375 h 1495425"/>
                <a:gd name="connsiteX3" fmla="*/ 1619250 w 7924800"/>
                <a:gd name="connsiteY3" fmla="*/ 828675 h 1495425"/>
                <a:gd name="connsiteX4" fmla="*/ 3152775 w 7924800"/>
                <a:gd name="connsiteY4" fmla="*/ 0 h 1495425"/>
                <a:gd name="connsiteX5" fmla="*/ 4752975 w 7924800"/>
                <a:gd name="connsiteY5" fmla="*/ 266700 h 1495425"/>
                <a:gd name="connsiteX6" fmla="*/ 6324600 w 7924800"/>
                <a:gd name="connsiteY6" fmla="*/ 1247775 h 1495425"/>
                <a:gd name="connsiteX7" fmla="*/ 7924800 w 7924800"/>
                <a:gd name="connsiteY7" fmla="*/ 819150 h 149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24800" h="1495425">
                  <a:moveTo>
                    <a:pt x="0" y="1495425"/>
                  </a:moveTo>
                  <a:lnTo>
                    <a:pt x="0" y="1495425"/>
                  </a:lnTo>
                  <a:lnTo>
                    <a:pt x="152400" y="1476375"/>
                  </a:lnTo>
                  <a:lnTo>
                    <a:pt x="1619250" y="828675"/>
                  </a:lnTo>
                  <a:lnTo>
                    <a:pt x="3152775" y="0"/>
                  </a:lnTo>
                  <a:lnTo>
                    <a:pt x="4752975" y="266700"/>
                  </a:lnTo>
                  <a:lnTo>
                    <a:pt x="6324600" y="1247775"/>
                  </a:lnTo>
                  <a:lnTo>
                    <a:pt x="7924800" y="819150"/>
                  </a:lnTo>
                </a:path>
              </a:pathLst>
            </a:custGeom>
            <a:noFill/>
            <a:ln w="38100">
              <a:solidFill>
                <a:srgbClr val="009E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" name="모서리가 둥근 직사각형 4">
              <a:extLst>
                <a:ext uri="{FF2B5EF4-FFF2-40B4-BE49-F238E27FC236}">
                  <a16:creationId xmlns:a16="http://schemas.microsoft.com/office/drawing/2014/main" id="{7899A92D-3CD3-4354-BD8B-CA0A28ABA7E8}"/>
                </a:ext>
              </a:extLst>
            </p:cNvPr>
            <p:cNvSpPr/>
            <p:nvPr/>
          </p:nvSpPr>
          <p:spPr>
            <a:xfrm>
              <a:off x="3625192" y="3525612"/>
              <a:ext cx="721251" cy="143482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0285CCF-691F-44B7-893C-BF7E51AD2D6B}"/>
                </a:ext>
              </a:extLst>
            </p:cNvPr>
            <p:cNvCxnSpPr/>
            <p:nvPr/>
          </p:nvCxnSpPr>
          <p:spPr>
            <a:xfrm>
              <a:off x="2962274" y="4960442"/>
              <a:ext cx="84296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모서리가 둥근 직사각형 28">
              <a:extLst>
                <a:ext uri="{FF2B5EF4-FFF2-40B4-BE49-F238E27FC236}">
                  <a16:creationId xmlns:a16="http://schemas.microsoft.com/office/drawing/2014/main" id="{FE2690DE-71DD-46CC-80C2-4ACD8A1EE78C}"/>
                </a:ext>
              </a:extLst>
            </p:cNvPr>
            <p:cNvSpPr/>
            <p:nvPr/>
          </p:nvSpPr>
          <p:spPr>
            <a:xfrm>
              <a:off x="4980029" y="2971246"/>
              <a:ext cx="721251" cy="198919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" name="모서리가 둥근 직사각형 29">
              <a:extLst>
                <a:ext uri="{FF2B5EF4-FFF2-40B4-BE49-F238E27FC236}">
                  <a16:creationId xmlns:a16="http://schemas.microsoft.com/office/drawing/2014/main" id="{32E69C19-0778-4CB4-98C3-2ADE47B34757}"/>
                </a:ext>
              </a:extLst>
            </p:cNvPr>
            <p:cNvSpPr/>
            <p:nvPr/>
          </p:nvSpPr>
          <p:spPr>
            <a:xfrm>
              <a:off x="6334867" y="2261985"/>
              <a:ext cx="721251" cy="2698457"/>
            </a:xfrm>
            <a:prstGeom prst="roundRect">
              <a:avLst>
                <a:gd name="adj" fmla="val 0"/>
              </a:avLst>
            </a:prstGeom>
            <a:solidFill>
              <a:srgbClr val="009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" name="모서리가 둥근 직사각형 30">
              <a:extLst>
                <a:ext uri="{FF2B5EF4-FFF2-40B4-BE49-F238E27FC236}">
                  <a16:creationId xmlns:a16="http://schemas.microsoft.com/office/drawing/2014/main" id="{18B5BFB2-E948-4920-8005-413C6D78DDAB}"/>
                </a:ext>
              </a:extLst>
            </p:cNvPr>
            <p:cNvSpPr/>
            <p:nvPr/>
          </p:nvSpPr>
          <p:spPr>
            <a:xfrm>
              <a:off x="7689704" y="2478597"/>
              <a:ext cx="721251" cy="2481844"/>
            </a:xfrm>
            <a:prstGeom prst="roundRect">
              <a:avLst>
                <a:gd name="adj" fmla="val 0"/>
              </a:avLst>
            </a:prstGeom>
            <a:solidFill>
              <a:srgbClr val="9F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" name="모서리가 둥근 직사각형 31">
              <a:extLst>
                <a:ext uri="{FF2B5EF4-FFF2-40B4-BE49-F238E27FC236}">
                  <a16:creationId xmlns:a16="http://schemas.microsoft.com/office/drawing/2014/main" id="{D709FCE0-5487-4539-98E5-4581E3B3A1D8}"/>
                </a:ext>
              </a:extLst>
            </p:cNvPr>
            <p:cNvSpPr/>
            <p:nvPr/>
          </p:nvSpPr>
          <p:spPr>
            <a:xfrm>
              <a:off x="9044542" y="3321801"/>
              <a:ext cx="721251" cy="163864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" name="모서리가 둥근 직사각형 32">
              <a:extLst>
                <a:ext uri="{FF2B5EF4-FFF2-40B4-BE49-F238E27FC236}">
                  <a16:creationId xmlns:a16="http://schemas.microsoft.com/office/drawing/2014/main" id="{423FB2E6-67E2-4918-A2AC-3EFCE67480D0}"/>
                </a:ext>
              </a:extLst>
            </p:cNvPr>
            <p:cNvSpPr/>
            <p:nvPr/>
          </p:nvSpPr>
          <p:spPr>
            <a:xfrm>
              <a:off x="10399379" y="2971246"/>
              <a:ext cx="721251" cy="198919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EF4407-A1EB-4214-BCB9-07ED7C2EE4B1}"/>
                </a:ext>
              </a:extLst>
            </p:cNvPr>
            <p:cNvSpPr/>
            <p:nvPr/>
          </p:nvSpPr>
          <p:spPr>
            <a:xfrm>
              <a:off x="6206327" y="2092883"/>
              <a:ext cx="954455" cy="3307791"/>
            </a:xfrm>
            <a:prstGeom prst="rect">
              <a:avLst/>
            </a:prstGeom>
            <a:noFill/>
            <a:ln w="50800">
              <a:solidFill>
                <a:srgbClr val="009E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C1C0826-6C36-4CAF-A74A-56E0C3E2AF4F}"/>
                </a:ext>
              </a:extLst>
            </p:cNvPr>
            <p:cNvSpPr/>
            <p:nvPr/>
          </p:nvSpPr>
          <p:spPr>
            <a:xfrm>
              <a:off x="3595063" y="5003901"/>
              <a:ext cx="805205" cy="335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2015</a:t>
              </a:r>
              <a:r>
                <a: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5D25518-644A-45D9-826E-FBB0E22FE279}"/>
                </a:ext>
              </a:extLst>
            </p:cNvPr>
            <p:cNvSpPr/>
            <p:nvPr/>
          </p:nvSpPr>
          <p:spPr>
            <a:xfrm>
              <a:off x="4960524" y="5003901"/>
              <a:ext cx="805205" cy="335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2016</a:t>
              </a:r>
              <a:r>
                <a: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년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A04DD2E-2CFD-4248-8022-973BC80F2D07}"/>
                </a:ext>
              </a:extLst>
            </p:cNvPr>
            <p:cNvSpPr/>
            <p:nvPr/>
          </p:nvSpPr>
          <p:spPr>
            <a:xfrm>
              <a:off x="6325987" y="5003901"/>
              <a:ext cx="805205" cy="335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2017</a:t>
              </a:r>
              <a:r>
                <a: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F299F09-AC9E-4CFA-B84D-4CC53A000F8F}"/>
                </a:ext>
              </a:extLst>
            </p:cNvPr>
            <p:cNvSpPr/>
            <p:nvPr/>
          </p:nvSpPr>
          <p:spPr>
            <a:xfrm>
              <a:off x="7654418" y="5003901"/>
              <a:ext cx="805205" cy="335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2018</a:t>
              </a:r>
              <a:r>
                <a: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E476F80-E925-42C4-BCC3-136B3EE0AB70}"/>
                </a:ext>
              </a:extLst>
            </p:cNvPr>
            <p:cNvSpPr/>
            <p:nvPr/>
          </p:nvSpPr>
          <p:spPr>
            <a:xfrm>
              <a:off x="9019880" y="5003901"/>
              <a:ext cx="805205" cy="335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2019</a:t>
              </a:r>
              <a:r>
                <a: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B56194-3830-4711-A64E-53D2E3F131DE}"/>
                </a:ext>
              </a:extLst>
            </p:cNvPr>
            <p:cNvSpPr/>
            <p:nvPr/>
          </p:nvSpPr>
          <p:spPr>
            <a:xfrm>
              <a:off x="10385340" y="5003901"/>
              <a:ext cx="805205" cy="335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2020</a:t>
              </a:r>
              <a:r>
                <a: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878CDC4-B429-437B-A699-2368789A8195}"/>
                </a:ext>
              </a:extLst>
            </p:cNvPr>
            <p:cNvSpPr/>
            <p:nvPr/>
          </p:nvSpPr>
          <p:spPr>
            <a:xfrm>
              <a:off x="8927940" y="3169005"/>
              <a:ext cx="954455" cy="2208074"/>
            </a:xfrm>
            <a:prstGeom prst="rect">
              <a:avLst/>
            </a:prstGeom>
            <a:noFill/>
            <a:ln w="508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094500E-4483-492C-8B91-C2141B800A84}"/>
                </a:ext>
              </a:extLst>
            </p:cNvPr>
            <p:cNvSpPr/>
            <p:nvPr/>
          </p:nvSpPr>
          <p:spPr>
            <a:xfrm>
              <a:off x="3847040" y="2641788"/>
              <a:ext cx="104116" cy="104116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59A2233-A12C-4601-9DCA-F5AA2CCF386E}"/>
                </a:ext>
              </a:extLst>
            </p:cNvPr>
            <p:cNvSpPr/>
            <p:nvPr/>
          </p:nvSpPr>
          <p:spPr>
            <a:xfrm>
              <a:off x="5291774" y="2051951"/>
              <a:ext cx="104116" cy="1041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CDE5A77-54EF-48AF-9006-4AB7452D420E}"/>
                </a:ext>
              </a:extLst>
            </p:cNvPr>
            <p:cNvSpPr/>
            <p:nvPr/>
          </p:nvSpPr>
          <p:spPr>
            <a:xfrm>
              <a:off x="6548184" y="1373174"/>
              <a:ext cx="104116" cy="1041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A535DF7-1819-4005-879F-0C4E7549DF1C}"/>
                </a:ext>
              </a:extLst>
            </p:cNvPr>
            <p:cNvSpPr/>
            <p:nvPr/>
          </p:nvSpPr>
          <p:spPr>
            <a:xfrm>
              <a:off x="7932144" y="1621072"/>
              <a:ext cx="104116" cy="1041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0DFB2FE-A985-403F-B243-1FD9138B0F23}"/>
                </a:ext>
              </a:extLst>
            </p:cNvPr>
            <p:cNvSpPr/>
            <p:nvPr/>
          </p:nvSpPr>
          <p:spPr>
            <a:xfrm>
              <a:off x="9257859" y="2417083"/>
              <a:ext cx="104116" cy="1041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E89D569-01DA-4856-8275-82ADB571319A}"/>
                </a:ext>
              </a:extLst>
            </p:cNvPr>
            <p:cNvSpPr/>
            <p:nvPr/>
          </p:nvSpPr>
          <p:spPr>
            <a:xfrm>
              <a:off x="10612696" y="2057360"/>
              <a:ext cx="104116" cy="1041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DA278DC-7D95-4088-BC96-807751E4E498}"/>
              </a:ext>
            </a:extLst>
          </p:cNvPr>
          <p:cNvSpPr txBox="1"/>
          <p:nvPr/>
        </p:nvSpPr>
        <p:spPr>
          <a:xfrm>
            <a:off x="410484" y="1415643"/>
            <a:ext cx="180049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기획공방 프로그램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인력 배치도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  <a:p>
            <a:pPr algn="ctr"/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9E4F792-DC24-459A-A859-F805D0EC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06" y="2462083"/>
            <a:ext cx="1045249" cy="104643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7AB9A14-3D11-4CB1-8533-D1CAA5CC788D}"/>
              </a:ext>
            </a:extLst>
          </p:cNvPr>
          <p:cNvSpPr txBox="1"/>
          <p:nvPr/>
        </p:nvSpPr>
        <p:spPr>
          <a:xfrm>
            <a:off x="355410" y="3872698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위치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2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플레이룸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시간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타임별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운영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D03423-B241-4123-8EBE-1F631217BAD8}"/>
              </a:ext>
            </a:extLst>
          </p:cNvPr>
          <p:cNvSpPr txBox="1"/>
          <p:nvPr/>
        </p:nvSpPr>
        <p:spPr>
          <a:xfrm>
            <a:off x="4979186" y="1185099"/>
            <a:ext cx="4708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기획공방 팝업스토어가 필요한 이유는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?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 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99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F644C3-42E5-47B8-86A3-44842CEFF074}"/>
              </a:ext>
            </a:extLst>
          </p:cNvPr>
          <p:cNvSpPr txBox="1"/>
          <p:nvPr/>
        </p:nvSpPr>
        <p:spPr>
          <a:xfrm>
            <a:off x="2845708" y="486356"/>
            <a:ext cx="4708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기획공방 팝업스토어가 필요한 이유는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?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 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05E8B-F9C0-4A98-9E3F-4956DBB64616}"/>
              </a:ext>
            </a:extLst>
          </p:cNvPr>
          <p:cNvSpPr txBox="1"/>
          <p:nvPr/>
        </p:nvSpPr>
        <p:spPr>
          <a:xfrm>
            <a:off x="410484" y="1415643"/>
            <a:ext cx="180049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기획공방 프로그램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인력 배치도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  <a:p>
            <a:pPr algn="ctr"/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D4D1D8-F547-48F0-98F7-5570CA266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06" y="2462083"/>
            <a:ext cx="1045249" cy="10464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300584-80DB-4653-9744-3CE93F2A1501}"/>
              </a:ext>
            </a:extLst>
          </p:cNvPr>
          <p:cNvSpPr txBox="1"/>
          <p:nvPr/>
        </p:nvSpPr>
        <p:spPr>
          <a:xfrm>
            <a:off x="355410" y="3872698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위치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2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플레이룸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시간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타임별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운영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2F36617-FBC9-4C8D-ABB7-65D1C2259407}"/>
              </a:ext>
            </a:extLst>
          </p:cNvPr>
          <p:cNvGrpSpPr/>
          <p:nvPr/>
        </p:nvGrpSpPr>
        <p:grpSpPr>
          <a:xfrm>
            <a:off x="5912459" y="2556943"/>
            <a:ext cx="2631510" cy="2631510"/>
            <a:chOff x="3384222" y="1938863"/>
            <a:chExt cx="2864178" cy="286417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378DAA3-AE5B-4067-B544-006ED3664468}"/>
                </a:ext>
              </a:extLst>
            </p:cNvPr>
            <p:cNvSpPr/>
            <p:nvPr/>
          </p:nvSpPr>
          <p:spPr>
            <a:xfrm>
              <a:off x="3384222" y="1938863"/>
              <a:ext cx="2864178" cy="286417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원형: 비어 있음 21">
              <a:extLst>
                <a:ext uri="{FF2B5EF4-FFF2-40B4-BE49-F238E27FC236}">
                  <a16:creationId xmlns:a16="http://schemas.microsoft.com/office/drawing/2014/main" id="{9FF7B10D-FAA3-477C-BA68-90CBA81E22D0}"/>
                </a:ext>
              </a:extLst>
            </p:cNvPr>
            <p:cNvSpPr/>
            <p:nvPr/>
          </p:nvSpPr>
          <p:spPr>
            <a:xfrm>
              <a:off x="3531787" y="2086428"/>
              <a:ext cx="2569048" cy="2569048"/>
            </a:xfrm>
            <a:prstGeom prst="donut">
              <a:avLst>
                <a:gd name="adj" fmla="val 475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1976F3-DA89-4084-A1CD-E39B20059197}"/>
                </a:ext>
              </a:extLst>
            </p:cNvPr>
            <p:cNvSpPr txBox="1"/>
            <p:nvPr/>
          </p:nvSpPr>
          <p:spPr>
            <a:xfrm>
              <a:off x="4122019" y="2955454"/>
              <a:ext cx="1388586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시월구일4" panose="02020600000000000000" pitchFamily="18" charset="-127"/>
                  <a:ea typeface="a시월구일4" panose="02020600000000000000" pitchFamily="18" charset="-127"/>
                </a:rPr>
                <a:t>POP-UP</a:t>
              </a:r>
            </a:p>
            <a:p>
              <a:pPr algn="ctr"/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시월구일4" panose="02020600000000000000" pitchFamily="18" charset="-127"/>
                  <a:ea typeface="a시월구일4" panose="02020600000000000000" pitchFamily="18" charset="-127"/>
                </a:rPr>
                <a:t>STORE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AD7E259-C7DC-4738-8C85-7EBA13F62661}"/>
              </a:ext>
            </a:extLst>
          </p:cNvPr>
          <p:cNvGrpSpPr/>
          <p:nvPr/>
        </p:nvGrpSpPr>
        <p:grpSpPr>
          <a:xfrm>
            <a:off x="8864427" y="3639264"/>
            <a:ext cx="490070" cy="466868"/>
            <a:chOff x="9534525" y="3000375"/>
            <a:chExt cx="533400" cy="508147"/>
          </a:xfrm>
        </p:grpSpPr>
        <p:sp>
          <p:nvSpPr>
            <p:cNvPr id="31" name="화살표: 갈매기형 수장 30">
              <a:extLst>
                <a:ext uri="{FF2B5EF4-FFF2-40B4-BE49-F238E27FC236}">
                  <a16:creationId xmlns:a16="http://schemas.microsoft.com/office/drawing/2014/main" id="{462E3261-0533-486B-A0C3-82849EEE1F5B}"/>
                </a:ext>
              </a:extLst>
            </p:cNvPr>
            <p:cNvSpPr/>
            <p:nvPr/>
          </p:nvSpPr>
          <p:spPr>
            <a:xfrm>
              <a:off x="9534525" y="3000375"/>
              <a:ext cx="314325" cy="508147"/>
            </a:xfrm>
            <a:prstGeom prst="chevron">
              <a:avLst>
                <a:gd name="adj" fmla="val 593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화살표: 갈매기형 수장 31">
              <a:extLst>
                <a:ext uri="{FF2B5EF4-FFF2-40B4-BE49-F238E27FC236}">
                  <a16:creationId xmlns:a16="http://schemas.microsoft.com/office/drawing/2014/main" id="{C2CA312E-9C86-4AD7-AA04-D5C5F012C963}"/>
                </a:ext>
              </a:extLst>
            </p:cNvPr>
            <p:cNvSpPr/>
            <p:nvPr/>
          </p:nvSpPr>
          <p:spPr>
            <a:xfrm>
              <a:off x="9753600" y="3000375"/>
              <a:ext cx="314325" cy="508147"/>
            </a:xfrm>
            <a:prstGeom prst="chevron">
              <a:avLst>
                <a:gd name="adj" fmla="val 593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07D2BD2-9D27-44B5-A32B-1DD4699B3E8F}"/>
              </a:ext>
            </a:extLst>
          </p:cNvPr>
          <p:cNvGrpSpPr/>
          <p:nvPr/>
        </p:nvGrpSpPr>
        <p:grpSpPr>
          <a:xfrm flipH="1">
            <a:off x="5101931" y="3639264"/>
            <a:ext cx="490070" cy="466868"/>
            <a:chOff x="9534525" y="3000375"/>
            <a:chExt cx="533400" cy="508147"/>
          </a:xfrm>
        </p:grpSpPr>
        <p:sp>
          <p:nvSpPr>
            <p:cNvPr id="35" name="화살표: 갈매기형 수장 34">
              <a:extLst>
                <a:ext uri="{FF2B5EF4-FFF2-40B4-BE49-F238E27FC236}">
                  <a16:creationId xmlns:a16="http://schemas.microsoft.com/office/drawing/2014/main" id="{D68F130C-A675-406D-BD38-94ACC13FBB6E}"/>
                </a:ext>
              </a:extLst>
            </p:cNvPr>
            <p:cNvSpPr/>
            <p:nvPr/>
          </p:nvSpPr>
          <p:spPr>
            <a:xfrm>
              <a:off x="9534525" y="3000375"/>
              <a:ext cx="314325" cy="508147"/>
            </a:xfrm>
            <a:prstGeom prst="chevron">
              <a:avLst>
                <a:gd name="adj" fmla="val 593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화살표: 갈매기형 수장 35">
              <a:extLst>
                <a:ext uri="{FF2B5EF4-FFF2-40B4-BE49-F238E27FC236}">
                  <a16:creationId xmlns:a16="http://schemas.microsoft.com/office/drawing/2014/main" id="{D1AF0C5B-A1AE-4C39-80E2-2C9087CD0F91}"/>
                </a:ext>
              </a:extLst>
            </p:cNvPr>
            <p:cNvSpPr/>
            <p:nvPr/>
          </p:nvSpPr>
          <p:spPr>
            <a:xfrm>
              <a:off x="9753600" y="3000375"/>
              <a:ext cx="314325" cy="508147"/>
            </a:xfrm>
            <a:prstGeom prst="chevron">
              <a:avLst>
                <a:gd name="adj" fmla="val 593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2EA9181-A13A-469A-9D45-6388172295FC}"/>
              </a:ext>
            </a:extLst>
          </p:cNvPr>
          <p:cNvSpPr txBox="1"/>
          <p:nvPr/>
        </p:nvSpPr>
        <p:spPr>
          <a:xfrm>
            <a:off x="9910907" y="1386203"/>
            <a:ext cx="156805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FE6FF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BRANDING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6E0DD-A043-4B75-8C64-4975E1E26544}"/>
              </a:ext>
            </a:extLst>
          </p:cNvPr>
          <p:cNvSpPr txBox="1"/>
          <p:nvPr/>
        </p:nvSpPr>
        <p:spPr>
          <a:xfrm>
            <a:off x="2949107" y="1386203"/>
            <a:ext cx="17572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ED6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MARKETING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0424F8-AC6E-40C6-A129-48EE260C7F67}"/>
              </a:ext>
            </a:extLst>
          </p:cNvPr>
          <p:cNvSpPr/>
          <p:nvPr/>
        </p:nvSpPr>
        <p:spPr>
          <a:xfrm>
            <a:off x="2792013" y="1817091"/>
            <a:ext cx="2071401" cy="4554553"/>
          </a:xfrm>
          <a:prstGeom prst="rect">
            <a:avLst/>
          </a:prstGeom>
          <a:noFill/>
          <a:ln>
            <a:solidFill>
              <a:srgbClr val="009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B470EC0-302B-4748-ADD6-94611A9162E8}"/>
              </a:ext>
            </a:extLst>
          </p:cNvPr>
          <p:cNvSpPr/>
          <p:nvPr/>
        </p:nvSpPr>
        <p:spPr>
          <a:xfrm>
            <a:off x="9659236" y="1817091"/>
            <a:ext cx="2071401" cy="4554553"/>
          </a:xfrm>
          <a:prstGeom prst="rect">
            <a:avLst/>
          </a:prstGeom>
          <a:noFill/>
          <a:ln>
            <a:solidFill>
              <a:srgbClr val="9FE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C0D787-7725-4DFA-8B6F-72A6449B83D8}"/>
              </a:ext>
            </a:extLst>
          </p:cNvPr>
          <p:cNvSpPr txBox="1"/>
          <p:nvPr/>
        </p:nvSpPr>
        <p:spPr>
          <a:xfrm>
            <a:off x="3251330" y="3688975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기존고객의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충성도 확보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361A6A-B2C6-46F9-8029-3627E4C499B0}"/>
              </a:ext>
            </a:extLst>
          </p:cNvPr>
          <p:cNvSpPr txBox="1"/>
          <p:nvPr/>
        </p:nvSpPr>
        <p:spPr>
          <a:xfrm>
            <a:off x="10148836" y="3688975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신규고객의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인지도 확보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8DDB336-80FD-41D8-AC74-D940E0DFBF69}"/>
              </a:ext>
            </a:extLst>
          </p:cNvPr>
          <p:cNvSpPr/>
          <p:nvPr/>
        </p:nvSpPr>
        <p:spPr>
          <a:xfrm>
            <a:off x="2865005" y="1925514"/>
            <a:ext cx="1914307" cy="316524"/>
          </a:xfrm>
          <a:prstGeom prst="roundRect">
            <a:avLst>
              <a:gd name="adj" fmla="val 50000"/>
            </a:avLst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6F34706-B1A5-4EDA-B9F9-4E076DB97C64}"/>
              </a:ext>
            </a:extLst>
          </p:cNvPr>
          <p:cNvSpPr/>
          <p:nvPr/>
        </p:nvSpPr>
        <p:spPr>
          <a:xfrm>
            <a:off x="9737782" y="1925514"/>
            <a:ext cx="1914307" cy="316524"/>
          </a:xfrm>
          <a:prstGeom prst="roundRect">
            <a:avLst>
              <a:gd name="adj" fmla="val 50000"/>
            </a:avLst>
          </a:prstGeom>
          <a:solidFill>
            <a:srgbClr val="9F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00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0E53C7D-D15A-4258-9DA2-53A78B99C76F}"/>
              </a:ext>
            </a:extLst>
          </p:cNvPr>
          <p:cNvGrpSpPr/>
          <p:nvPr/>
        </p:nvGrpSpPr>
        <p:grpSpPr>
          <a:xfrm>
            <a:off x="3526998" y="1141331"/>
            <a:ext cx="7464851" cy="1887619"/>
            <a:chOff x="3393648" y="1989056"/>
            <a:chExt cx="7464851" cy="188761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983A402-F106-4532-A0BB-1BB01D9F4D38}"/>
                </a:ext>
              </a:extLst>
            </p:cNvPr>
            <p:cNvSpPr/>
            <p:nvPr/>
          </p:nvSpPr>
          <p:spPr>
            <a:xfrm>
              <a:off x="3393648" y="1989056"/>
              <a:ext cx="7464851" cy="392194"/>
            </a:xfrm>
            <a:prstGeom prst="rect">
              <a:avLst/>
            </a:prstGeom>
            <a:solidFill>
              <a:srgbClr val="009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5F2E15B-7074-4DB6-88E0-449F60782048}"/>
                </a:ext>
              </a:extLst>
            </p:cNvPr>
            <p:cNvSpPr/>
            <p:nvPr/>
          </p:nvSpPr>
          <p:spPr>
            <a:xfrm>
              <a:off x="3393648" y="1989056"/>
              <a:ext cx="7464851" cy="1887619"/>
            </a:xfrm>
            <a:prstGeom prst="rect">
              <a:avLst/>
            </a:prstGeom>
            <a:noFill/>
            <a:ln>
              <a:solidFill>
                <a:srgbClr val="57D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19E6EC0-920D-4873-91FC-EBDC77524581}"/>
              </a:ext>
            </a:extLst>
          </p:cNvPr>
          <p:cNvGrpSpPr/>
          <p:nvPr/>
        </p:nvGrpSpPr>
        <p:grpSpPr>
          <a:xfrm>
            <a:off x="3526997" y="4243534"/>
            <a:ext cx="7464851" cy="1887619"/>
            <a:chOff x="3393648" y="1989056"/>
            <a:chExt cx="7464851" cy="188761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D3BE35C-6884-4A54-9697-FF4025667FD2}"/>
                </a:ext>
              </a:extLst>
            </p:cNvPr>
            <p:cNvSpPr/>
            <p:nvPr/>
          </p:nvSpPr>
          <p:spPr>
            <a:xfrm>
              <a:off x="3393648" y="1989056"/>
              <a:ext cx="7464851" cy="392194"/>
            </a:xfrm>
            <a:prstGeom prst="rect">
              <a:avLst/>
            </a:prstGeom>
            <a:solidFill>
              <a:srgbClr val="9F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79FF94-6EB0-41A5-A929-92554C9FE5B7}"/>
                </a:ext>
              </a:extLst>
            </p:cNvPr>
            <p:cNvSpPr/>
            <p:nvPr/>
          </p:nvSpPr>
          <p:spPr>
            <a:xfrm>
              <a:off x="3393648" y="1989056"/>
              <a:ext cx="7464851" cy="1887619"/>
            </a:xfrm>
            <a:prstGeom prst="rect">
              <a:avLst/>
            </a:prstGeom>
            <a:noFill/>
            <a:ln>
              <a:solidFill>
                <a:srgbClr val="9FE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96C3F3F-51C4-4668-A827-8D0F9556961D}"/>
              </a:ext>
            </a:extLst>
          </p:cNvPr>
          <p:cNvSpPr txBox="1"/>
          <p:nvPr/>
        </p:nvSpPr>
        <p:spPr>
          <a:xfrm>
            <a:off x="2911696" y="502151"/>
            <a:ext cx="2621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CASE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STUDY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30600-974D-4ADC-9081-9713D9A8CD88}"/>
              </a:ext>
            </a:extLst>
          </p:cNvPr>
          <p:cNvSpPr txBox="1"/>
          <p:nvPr/>
        </p:nvSpPr>
        <p:spPr>
          <a:xfrm>
            <a:off x="2911696" y="3650189"/>
            <a:ext cx="2661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CASE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STUDY #2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D423E5-5FF2-4B2D-A0A6-545EEB098DF5}"/>
              </a:ext>
            </a:extLst>
          </p:cNvPr>
          <p:cNvSpPr txBox="1"/>
          <p:nvPr/>
        </p:nvSpPr>
        <p:spPr>
          <a:xfrm>
            <a:off x="6210098" y="1168151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기존고객의 충성도 확보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1398C7-352E-4B22-85EE-B30DCEF0DB16}"/>
              </a:ext>
            </a:extLst>
          </p:cNvPr>
          <p:cNvSpPr txBox="1"/>
          <p:nvPr/>
        </p:nvSpPr>
        <p:spPr>
          <a:xfrm>
            <a:off x="6210097" y="4265789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신규고객의 인지도 확보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4275BD-3C29-4319-9DA0-0503DACDA6AA}"/>
              </a:ext>
            </a:extLst>
          </p:cNvPr>
          <p:cNvSpPr/>
          <p:nvPr/>
        </p:nvSpPr>
        <p:spPr>
          <a:xfrm>
            <a:off x="3723589" y="1671588"/>
            <a:ext cx="2262433" cy="1206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BFFFCE-4F54-4E4A-BADB-664F7DD07D6E}"/>
              </a:ext>
            </a:extLst>
          </p:cNvPr>
          <p:cNvSpPr/>
          <p:nvPr/>
        </p:nvSpPr>
        <p:spPr>
          <a:xfrm>
            <a:off x="8504550" y="1671588"/>
            <a:ext cx="2262433" cy="1206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943D60-2E7D-46C5-B60D-87654714C6C7}"/>
              </a:ext>
            </a:extLst>
          </p:cNvPr>
          <p:cNvCxnSpPr/>
          <p:nvPr/>
        </p:nvCxnSpPr>
        <p:spPr>
          <a:xfrm>
            <a:off x="6392156" y="1984419"/>
            <a:ext cx="173453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A786401-B4F9-47FC-8CB9-46550E71BF50}"/>
              </a:ext>
            </a:extLst>
          </p:cNvPr>
          <p:cNvCxnSpPr>
            <a:cxnSpLocks/>
          </p:cNvCxnSpPr>
          <p:nvPr/>
        </p:nvCxnSpPr>
        <p:spPr>
          <a:xfrm flipH="1">
            <a:off x="6392156" y="2561025"/>
            <a:ext cx="173453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278A52-EEFE-4811-8E7E-3640DC544C33}"/>
              </a:ext>
            </a:extLst>
          </p:cNvPr>
          <p:cNvSpPr/>
          <p:nvPr/>
        </p:nvSpPr>
        <p:spPr>
          <a:xfrm>
            <a:off x="3723589" y="4777170"/>
            <a:ext cx="2262433" cy="1206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EC582F-4411-4736-B48B-CB988E166836}"/>
              </a:ext>
            </a:extLst>
          </p:cNvPr>
          <p:cNvSpPr/>
          <p:nvPr/>
        </p:nvSpPr>
        <p:spPr>
          <a:xfrm>
            <a:off x="8504550" y="4777170"/>
            <a:ext cx="2262433" cy="1206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E111626-2B70-4644-A550-18AFC132CAE3}"/>
              </a:ext>
            </a:extLst>
          </p:cNvPr>
          <p:cNvCxnSpPr/>
          <p:nvPr/>
        </p:nvCxnSpPr>
        <p:spPr>
          <a:xfrm>
            <a:off x="6392156" y="5090001"/>
            <a:ext cx="173453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F1EAB6A-D397-4ACF-915A-8A67A23FC281}"/>
              </a:ext>
            </a:extLst>
          </p:cNvPr>
          <p:cNvCxnSpPr>
            <a:cxnSpLocks/>
          </p:cNvCxnSpPr>
          <p:nvPr/>
        </p:nvCxnSpPr>
        <p:spPr>
          <a:xfrm flipH="1">
            <a:off x="6392156" y="5666607"/>
            <a:ext cx="173453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E1C2E4-CC20-419B-8CF1-20474359F20A}"/>
              </a:ext>
            </a:extLst>
          </p:cNvPr>
          <p:cNvSpPr txBox="1"/>
          <p:nvPr/>
        </p:nvSpPr>
        <p:spPr>
          <a:xfrm>
            <a:off x="5537746" y="618310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기존고객의 충성도 확보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2AF7FE-E955-489C-AB4F-F44E9940356F}"/>
              </a:ext>
            </a:extLst>
          </p:cNvPr>
          <p:cNvSpPr txBox="1"/>
          <p:nvPr/>
        </p:nvSpPr>
        <p:spPr>
          <a:xfrm>
            <a:off x="5537746" y="3775610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기존고객의 충성도 확보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D19B82-8123-4963-9A39-19C33D356BE2}"/>
              </a:ext>
            </a:extLst>
          </p:cNvPr>
          <p:cNvSpPr txBox="1"/>
          <p:nvPr/>
        </p:nvSpPr>
        <p:spPr>
          <a:xfrm>
            <a:off x="410484" y="1415643"/>
            <a:ext cx="180049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기획공방 프로그램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인력 배치도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  <a:p>
            <a:pPr algn="ctr"/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5CDDA6E-2B9A-4B06-9086-FB743F222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06" y="2462083"/>
            <a:ext cx="1045249" cy="10464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8DFD1AB-C1C9-464C-98EB-E9A630C7B68C}"/>
              </a:ext>
            </a:extLst>
          </p:cNvPr>
          <p:cNvSpPr txBox="1"/>
          <p:nvPr/>
        </p:nvSpPr>
        <p:spPr>
          <a:xfrm>
            <a:off x="355410" y="3872698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위치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2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플레이룸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시간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타임별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운영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33565C-B93C-443C-9A36-8FE7923515AB}"/>
              </a:ext>
            </a:extLst>
          </p:cNvPr>
          <p:cNvSpPr txBox="1"/>
          <p:nvPr/>
        </p:nvSpPr>
        <p:spPr>
          <a:xfrm>
            <a:off x="6843635" y="1674591"/>
            <a:ext cx="808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로열티 확보</a:t>
            </a:r>
            <a:endParaRPr lang="en-US" altLang="ko-KR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41075A-9E41-4999-BDDA-FD6512F21060}"/>
              </a:ext>
            </a:extLst>
          </p:cNvPr>
          <p:cNvSpPr txBox="1"/>
          <p:nvPr/>
        </p:nvSpPr>
        <p:spPr>
          <a:xfrm>
            <a:off x="6843635" y="2264886"/>
            <a:ext cx="808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로열티 확보</a:t>
            </a:r>
            <a:endParaRPr lang="en-US" altLang="ko-KR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C1571A-5418-48A7-9AFF-723F4669EB41}"/>
              </a:ext>
            </a:extLst>
          </p:cNvPr>
          <p:cNvSpPr txBox="1"/>
          <p:nvPr/>
        </p:nvSpPr>
        <p:spPr>
          <a:xfrm>
            <a:off x="6869642" y="4795875"/>
            <a:ext cx="808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로열티 확보</a:t>
            </a:r>
            <a:endParaRPr lang="en-US" altLang="ko-KR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0663DD-C7AD-47C2-B331-DFEA0E53D48C}"/>
              </a:ext>
            </a:extLst>
          </p:cNvPr>
          <p:cNvSpPr txBox="1"/>
          <p:nvPr/>
        </p:nvSpPr>
        <p:spPr>
          <a:xfrm>
            <a:off x="6869642" y="5386170"/>
            <a:ext cx="808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로열티 확보</a:t>
            </a:r>
            <a:endParaRPr lang="en-US" altLang="ko-KR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99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C8BA02C-1C63-441A-922C-0FBB664BA38F}"/>
              </a:ext>
            </a:extLst>
          </p:cNvPr>
          <p:cNvSpPr/>
          <p:nvPr/>
        </p:nvSpPr>
        <p:spPr>
          <a:xfrm>
            <a:off x="2894029" y="2303419"/>
            <a:ext cx="2042938" cy="25346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F5E2AD-538A-4FD9-AED4-FAA78F021391}"/>
              </a:ext>
            </a:extLst>
          </p:cNvPr>
          <p:cNvSpPr/>
          <p:nvPr/>
        </p:nvSpPr>
        <p:spPr>
          <a:xfrm>
            <a:off x="5127784" y="2303419"/>
            <a:ext cx="2042938" cy="25346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BF4BFC-08AD-429A-ACDD-982A80D0199A}"/>
              </a:ext>
            </a:extLst>
          </p:cNvPr>
          <p:cNvSpPr/>
          <p:nvPr/>
        </p:nvSpPr>
        <p:spPr>
          <a:xfrm>
            <a:off x="7361540" y="2303419"/>
            <a:ext cx="2042938" cy="25346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862CB8-CC72-4D49-8E38-FC8BC39DFD2D}"/>
              </a:ext>
            </a:extLst>
          </p:cNvPr>
          <p:cNvSpPr/>
          <p:nvPr/>
        </p:nvSpPr>
        <p:spPr>
          <a:xfrm>
            <a:off x="9595297" y="2303419"/>
            <a:ext cx="2042938" cy="25346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8DD59-B32C-4637-837D-3C7F35A37293}"/>
              </a:ext>
            </a:extLst>
          </p:cNvPr>
          <p:cNvSpPr txBox="1"/>
          <p:nvPr/>
        </p:nvSpPr>
        <p:spPr>
          <a:xfrm>
            <a:off x="7731982" y="3631577"/>
            <a:ext cx="1398139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반려견과 함께하는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경의선숲길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 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가두홍보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22547F-97F5-420A-BE8A-9CE539977AA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17" y="2774956"/>
            <a:ext cx="777467" cy="620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097724-DA72-482A-8436-72330D9900F4}"/>
              </a:ext>
            </a:extLst>
          </p:cNvPr>
          <p:cNvSpPr txBox="1"/>
          <p:nvPr/>
        </p:nvSpPr>
        <p:spPr>
          <a:xfrm>
            <a:off x="10061823" y="3631577"/>
            <a:ext cx="1099981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멀리서도 한눈에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건물외벽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옥외홍보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2C5C3-1038-4795-8EB1-084CB881E475}"/>
              </a:ext>
            </a:extLst>
          </p:cNvPr>
          <p:cNvSpPr txBox="1"/>
          <p:nvPr/>
        </p:nvSpPr>
        <p:spPr>
          <a:xfrm>
            <a:off x="3364706" y="3552991"/>
            <a:ext cx="110158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대 타깃 </a:t>
            </a:r>
            <a:endParaRPr lang="en-US" altLang="ko-KR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최적화 채널</a:t>
            </a:r>
            <a:endParaRPr lang="en-US" altLang="ko-KR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기획공방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페이스북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2F1711-9C40-4412-8E22-F49495C03A95}"/>
              </a:ext>
            </a:extLst>
          </p:cNvPr>
          <p:cNvSpPr txBox="1"/>
          <p:nvPr/>
        </p:nvSpPr>
        <p:spPr>
          <a:xfrm>
            <a:off x="5387123" y="3736360"/>
            <a:ext cx="158569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행사장 인근에 있는</a:t>
            </a:r>
            <a:endParaRPr lang="en-US" altLang="ko-KR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펫 관련 상점과 함께하는  </a:t>
            </a:r>
            <a:endParaRPr lang="en-US" altLang="ko-KR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콜라보홍보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335C79F-2F34-4A22-BF07-DD93084FBEEB}"/>
              </a:ext>
            </a:extLst>
          </p:cNvPr>
          <p:cNvGrpSpPr/>
          <p:nvPr/>
        </p:nvGrpSpPr>
        <p:grpSpPr>
          <a:xfrm>
            <a:off x="5822264" y="2800449"/>
            <a:ext cx="715404" cy="739623"/>
            <a:chOff x="815038" y="3729786"/>
            <a:chExt cx="840544" cy="8690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850CBEE-D7BD-4E12-85D6-7D452CFA0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5038" y="3729786"/>
              <a:ext cx="840544" cy="869000"/>
            </a:xfrm>
            <a:prstGeom prst="rect">
              <a:avLst/>
            </a:prstGeom>
          </p:spPr>
        </p:pic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8075304-A243-4FF5-8CFE-5B407975500E}"/>
                </a:ext>
              </a:extLst>
            </p:cNvPr>
            <p:cNvSpPr/>
            <p:nvPr/>
          </p:nvSpPr>
          <p:spPr>
            <a:xfrm>
              <a:off x="1245815" y="3902978"/>
              <a:ext cx="202297" cy="2022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CAE86A-7CF8-490C-8549-7F375900E978}"/>
              </a:ext>
            </a:extLst>
          </p:cNvPr>
          <p:cNvSpPr/>
          <p:nvPr/>
        </p:nvSpPr>
        <p:spPr>
          <a:xfrm>
            <a:off x="3118196" y="2135049"/>
            <a:ext cx="1562155" cy="386976"/>
          </a:xfrm>
          <a:prstGeom prst="rect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사전홍보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3015BB-AFD2-4F7E-AD20-518894163B99}"/>
              </a:ext>
            </a:extLst>
          </p:cNvPr>
          <p:cNvSpPr/>
          <p:nvPr/>
        </p:nvSpPr>
        <p:spPr>
          <a:xfrm>
            <a:off x="5368175" y="2135049"/>
            <a:ext cx="1562155" cy="386976"/>
          </a:xfrm>
          <a:prstGeom prst="rect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사전홍보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D1AC9F-457A-457F-AC06-C95F01B78294}"/>
              </a:ext>
            </a:extLst>
          </p:cNvPr>
          <p:cNvSpPr/>
          <p:nvPr/>
        </p:nvSpPr>
        <p:spPr>
          <a:xfrm>
            <a:off x="7618155" y="2135049"/>
            <a:ext cx="1562155" cy="386976"/>
          </a:xfrm>
          <a:prstGeom prst="rect">
            <a:avLst/>
          </a:prstGeom>
          <a:solidFill>
            <a:srgbClr val="9F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현장홍보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ACB90D-C93E-46A0-82E0-F3CDC0E8F202}"/>
              </a:ext>
            </a:extLst>
          </p:cNvPr>
          <p:cNvSpPr/>
          <p:nvPr/>
        </p:nvSpPr>
        <p:spPr>
          <a:xfrm>
            <a:off x="9868134" y="2135049"/>
            <a:ext cx="1562155" cy="386976"/>
          </a:xfrm>
          <a:prstGeom prst="rect">
            <a:avLst/>
          </a:prstGeom>
          <a:solidFill>
            <a:srgbClr val="9F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현장홍보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9C272E8-0224-429A-A0D8-70100CBF5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4972" y="2721641"/>
            <a:ext cx="733683" cy="725101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F7151D5-B411-474A-BE15-2D7244036966}"/>
              </a:ext>
            </a:extLst>
          </p:cNvPr>
          <p:cNvCxnSpPr/>
          <p:nvPr/>
        </p:nvCxnSpPr>
        <p:spPr>
          <a:xfrm>
            <a:off x="2894029" y="1979632"/>
            <a:ext cx="4276693" cy="0"/>
          </a:xfrm>
          <a:prstGeom prst="line">
            <a:avLst/>
          </a:prstGeom>
          <a:ln>
            <a:solidFill>
              <a:srgbClr val="009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1F6E2BD4-FF1C-498B-8861-CC709087D7C1}"/>
              </a:ext>
            </a:extLst>
          </p:cNvPr>
          <p:cNvSpPr/>
          <p:nvPr/>
        </p:nvSpPr>
        <p:spPr>
          <a:xfrm flipV="1">
            <a:off x="4318384" y="1593139"/>
            <a:ext cx="1427981" cy="394728"/>
          </a:xfrm>
          <a:prstGeom prst="downArrow">
            <a:avLst>
              <a:gd name="adj1" fmla="val 50000"/>
              <a:gd name="adj2" fmla="val 36133"/>
            </a:avLst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3B2F6BD-79D1-4A86-AECE-0148F8E8964C}"/>
              </a:ext>
            </a:extLst>
          </p:cNvPr>
          <p:cNvGrpSpPr/>
          <p:nvPr/>
        </p:nvGrpSpPr>
        <p:grpSpPr>
          <a:xfrm flipV="1">
            <a:off x="7378998" y="5082592"/>
            <a:ext cx="4276693" cy="396018"/>
            <a:chOff x="7041964" y="5419447"/>
            <a:chExt cx="4276693" cy="396018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02C10AC-4390-4C02-8910-B50C8137008E}"/>
                </a:ext>
              </a:extLst>
            </p:cNvPr>
            <p:cNvCxnSpPr/>
            <p:nvPr/>
          </p:nvCxnSpPr>
          <p:spPr>
            <a:xfrm>
              <a:off x="7041964" y="5815465"/>
              <a:ext cx="4276693" cy="0"/>
            </a:xfrm>
            <a:prstGeom prst="line">
              <a:avLst/>
            </a:prstGeom>
            <a:ln>
              <a:solidFill>
                <a:srgbClr val="9FE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36C691BE-3984-426C-8C6C-8B5F0E1447C2}"/>
                </a:ext>
              </a:extLst>
            </p:cNvPr>
            <p:cNvSpPr/>
            <p:nvPr/>
          </p:nvSpPr>
          <p:spPr>
            <a:xfrm flipV="1">
              <a:off x="8466319" y="5419447"/>
              <a:ext cx="1427981" cy="394728"/>
            </a:xfrm>
            <a:prstGeom prst="downArrow">
              <a:avLst>
                <a:gd name="adj1" fmla="val 50000"/>
                <a:gd name="adj2" fmla="val 36133"/>
              </a:avLst>
            </a:prstGeom>
            <a:solidFill>
              <a:srgbClr val="9F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97BF949-045A-4199-A9C2-DFEF0620B578}"/>
              </a:ext>
            </a:extLst>
          </p:cNvPr>
          <p:cNvSpPr txBox="1"/>
          <p:nvPr/>
        </p:nvSpPr>
        <p:spPr>
          <a:xfrm>
            <a:off x="8596257" y="5482805"/>
            <a:ext cx="184217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FE6FF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BRANDING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A8F927-9D7B-4C35-951B-1F70871DDEA7}"/>
              </a:ext>
            </a:extLst>
          </p:cNvPr>
          <p:cNvSpPr txBox="1"/>
          <p:nvPr/>
        </p:nvSpPr>
        <p:spPr>
          <a:xfrm>
            <a:off x="4024599" y="1116701"/>
            <a:ext cx="207140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ED6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MARKETING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A5E4CE-F253-4708-A78E-2924FC57778E}"/>
              </a:ext>
            </a:extLst>
          </p:cNvPr>
          <p:cNvSpPr txBox="1"/>
          <p:nvPr/>
        </p:nvSpPr>
        <p:spPr>
          <a:xfrm>
            <a:off x="410484" y="1415643"/>
            <a:ext cx="180049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기획공방 프로그램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인력 배치도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  <a:p>
            <a:pPr algn="ctr"/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6F51B44-6736-4BBD-8067-49C047C71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106" y="2462083"/>
            <a:ext cx="1045249" cy="104643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71AB439-2BC0-4B98-9E21-2594C721946F}"/>
              </a:ext>
            </a:extLst>
          </p:cNvPr>
          <p:cNvSpPr txBox="1"/>
          <p:nvPr/>
        </p:nvSpPr>
        <p:spPr>
          <a:xfrm>
            <a:off x="355410" y="3872698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위치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2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플레이룸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시간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타임별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운영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7CC031-EE98-4944-A3EE-26F8C0D4C6E5}"/>
              </a:ext>
            </a:extLst>
          </p:cNvPr>
          <p:cNvSpPr txBox="1"/>
          <p:nvPr/>
        </p:nvSpPr>
        <p:spPr>
          <a:xfrm>
            <a:off x="3869909" y="903860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기존고객의 충성도 확보를 위한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1DBA28-C00C-48D3-B3E3-90BCB7B3AA69}"/>
              </a:ext>
            </a:extLst>
          </p:cNvPr>
          <p:cNvSpPr txBox="1"/>
          <p:nvPr/>
        </p:nvSpPr>
        <p:spPr>
          <a:xfrm>
            <a:off x="8284142" y="5897029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기존고객의 충성도 확보를 위한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하트 19">
            <a:extLst>
              <a:ext uri="{FF2B5EF4-FFF2-40B4-BE49-F238E27FC236}">
                <a16:creationId xmlns:a16="http://schemas.microsoft.com/office/drawing/2014/main" id="{BFD6C60F-7231-4932-9093-97DF27E8ED20}"/>
              </a:ext>
            </a:extLst>
          </p:cNvPr>
          <p:cNvSpPr/>
          <p:nvPr/>
        </p:nvSpPr>
        <p:spPr>
          <a:xfrm>
            <a:off x="3644075" y="2842423"/>
            <a:ext cx="542845" cy="542845"/>
          </a:xfrm>
          <a:prstGeom prst="hear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별: 꼭짓점 5개 20">
            <a:extLst>
              <a:ext uri="{FF2B5EF4-FFF2-40B4-BE49-F238E27FC236}">
                <a16:creationId xmlns:a16="http://schemas.microsoft.com/office/drawing/2014/main" id="{1D56FB27-F977-44BF-9E8B-2F3F8F4703E4}"/>
              </a:ext>
            </a:extLst>
          </p:cNvPr>
          <p:cNvSpPr/>
          <p:nvPr/>
        </p:nvSpPr>
        <p:spPr>
          <a:xfrm>
            <a:off x="3869909" y="1150293"/>
            <a:ext cx="197240" cy="19724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9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2674</TotalTime>
  <Words>604</Words>
  <Application>Microsoft Office PowerPoint</Application>
  <PresentationFormat>와이드스크린</PresentationFormat>
  <Paragraphs>218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a시월구일4</vt:lpstr>
      <vt:lpstr>여기어때 잘난체 OTF</vt:lpstr>
      <vt:lpstr>KoPub돋움체 Light</vt:lpstr>
      <vt:lpstr>KoPub돋움체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호영 신</dc:creator>
  <cp:lastModifiedBy>김 민욱</cp:lastModifiedBy>
  <cp:revision>325</cp:revision>
  <dcterms:created xsi:type="dcterms:W3CDTF">2019-05-15T11:52:56Z</dcterms:created>
  <dcterms:modified xsi:type="dcterms:W3CDTF">2021-06-30T14:58:26Z</dcterms:modified>
</cp:coreProperties>
</file>