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3a45fed4b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3a45fed4b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0f2692a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0f2692a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a96256d6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a96256d6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a45fed4b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a45fed4b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a45fed4b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a45fed4b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a45fed4b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a45fed4b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0f2692a1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30f2692a1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a96256d6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3a96256d6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30f2692a1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30f2692a1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a45fed4b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3a45fed4b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0f2692a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0f2692a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a45fed4b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3a45fed4b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0f2692a1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0f2692a1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a45fed4b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a45fed4b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1ed0de92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1ed0de92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a96256d6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a96256d6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0f2692a1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0f2692a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a45fed4b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a45fed4b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0f2692a1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0f2692a1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Borough Prediction</a:t>
            </a:r>
            <a:endParaRPr/>
          </a:p>
        </p:txBody>
      </p:sp>
      <p:sp>
        <p:nvSpPr>
          <p:cNvPr id="135" name="Google Shape;135;p13"/>
          <p:cNvSpPr txBox="1"/>
          <p:nvPr>
            <p:ph idx="1" type="subTitle"/>
          </p:nvPr>
        </p:nvSpPr>
        <p:spPr>
          <a:xfrm>
            <a:off x="5083950" y="3924925"/>
            <a:ext cx="37044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Joseph Feig, Naim El Youssoufi, </a:t>
            </a:r>
            <a:r>
              <a:rPr lang="en"/>
              <a:t>Muhab </a:t>
            </a:r>
            <a:r>
              <a:rPr lang="en"/>
              <a:t>Elgamal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992700" y="393750"/>
            <a:ext cx="22875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cont.</a:t>
            </a:r>
            <a:endParaRPr/>
          </a:p>
        </p:txBody>
      </p:sp>
      <p:sp>
        <p:nvSpPr>
          <p:cNvPr id="197" name="Google Shape;197;p22"/>
          <p:cNvSpPr txBox="1"/>
          <p:nvPr>
            <p:ph idx="1" type="body"/>
          </p:nvPr>
        </p:nvSpPr>
        <p:spPr>
          <a:xfrm>
            <a:off x="326900" y="1435400"/>
            <a:ext cx="3154200" cy="3375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u="sng"/>
              <a:t>Components</a:t>
            </a:r>
            <a:endParaRPr u="sng"/>
          </a:p>
          <a:p>
            <a:pPr indent="0" lvl="0" marL="0" rtl="0" algn="l">
              <a:lnSpc>
                <a:spcPct val="100000"/>
              </a:lnSpc>
              <a:spcBef>
                <a:spcPts val="1200"/>
              </a:spcBef>
              <a:spcAft>
                <a:spcPts val="0"/>
              </a:spcAft>
              <a:buNone/>
            </a:pPr>
            <a:r>
              <a:rPr b="1" lang="en"/>
              <a:t>Voting Classifier</a:t>
            </a:r>
            <a:r>
              <a:rPr lang="en"/>
              <a:t>: Combines the two training models (RandomForestClassifier and Gradient Boosting Classifier) to make a final prediction through combined voting.</a:t>
            </a:r>
            <a:endParaRPr/>
          </a:p>
          <a:p>
            <a:pPr indent="0" lvl="0" marL="0" rtl="0" algn="l">
              <a:lnSpc>
                <a:spcPct val="100000"/>
              </a:lnSpc>
              <a:spcBef>
                <a:spcPts val="1200"/>
              </a:spcBef>
              <a:spcAft>
                <a:spcPts val="1200"/>
              </a:spcAft>
              <a:buNone/>
            </a:pPr>
            <a:r>
              <a:rPr b="1" lang="en"/>
              <a:t>LabelEncoder</a:t>
            </a:r>
            <a:r>
              <a:rPr lang="en"/>
              <a:t>: Transforms categorical values into numerical values to be used by machine learning model.</a:t>
            </a:r>
            <a:endParaRPr/>
          </a:p>
        </p:txBody>
      </p:sp>
      <p:pic>
        <p:nvPicPr>
          <p:cNvPr id="198" name="Google Shape;198;p22"/>
          <p:cNvPicPr preferRelativeResize="0"/>
          <p:nvPr/>
        </p:nvPicPr>
        <p:blipFill>
          <a:blip r:embed="rId3">
            <a:alphaModFix/>
          </a:blip>
          <a:stretch>
            <a:fillRect/>
          </a:stretch>
        </p:blipFill>
        <p:spPr>
          <a:xfrm>
            <a:off x="3966000" y="152400"/>
            <a:ext cx="5007058"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Findings from Model 1</a:t>
            </a:r>
            <a:endParaRPr/>
          </a:p>
        </p:txBody>
      </p:sp>
      <p:sp>
        <p:nvSpPr>
          <p:cNvPr id="204" name="Google Shape;204;p23"/>
          <p:cNvSpPr txBox="1"/>
          <p:nvPr>
            <p:ph idx="1" type="body"/>
          </p:nvPr>
        </p:nvSpPr>
        <p:spPr>
          <a:xfrm>
            <a:off x="254300" y="1604350"/>
            <a:ext cx="4317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Based on the implementation of Model 1, it was found that adding the NTA to the original Units feature significantly improved the accuracy score. The accuracy score for the model was found to be 86.3%, which suggests that the model is performing well in predicting the Borough. The model took 2.5 seconds to run, which indicates that it  is a relatively efficient model. Overall, these findings suggest that Model 1 is fairly successful in predicting the Borough based on the input features.</a:t>
            </a:r>
            <a:endParaRPr sz="1400"/>
          </a:p>
        </p:txBody>
      </p:sp>
      <p:pic>
        <p:nvPicPr>
          <p:cNvPr id="205" name="Google Shape;205;p23"/>
          <p:cNvPicPr preferRelativeResize="0"/>
          <p:nvPr/>
        </p:nvPicPr>
        <p:blipFill>
          <a:blip r:embed="rId3">
            <a:alphaModFix/>
          </a:blip>
          <a:stretch>
            <a:fillRect/>
          </a:stretch>
        </p:blipFill>
        <p:spPr>
          <a:xfrm>
            <a:off x="4529600" y="1391963"/>
            <a:ext cx="4317600" cy="27944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Confusion Matrix of Model 1</a:t>
            </a:r>
            <a:endParaRPr/>
          </a:p>
        </p:txBody>
      </p:sp>
      <p:pic>
        <p:nvPicPr>
          <p:cNvPr id="211" name="Google Shape;211;p24"/>
          <p:cNvPicPr preferRelativeResize="0"/>
          <p:nvPr/>
        </p:nvPicPr>
        <p:blipFill>
          <a:blip r:embed="rId3">
            <a:alphaModFix/>
          </a:blip>
          <a:stretch>
            <a:fillRect/>
          </a:stretch>
        </p:blipFill>
        <p:spPr>
          <a:xfrm>
            <a:off x="2410138" y="870875"/>
            <a:ext cx="4813626" cy="413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1841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a:t>
            </a:r>
            <a:endParaRPr/>
          </a:p>
        </p:txBody>
      </p:sp>
      <p:pic>
        <p:nvPicPr>
          <p:cNvPr id="217" name="Google Shape;217;p25"/>
          <p:cNvPicPr preferRelativeResize="0"/>
          <p:nvPr/>
        </p:nvPicPr>
        <p:blipFill>
          <a:blip r:embed="rId3">
            <a:alphaModFix/>
          </a:blip>
          <a:stretch>
            <a:fillRect/>
          </a:stretch>
        </p:blipFill>
        <p:spPr>
          <a:xfrm>
            <a:off x="108075" y="1460675"/>
            <a:ext cx="4771200" cy="3289250"/>
          </a:xfrm>
          <a:prstGeom prst="rect">
            <a:avLst/>
          </a:prstGeom>
          <a:noFill/>
          <a:ln>
            <a:noFill/>
          </a:ln>
        </p:spPr>
      </p:pic>
      <p:pic>
        <p:nvPicPr>
          <p:cNvPr id="218" name="Google Shape;218;p25"/>
          <p:cNvPicPr preferRelativeResize="0"/>
          <p:nvPr/>
        </p:nvPicPr>
        <p:blipFill>
          <a:blip r:embed="rId4">
            <a:alphaModFix/>
          </a:blip>
          <a:stretch>
            <a:fillRect/>
          </a:stretch>
        </p:blipFill>
        <p:spPr>
          <a:xfrm>
            <a:off x="4994875" y="1307850"/>
            <a:ext cx="3959924" cy="35237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393750"/>
            <a:ext cx="1841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a:t>
            </a:r>
            <a:endParaRPr/>
          </a:p>
        </p:txBody>
      </p:sp>
      <p:sp>
        <p:nvSpPr>
          <p:cNvPr id="224" name="Google Shape;224;p26"/>
          <p:cNvSpPr txBox="1"/>
          <p:nvPr>
            <p:ph idx="1" type="body"/>
          </p:nvPr>
        </p:nvSpPr>
        <p:spPr>
          <a:xfrm>
            <a:off x="326900" y="1435400"/>
            <a:ext cx="3580500" cy="3375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u="sng"/>
              <a:t>Components</a:t>
            </a:r>
            <a:endParaRPr u="sng"/>
          </a:p>
          <a:p>
            <a:pPr indent="0" lvl="0" marL="0" rtl="0" algn="l">
              <a:lnSpc>
                <a:spcPct val="100000"/>
              </a:lnSpc>
              <a:spcBef>
                <a:spcPts val="1200"/>
              </a:spcBef>
              <a:spcAft>
                <a:spcPts val="0"/>
              </a:spcAft>
              <a:buNone/>
            </a:pPr>
            <a:r>
              <a:rPr b="1" lang="en"/>
              <a:t>Logistic Regression</a:t>
            </a:r>
            <a:r>
              <a:rPr lang="en"/>
              <a:t>: Predicts the borough based on the relationship with the input features.</a:t>
            </a:r>
            <a:endParaRPr/>
          </a:p>
          <a:p>
            <a:pPr indent="0" lvl="0" marL="0" rtl="0" algn="l">
              <a:lnSpc>
                <a:spcPct val="100000"/>
              </a:lnSpc>
              <a:spcBef>
                <a:spcPts val="1200"/>
              </a:spcBef>
              <a:spcAft>
                <a:spcPts val="0"/>
              </a:spcAft>
              <a:buNone/>
            </a:pPr>
            <a:r>
              <a:rPr b="1" lang="en"/>
              <a:t>Decision Tree Classifier</a:t>
            </a:r>
            <a:r>
              <a:rPr lang="en"/>
              <a:t>: Splits the dataset into smaller subsets, and then uses each one to create a final prediction. This also deals with both numerical and categorical data, so there is no need to use an encoder.</a:t>
            </a:r>
            <a:endParaRPr/>
          </a:p>
          <a:p>
            <a:pPr indent="0" lvl="0" marL="0" rtl="0" algn="l">
              <a:lnSpc>
                <a:spcPct val="100000"/>
              </a:lnSpc>
              <a:spcBef>
                <a:spcPts val="1200"/>
              </a:spcBef>
              <a:spcAft>
                <a:spcPts val="1200"/>
              </a:spcAft>
              <a:buNone/>
            </a:pPr>
            <a:r>
              <a:rPr b="1" lang="en"/>
              <a:t>Pipeline</a:t>
            </a:r>
            <a:r>
              <a:rPr lang="en"/>
              <a:t>: Created to scale input features, select the best features, and perform logistic regression.</a:t>
            </a:r>
            <a:endParaRPr/>
          </a:p>
        </p:txBody>
      </p:sp>
      <p:pic>
        <p:nvPicPr>
          <p:cNvPr id="225" name="Google Shape;225;p26"/>
          <p:cNvPicPr preferRelativeResize="0"/>
          <p:nvPr/>
        </p:nvPicPr>
        <p:blipFill>
          <a:blip r:embed="rId3">
            <a:alphaModFix/>
          </a:blip>
          <a:stretch>
            <a:fillRect/>
          </a:stretch>
        </p:blipFill>
        <p:spPr>
          <a:xfrm>
            <a:off x="4572000" y="152400"/>
            <a:ext cx="4100592"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1841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a:t>
            </a:r>
            <a:endParaRPr/>
          </a:p>
        </p:txBody>
      </p:sp>
      <p:sp>
        <p:nvSpPr>
          <p:cNvPr id="231" name="Google Shape;231;p27"/>
          <p:cNvSpPr txBox="1"/>
          <p:nvPr>
            <p:ph idx="1" type="body"/>
          </p:nvPr>
        </p:nvSpPr>
        <p:spPr>
          <a:xfrm>
            <a:off x="326900" y="1435400"/>
            <a:ext cx="3580500" cy="3375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u="sng"/>
              <a:t>Components</a:t>
            </a:r>
            <a:endParaRPr u="sng"/>
          </a:p>
          <a:p>
            <a:pPr indent="0" lvl="0" marL="0" rtl="0" algn="l">
              <a:lnSpc>
                <a:spcPct val="100000"/>
              </a:lnSpc>
              <a:spcBef>
                <a:spcPts val="1200"/>
              </a:spcBef>
              <a:spcAft>
                <a:spcPts val="0"/>
              </a:spcAft>
              <a:buNone/>
            </a:pPr>
            <a:r>
              <a:rPr b="1" lang="en"/>
              <a:t>Standard Scalar:</a:t>
            </a:r>
            <a:r>
              <a:rPr lang="en"/>
              <a:t> Scales the features, ensuring each feature contributes equally to the model</a:t>
            </a:r>
            <a:endParaRPr b="1"/>
          </a:p>
          <a:p>
            <a:pPr indent="0" lvl="0" marL="0" rtl="0" algn="l">
              <a:lnSpc>
                <a:spcPct val="100000"/>
              </a:lnSpc>
              <a:spcBef>
                <a:spcPts val="1200"/>
              </a:spcBef>
              <a:spcAft>
                <a:spcPts val="0"/>
              </a:spcAft>
              <a:buNone/>
            </a:pPr>
            <a:r>
              <a:rPr b="1" lang="en"/>
              <a:t>Select K Best</a:t>
            </a:r>
            <a:r>
              <a:rPr lang="en"/>
              <a:t>: Selects the top K features that are most relevant to the target. Helps reduce number of features and improve accuracy.</a:t>
            </a:r>
            <a:endParaRPr/>
          </a:p>
          <a:p>
            <a:pPr indent="0" lvl="0" marL="0" rtl="0" algn="l">
              <a:lnSpc>
                <a:spcPct val="100000"/>
              </a:lnSpc>
              <a:spcBef>
                <a:spcPts val="1200"/>
              </a:spcBef>
              <a:spcAft>
                <a:spcPts val="0"/>
              </a:spcAft>
              <a:buNone/>
            </a:pPr>
            <a:r>
              <a:rPr b="1" lang="en"/>
              <a:t>Random Over Sampler: </a:t>
            </a:r>
            <a:r>
              <a:rPr lang="en"/>
              <a:t>Balances the dataset.</a:t>
            </a:r>
            <a:endParaRPr b="1"/>
          </a:p>
          <a:p>
            <a:pPr indent="0" lvl="0" marL="0" rtl="0" algn="l">
              <a:lnSpc>
                <a:spcPct val="100000"/>
              </a:lnSpc>
              <a:spcBef>
                <a:spcPts val="1200"/>
              </a:spcBef>
              <a:spcAft>
                <a:spcPts val="0"/>
              </a:spcAft>
              <a:buNone/>
            </a:pPr>
            <a:r>
              <a:rPr b="1" lang="en"/>
              <a:t>Voting Classifier: </a:t>
            </a:r>
            <a:r>
              <a:rPr lang="en"/>
              <a:t>Makes final prediction.</a:t>
            </a:r>
            <a:endParaRPr/>
          </a:p>
          <a:p>
            <a:pPr indent="0" lvl="0" marL="0" rtl="0" algn="l">
              <a:lnSpc>
                <a:spcPct val="100000"/>
              </a:lnSpc>
              <a:spcBef>
                <a:spcPts val="1200"/>
              </a:spcBef>
              <a:spcAft>
                <a:spcPts val="1200"/>
              </a:spcAft>
              <a:buNone/>
            </a:pPr>
            <a:r>
              <a:rPr b="1" lang="en"/>
              <a:t>Label Encoder: </a:t>
            </a:r>
            <a:r>
              <a:rPr lang="en"/>
              <a:t>Not used in this model.</a:t>
            </a:r>
            <a:endParaRPr/>
          </a:p>
        </p:txBody>
      </p:sp>
      <p:pic>
        <p:nvPicPr>
          <p:cNvPr id="232" name="Google Shape;232;p27"/>
          <p:cNvPicPr preferRelativeResize="0"/>
          <p:nvPr/>
        </p:nvPicPr>
        <p:blipFill>
          <a:blip r:embed="rId3">
            <a:alphaModFix/>
          </a:blip>
          <a:stretch>
            <a:fillRect/>
          </a:stretch>
        </p:blipFill>
        <p:spPr>
          <a:xfrm>
            <a:off x="4572000" y="152400"/>
            <a:ext cx="4100592"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Findings from Model 2</a:t>
            </a:r>
            <a:endParaRPr/>
          </a:p>
        </p:txBody>
      </p:sp>
      <p:sp>
        <p:nvSpPr>
          <p:cNvPr id="238" name="Google Shape;238;p28"/>
          <p:cNvSpPr txBox="1"/>
          <p:nvPr>
            <p:ph idx="1" type="body"/>
          </p:nvPr>
        </p:nvSpPr>
        <p:spPr>
          <a:xfrm>
            <a:off x="432775" y="1549150"/>
            <a:ext cx="3820800" cy="31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While </a:t>
            </a:r>
            <a:r>
              <a:rPr lang="en" sz="1600"/>
              <a:t>implementing model 2, we learned about preprocessing techniques that can improve the performance of the model by reducing the impact of outliers and selecting only the most relevant features. Our accuracy score was about 88.4%, which is very high, and the model was very efficient, taking only .2s to run. Overall, this model exceeded our expectations.</a:t>
            </a:r>
            <a:endParaRPr sz="1600"/>
          </a:p>
        </p:txBody>
      </p:sp>
      <p:pic>
        <p:nvPicPr>
          <p:cNvPr id="239" name="Google Shape;239;p28"/>
          <p:cNvPicPr preferRelativeResize="0"/>
          <p:nvPr/>
        </p:nvPicPr>
        <p:blipFill>
          <a:blip r:embed="rId3">
            <a:alphaModFix/>
          </a:blip>
          <a:stretch>
            <a:fillRect/>
          </a:stretch>
        </p:blipFill>
        <p:spPr>
          <a:xfrm>
            <a:off x="4253575" y="1536450"/>
            <a:ext cx="4585624" cy="29536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Confusion Matrix for Model 2</a:t>
            </a:r>
            <a:endParaRPr/>
          </a:p>
        </p:txBody>
      </p:sp>
      <p:pic>
        <p:nvPicPr>
          <p:cNvPr id="245" name="Google Shape;245;p29"/>
          <p:cNvPicPr preferRelativeResize="0"/>
          <p:nvPr/>
        </p:nvPicPr>
        <p:blipFill>
          <a:blip r:embed="rId3">
            <a:alphaModFix/>
          </a:blip>
          <a:stretch>
            <a:fillRect/>
          </a:stretch>
        </p:blipFill>
        <p:spPr>
          <a:xfrm>
            <a:off x="2364700" y="846775"/>
            <a:ext cx="4904499" cy="4210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Variations between the models</a:t>
            </a:r>
            <a:endParaRPr/>
          </a:p>
        </p:txBody>
      </p:sp>
      <p:sp>
        <p:nvSpPr>
          <p:cNvPr id="251" name="Google Shape;251;p30"/>
          <p:cNvSpPr txBox="1"/>
          <p:nvPr>
            <p:ph idx="1" type="body"/>
          </p:nvPr>
        </p:nvSpPr>
        <p:spPr>
          <a:xfrm>
            <a:off x="192600" y="1515150"/>
            <a:ext cx="3489000" cy="2206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Model 1:</a:t>
            </a:r>
            <a:endParaRPr/>
          </a:p>
          <a:p>
            <a:pPr indent="-311150" lvl="0" marL="457200" rtl="0" algn="l">
              <a:spcBef>
                <a:spcPts val="1200"/>
              </a:spcBef>
              <a:spcAft>
                <a:spcPts val="0"/>
              </a:spcAft>
              <a:buSzPts val="1300"/>
              <a:buChar char="●"/>
            </a:pPr>
            <a:r>
              <a:rPr lang="en"/>
              <a:t>Uses RandomForestClassifier, GradientBoostingClassifier, and VotingClassifier in combination to create a model</a:t>
            </a:r>
            <a:endParaRPr/>
          </a:p>
        </p:txBody>
      </p:sp>
      <p:sp>
        <p:nvSpPr>
          <p:cNvPr id="252" name="Google Shape;252;p30"/>
          <p:cNvSpPr txBox="1"/>
          <p:nvPr>
            <p:ph idx="1" type="body"/>
          </p:nvPr>
        </p:nvSpPr>
        <p:spPr>
          <a:xfrm>
            <a:off x="5449025" y="1515150"/>
            <a:ext cx="3489000" cy="2206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Model 2:</a:t>
            </a:r>
            <a:endParaRPr/>
          </a:p>
          <a:p>
            <a:pPr indent="-311150" lvl="0" marL="457200" rtl="0" algn="l">
              <a:spcBef>
                <a:spcPts val="1200"/>
              </a:spcBef>
              <a:spcAft>
                <a:spcPts val="0"/>
              </a:spcAft>
              <a:buSzPts val="1300"/>
              <a:buChar char="●"/>
            </a:pPr>
            <a:r>
              <a:rPr lang="en"/>
              <a:t>Uses LogisticRegression, DecisionTreeClassifier, and VotingClassifier in combination to </a:t>
            </a:r>
            <a:r>
              <a:rPr lang="en"/>
              <a:t>create</a:t>
            </a:r>
            <a:r>
              <a:rPr lang="en"/>
              <a:t> model</a:t>
            </a:r>
            <a:endParaRPr/>
          </a:p>
          <a:p>
            <a:pPr indent="-311150" lvl="0" marL="457200" rtl="0" algn="l">
              <a:spcBef>
                <a:spcPts val="0"/>
              </a:spcBef>
              <a:spcAft>
                <a:spcPts val="0"/>
              </a:spcAft>
              <a:buSzPts val="1300"/>
              <a:buChar char="●"/>
            </a:pPr>
            <a:r>
              <a:rPr lang="en"/>
              <a:t>Data is preprocessed using StandardScaler and SelectKBest</a:t>
            </a:r>
            <a:endParaRPr/>
          </a:p>
        </p:txBody>
      </p:sp>
      <p:sp>
        <p:nvSpPr>
          <p:cNvPr id="253" name="Google Shape;253;p30"/>
          <p:cNvSpPr txBox="1"/>
          <p:nvPr>
            <p:ph idx="1" type="body"/>
          </p:nvPr>
        </p:nvSpPr>
        <p:spPr>
          <a:xfrm>
            <a:off x="3854013" y="2332500"/>
            <a:ext cx="1422600" cy="10764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a:t>GOAL</a:t>
            </a:r>
            <a:endParaRPr b="1"/>
          </a:p>
          <a:p>
            <a:pPr indent="0" lvl="0" marL="0" rtl="0" algn="ctr">
              <a:spcBef>
                <a:spcPts val="1200"/>
              </a:spcBef>
              <a:spcAft>
                <a:spcPts val="1200"/>
              </a:spcAft>
              <a:buNone/>
            </a:pPr>
            <a:r>
              <a:rPr lang="en"/>
              <a:t>Predict Borough</a:t>
            </a:r>
            <a:endParaRPr/>
          </a:p>
        </p:txBody>
      </p:sp>
      <p:sp>
        <p:nvSpPr>
          <p:cNvPr id="254" name="Google Shape;254;p30"/>
          <p:cNvSpPr txBox="1"/>
          <p:nvPr>
            <p:ph idx="1" type="body"/>
          </p:nvPr>
        </p:nvSpPr>
        <p:spPr>
          <a:xfrm>
            <a:off x="730659" y="3867125"/>
            <a:ext cx="2412900" cy="10764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b="1" lang="en"/>
              <a:t>ACCURACY: 86.3%</a:t>
            </a:r>
            <a:endParaRPr/>
          </a:p>
        </p:txBody>
      </p:sp>
      <p:sp>
        <p:nvSpPr>
          <p:cNvPr id="255" name="Google Shape;255;p30"/>
          <p:cNvSpPr txBox="1"/>
          <p:nvPr>
            <p:ph idx="1" type="body"/>
          </p:nvPr>
        </p:nvSpPr>
        <p:spPr>
          <a:xfrm>
            <a:off x="5987084" y="3867125"/>
            <a:ext cx="2412900" cy="10764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b="1" lang="en"/>
              <a:t>ACCURACY: 88.4%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and Disadvantages</a:t>
            </a:r>
            <a:endParaRPr/>
          </a:p>
        </p:txBody>
      </p:sp>
      <p:sp>
        <p:nvSpPr>
          <p:cNvPr id="261" name="Google Shape;261;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advantage of the first model is that it is simpler to train and evaluate. It also uses two different types of models which may help in capturing different aspects of the data. The disadvantage is that it does not involve any feature selection or scaling which may negatively impact the performance of the model.</a:t>
            </a:r>
            <a:endParaRPr/>
          </a:p>
          <a:p>
            <a:pPr indent="0" lvl="0" marL="0" rtl="0" algn="l">
              <a:spcBef>
                <a:spcPts val="1200"/>
              </a:spcBef>
              <a:spcAft>
                <a:spcPts val="1200"/>
              </a:spcAft>
              <a:buNone/>
            </a:pPr>
            <a:r>
              <a:rPr lang="en"/>
              <a:t>The advantage of the second model is that it uses feature scaling and selection which may improve the performance of the models. The disadvantage is that it involves more steps and is more complex, which may </a:t>
            </a:r>
            <a:r>
              <a:rPr lang="en"/>
              <a:t>lead </a:t>
            </a:r>
            <a:r>
              <a:rPr lang="en"/>
              <a:t>to longer creation and evaluation times. Additionally, it may be more difficult to interpret the results due to the additional preprocessing steps involved. Another disadvantage is that using Decision Trees can become </a:t>
            </a:r>
            <a:r>
              <a:rPr lang="en"/>
              <a:t>very complicated quickly when training on large datasets.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66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Dataset: Affordable_Housing_Production_by_Building.csv</a:t>
            </a:r>
            <a:endParaRPr sz="1600"/>
          </a:p>
          <a:p>
            <a:pPr indent="0" lvl="0" marL="0" rtl="0" algn="l">
              <a:spcBef>
                <a:spcPts val="1200"/>
              </a:spcBef>
              <a:spcAft>
                <a:spcPts val="0"/>
              </a:spcAft>
              <a:buNone/>
            </a:pPr>
            <a:r>
              <a:rPr lang="en" sz="1600"/>
              <a:t>This dataset contains information about housing projects in NYC, including 41 features and 6335 rows representing individual projects. There are both numerical and categorical values which provide details on the project’s location, affordability, income units, and other variables.</a:t>
            </a:r>
            <a:endParaRPr sz="1600"/>
          </a:p>
          <a:p>
            <a:pPr indent="0" lvl="0" marL="0" rtl="0" algn="l">
              <a:spcBef>
                <a:spcPts val="1200"/>
              </a:spcBef>
              <a:spcAft>
                <a:spcPts val="12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Which bests suites the objective?</a:t>
            </a:r>
            <a:endParaRPr/>
          </a:p>
        </p:txBody>
      </p:sp>
      <p:sp>
        <p:nvSpPr>
          <p:cNvPr id="267" name="Google Shape;267;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According to the accuracy score and run time, Model 2 is slightly better suited for the objective of predicting Boroughs. Also, it uses a more comprehensive preprocessing </a:t>
            </a:r>
            <a:r>
              <a:rPr lang="en"/>
              <a:t>approach by incorporating a few preprocessing steps in a pipeline before fitting the model. This includes Standard Scaling the data and using SelectKBest to reduce the impact of irrelevant features.</a:t>
            </a:r>
            <a:endParaRPr/>
          </a:p>
          <a:p>
            <a:pPr indent="0" lvl="0" marL="0" rtl="0" algn="l">
              <a:spcBef>
                <a:spcPts val="1200"/>
              </a:spcBef>
              <a:spcAft>
                <a:spcPts val="0"/>
              </a:spcAft>
              <a:buNone/>
            </a:pPr>
            <a:r>
              <a:rPr lang="en"/>
              <a:t>Although Model 2 outperformed Model 1, the difference between that and Model 1’s performance is small. If we consider the difficulty of implementation, Model 1 may perform slightly better since it’s a slightly more simple model and almost performs the same as Model 2 which is a bit more complex.</a:t>
            </a:r>
            <a:endParaRPr/>
          </a:p>
          <a:p>
            <a:pPr indent="0" lvl="0" marL="0" rtl="0" algn="l">
              <a:spcBef>
                <a:spcPts val="1200"/>
              </a:spcBef>
              <a:spcAft>
                <a:spcPts val="0"/>
              </a:spcAft>
              <a:buNone/>
            </a:pPr>
            <a:r>
              <a:rPr lang="en"/>
              <a:t>Also, if we consider that this was based off of a single dataset, Model 1 may perform better on a larger or smaller dataset, but we won’t know for sure since it wasn’t tested on any other size set. </a:t>
            </a:r>
            <a:endParaRPr/>
          </a:p>
          <a:p>
            <a:pPr indent="0" lvl="0" marL="0" rtl="0" algn="l">
              <a:spcBef>
                <a:spcPts val="1200"/>
              </a:spcBef>
              <a:spcAft>
                <a:spcPts val="1200"/>
              </a:spcAft>
              <a:buNone/>
            </a:pPr>
            <a:r>
              <a:rPr lang="en"/>
              <a:t>So, going purely off of our results, Model 2 best suites the objective.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Objective</a:t>
            </a:r>
            <a:endParaRPr/>
          </a:p>
        </p:txBody>
      </p:sp>
      <p:sp>
        <p:nvSpPr>
          <p:cNvPr id="147" name="Google Shape;147;p15"/>
          <p:cNvSpPr txBox="1"/>
          <p:nvPr>
            <p:ph idx="1" type="body"/>
          </p:nvPr>
        </p:nvSpPr>
        <p:spPr>
          <a:xfrm>
            <a:off x="313975" y="1607425"/>
            <a:ext cx="4190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main objective is to train two models that can accurately predict the </a:t>
            </a:r>
            <a:r>
              <a:rPr b="1" lang="en"/>
              <a:t>borough</a:t>
            </a:r>
            <a:r>
              <a:rPr lang="en"/>
              <a:t> </a:t>
            </a:r>
            <a:r>
              <a:rPr lang="en"/>
              <a:t>of a given housing project </a:t>
            </a:r>
            <a:r>
              <a:rPr lang="en"/>
              <a:t>based on select features.</a:t>
            </a:r>
            <a:endParaRPr/>
          </a:p>
          <a:p>
            <a:pPr indent="0" lvl="0" marL="0" rtl="0" algn="l">
              <a:spcBef>
                <a:spcPts val="1200"/>
              </a:spcBef>
              <a:spcAft>
                <a:spcPts val="0"/>
              </a:spcAft>
              <a:buNone/>
            </a:pPr>
            <a:r>
              <a:rPr lang="en"/>
              <a:t>Select features: </a:t>
            </a:r>
            <a:r>
              <a:rPr lang="en"/>
              <a:t>'NTA', '1-BR Units', 'Middle Income Units', 'Studio Units', 'Total Units'</a:t>
            </a:r>
            <a:endParaRPr/>
          </a:p>
          <a:p>
            <a:pPr indent="0" lvl="0" marL="0" rtl="0" algn="l">
              <a:spcBef>
                <a:spcPts val="1200"/>
              </a:spcBef>
              <a:spcAft>
                <a:spcPts val="1200"/>
              </a:spcAft>
              <a:buNone/>
            </a:pPr>
            <a:r>
              <a:rPr lang="en"/>
              <a:t>The project aims to provide insight into the relationship between the features and the boroughs in which the projects are located.</a:t>
            </a:r>
            <a:endParaRPr/>
          </a:p>
        </p:txBody>
      </p:sp>
      <p:pic>
        <p:nvPicPr>
          <p:cNvPr id="148" name="Google Shape;148;p15"/>
          <p:cNvPicPr preferRelativeResize="0"/>
          <p:nvPr/>
        </p:nvPicPr>
        <p:blipFill>
          <a:blip r:embed="rId3">
            <a:alphaModFix/>
          </a:blip>
          <a:stretch>
            <a:fillRect/>
          </a:stretch>
        </p:blipFill>
        <p:spPr>
          <a:xfrm>
            <a:off x="4736850" y="224675"/>
            <a:ext cx="4190025" cy="4690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66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Explain Data</a:t>
            </a:r>
            <a:endParaRPr/>
          </a:p>
        </p:txBody>
      </p:sp>
      <p:sp>
        <p:nvSpPr>
          <p:cNvPr id="154" name="Google Shape;154;p16"/>
          <p:cNvSpPr txBox="1"/>
          <p:nvPr>
            <p:ph idx="1" type="body"/>
          </p:nvPr>
        </p:nvSpPr>
        <p:spPr>
          <a:xfrm>
            <a:off x="1297500" y="1287425"/>
            <a:ext cx="3920400" cy="31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u="sng"/>
              <a:t>Correlation to Borough</a:t>
            </a:r>
            <a:endParaRPr sz="1600" u="sng"/>
          </a:p>
          <a:p>
            <a:pPr indent="0" lvl="0" marL="0" rtl="0" algn="l">
              <a:spcBef>
                <a:spcPts val="1200"/>
              </a:spcBef>
              <a:spcAft>
                <a:spcPts val="0"/>
              </a:spcAft>
              <a:buNone/>
            </a:pPr>
            <a:r>
              <a:rPr lang="en" sz="1600"/>
              <a:t>Middle Income Units: 0.047</a:t>
            </a:r>
            <a:endParaRPr sz="1600"/>
          </a:p>
          <a:p>
            <a:pPr indent="0" lvl="0" marL="0" rtl="0" algn="l">
              <a:spcBef>
                <a:spcPts val="1200"/>
              </a:spcBef>
              <a:spcAft>
                <a:spcPts val="0"/>
              </a:spcAft>
              <a:buNone/>
            </a:pPr>
            <a:r>
              <a:rPr lang="en" sz="1600"/>
              <a:t>Studio Units: 0.029</a:t>
            </a:r>
            <a:endParaRPr sz="1600"/>
          </a:p>
          <a:p>
            <a:pPr indent="0" lvl="0" marL="0" rtl="0" algn="l">
              <a:spcBef>
                <a:spcPts val="1200"/>
              </a:spcBef>
              <a:spcAft>
                <a:spcPts val="0"/>
              </a:spcAft>
              <a:buNone/>
            </a:pPr>
            <a:r>
              <a:rPr lang="en" sz="1600"/>
              <a:t>1-BR Units: 0.027</a:t>
            </a:r>
            <a:endParaRPr sz="1600"/>
          </a:p>
          <a:p>
            <a:pPr indent="0" lvl="0" marL="0" rtl="0" algn="l">
              <a:spcBef>
                <a:spcPts val="1200"/>
              </a:spcBef>
              <a:spcAft>
                <a:spcPts val="0"/>
              </a:spcAft>
              <a:buNone/>
            </a:pPr>
            <a:r>
              <a:rPr lang="en" sz="1600"/>
              <a:t>Total Units: 0.008</a:t>
            </a:r>
            <a:endParaRPr sz="1600"/>
          </a:p>
          <a:p>
            <a:pPr indent="0" lvl="0" marL="0" rtl="0" algn="l">
              <a:spcBef>
                <a:spcPts val="1200"/>
              </a:spcBef>
              <a:spcAft>
                <a:spcPts val="1200"/>
              </a:spcAft>
              <a:buNone/>
            </a:pPr>
            <a:r>
              <a:t/>
            </a:r>
            <a:endParaRPr sz="1600"/>
          </a:p>
        </p:txBody>
      </p:sp>
      <p:pic>
        <p:nvPicPr>
          <p:cNvPr id="155" name="Google Shape;155;p16"/>
          <p:cNvPicPr preferRelativeResize="0"/>
          <p:nvPr/>
        </p:nvPicPr>
        <p:blipFill rotWithShape="1">
          <a:blip r:embed="rId3">
            <a:alphaModFix/>
          </a:blip>
          <a:srcRect b="8742" l="0" r="0" t="0"/>
          <a:stretch/>
        </p:blipFill>
        <p:spPr>
          <a:xfrm>
            <a:off x="5419700" y="307625"/>
            <a:ext cx="2916700" cy="4415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Explain Data</a:t>
            </a:r>
            <a:endParaRPr/>
          </a:p>
        </p:txBody>
      </p:sp>
      <p:sp>
        <p:nvSpPr>
          <p:cNvPr id="161" name="Google Shape;161;p17"/>
          <p:cNvSpPr txBox="1"/>
          <p:nvPr>
            <p:ph idx="1" type="body"/>
          </p:nvPr>
        </p:nvSpPr>
        <p:spPr>
          <a:xfrm>
            <a:off x="1297500" y="1226025"/>
            <a:ext cx="1881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numerical Box Plot graphs look like this. </a:t>
            </a:r>
            <a:endParaRPr/>
          </a:p>
          <a:p>
            <a:pPr indent="0" lvl="0" marL="0" rtl="0" algn="l">
              <a:spcBef>
                <a:spcPts val="120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3479375" y="1615040"/>
            <a:ext cx="5436949" cy="2469385"/>
          </a:xfrm>
          <a:prstGeom prst="rect">
            <a:avLst/>
          </a:prstGeom>
          <a:noFill/>
          <a:ln>
            <a:noFill/>
          </a:ln>
        </p:spPr>
      </p:pic>
      <p:pic>
        <p:nvPicPr>
          <p:cNvPr id="163" name="Google Shape;163;p17"/>
          <p:cNvPicPr preferRelativeResize="0"/>
          <p:nvPr/>
        </p:nvPicPr>
        <p:blipFill>
          <a:blip r:embed="rId4">
            <a:alphaModFix/>
          </a:blip>
          <a:stretch>
            <a:fillRect/>
          </a:stretch>
        </p:blipFill>
        <p:spPr>
          <a:xfrm>
            <a:off x="3479375" y="1672600"/>
            <a:ext cx="5436951" cy="2411830"/>
          </a:xfrm>
          <a:prstGeom prst="rect">
            <a:avLst/>
          </a:prstGeom>
          <a:noFill/>
          <a:ln>
            <a:noFill/>
          </a:ln>
        </p:spPr>
      </p:pic>
      <p:pic>
        <p:nvPicPr>
          <p:cNvPr id="164" name="Google Shape;164;p17"/>
          <p:cNvPicPr preferRelativeResize="0"/>
          <p:nvPr/>
        </p:nvPicPr>
        <p:blipFill>
          <a:blip r:embed="rId5">
            <a:alphaModFix/>
          </a:blip>
          <a:stretch>
            <a:fillRect/>
          </a:stretch>
        </p:blipFill>
        <p:spPr>
          <a:xfrm>
            <a:off x="3479375" y="1615050"/>
            <a:ext cx="5503973" cy="2469374"/>
          </a:xfrm>
          <a:prstGeom prst="rect">
            <a:avLst/>
          </a:prstGeom>
          <a:noFill/>
          <a:ln>
            <a:noFill/>
          </a:ln>
        </p:spPr>
      </p:pic>
      <p:pic>
        <p:nvPicPr>
          <p:cNvPr id="165" name="Google Shape;165;p17"/>
          <p:cNvPicPr preferRelativeResize="0"/>
          <p:nvPr/>
        </p:nvPicPr>
        <p:blipFill>
          <a:blip r:embed="rId6">
            <a:alphaModFix/>
          </a:blip>
          <a:stretch>
            <a:fillRect/>
          </a:stretch>
        </p:blipFill>
        <p:spPr>
          <a:xfrm>
            <a:off x="3558850" y="1615050"/>
            <a:ext cx="5176642" cy="246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Confusion Matrix to pick Categorical feature</a:t>
            </a:r>
            <a:endParaRPr/>
          </a:p>
        </p:txBody>
      </p:sp>
      <p:pic>
        <p:nvPicPr>
          <p:cNvPr id="171" name="Google Shape;171;p18"/>
          <p:cNvPicPr preferRelativeResize="0"/>
          <p:nvPr/>
        </p:nvPicPr>
        <p:blipFill>
          <a:blip r:embed="rId3">
            <a:alphaModFix/>
          </a:blip>
          <a:stretch>
            <a:fillRect/>
          </a:stretch>
        </p:blipFill>
        <p:spPr>
          <a:xfrm>
            <a:off x="2174550" y="867200"/>
            <a:ext cx="4794901" cy="4182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71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History and Features</a:t>
            </a:r>
            <a:endParaRPr/>
          </a:p>
        </p:txBody>
      </p:sp>
      <p:sp>
        <p:nvSpPr>
          <p:cNvPr id="177" name="Google Shape;177;p19"/>
          <p:cNvSpPr txBox="1"/>
          <p:nvPr>
            <p:ph idx="1" type="body"/>
          </p:nvPr>
        </p:nvSpPr>
        <p:spPr>
          <a:xfrm>
            <a:off x="1297500" y="1111650"/>
            <a:ext cx="7038900" cy="375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Posted by the </a:t>
            </a:r>
            <a:r>
              <a:rPr lang="en"/>
              <a:t>Department of Housing Preservation and Development (HPD) in 2016.</a:t>
            </a:r>
            <a:endParaRPr/>
          </a:p>
          <a:p>
            <a:pPr indent="0" lvl="0" marL="0" rtl="0" algn="l">
              <a:spcBef>
                <a:spcPts val="1200"/>
              </a:spcBef>
              <a:spcAft>
                <a:spcPts val="0"/>
              </a:spcAft>
              <a:buNone/>
            </a:pPr>
            <a:r>
              <a:rPr lang="en" u="sng"/>
              <a:t>Target:</a:t>
            </a:r>
            <a:r>
              <a:rPr lang="en"/>
              <a:t> Borough (C</a:t>
            </a:r>
            <a:r>
              <a:rPr lang="en"/>
              <a:t>ategorical)</a:t>
            </a:r>
            <a:endParaRPr/>
          </a:p>
          <a:p>
            <a:pPr indent="0" lvl="0" marL="0" rtl="0" algn="l">
              <a:spcBef>
                <a:spcPts val="1200"/>
              </a:spcBef>
              <a:spcAft>
                <a:spcPts val="0"/>
              </a:spcAft>
              <a:buNone/>
            </a:pPr>
            <a:r>
              <a:rPr lang="en" u="sng"/>
              <a:t>Features used in model training:</a:t>
            </a:r>
            <a:r>
              <a:rPr lang="en"/>
              <a:t> 'NTA' (Categorical) , '1-BR Units', 'Middle Income Units', 'Studio Units', 'Total Units'</a:t>
            </a:r>
            <a:endParaRPr/>
          </a:p>
          <a:p>
            <a:pPr indent="0" lvl="0" marL="0" rtl="0" algn="l">
              <a:spcBef>
                <a:spcPts val="1200"/>
              </a:spcBef>
              <a:spcAft>
                <a:spcPts val="0"/>
              </a:spcAft>
              <a:buNone/>
            </a:pPr>
            <a:r>
              <a:rPr lang="en" u="sng"/>
              <a:t>Other Notable Features:</a:t>
            </a:r>
            <a:r>
              <a:rPr lang="en"/>
              <a:t> </a:t>
            </a:r>
            <a:endParaRPr/>
          </a:p>
          <a:p>
            <a:pPr indent="0" lvl="0" marL="0" rtl="0" algn="l">
              <a:spcBef>
                <a:spcPts val="1200"/>
              </a:spcBef>
              <a:spcAft>
                <a:spcPts val="0"/>
              </a:spcAft>
              <a:buNone/>
            </a:pPr>
            <a:r>
              <a:rPr lang="en"/>
              <a:t>Extremely Low Income Units, </a:t>
            </a:r>
            <a:r>
              <a:rPr lang="en"/>
              <a:t>Very Low Income Units, </a:t>
            </a:r>
            <a:r>
              <a:rPr lang="en"/>
              <a:t>Low Income Units, </a:t>
            </a:r>
            <a:r>
              <a:rPr lang="en"/>
              <a:t>Moderate Income Units, Other Income Units. </a:t>
            </a:r>
            <a:r>
              <a:rPr lang="en"/>
              <a:t>(All numerical)</a:t>
            </a:r>
            <a:endParaRPr/>
          </a:p>
          <a:p>
            <a:pPr indent="0" lvl="0" marL="0" rtl="0" algn="l">
              <a:spcBef>
                <a:spcPts val="1200"/>
              </a:spcBef>
              <a:spcAft>
                <a:spcPts val="0"/>
              </a:spcAft>
              <a:buNone/>
            </a:pPr>
            <a:r>
              <a:rPr lang="en" u="sng"/>
              <a:t>Why did we use these features?</a:t>
            </a:r>
            <a:endParaRPr u="sng"/>
          </a:p>
          <a:p>
            <a:pPr indent="0" lvl="0" marL="0" rtl="0" algn="l">
              <a:spcBef>
                <a:spcPts val="1200"/>
              </a:spcBef>
              <a:spcAft>
                <a:spcPts val="0"/>
              </a:spcAft>
              <a:buNone/>
            </a:pPr>
            <a:r>
              <a:rPr lang="en"/>
              <a:t>Other features were either too random or too similar</a:t>
            </a:r>
            <a:endParaRPr/>
          </a:p>
          <a:p>
            <a:pPr indent="0" lvl="0" marL="0" rtl="0" algn="l">
              <a:spcBef>
                <a:spcPts val="1200"/>
              </a:spcBef>
              <a:spcAft>
                <a:spcPts val="1200"/>
              </a:spcAft>
              <a:buNone/>
            </a:pPr>
            <a:r>
              <a:rPr lang="en"/>
              <a:t>Most categorical data had a lot of randomness that couldn't be used to train a model and some numerical data were too uniform.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1841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a:t>
            </a:r>
            <a:endParaRPr/>
          </a:p>
        </p:txBody>
      </p:sp>
      <p:pic>
        <p:nvPicPr>
          <p:cNvPr id="183" name="Google Shape;183;p20"/>
          <p:cNvPicPr preferRelativeResize="0"/>
          <p:nvPr/>
        </p:nvPicPr>
        <p:blipFill>
          <a:blip r:embed="rId3">
            <a:alphaModFix/>
          </a:blip>
          <a:stretch>
            <a:fillRect/>
          </a:stretch>
        </p:blipFill>
        <p:spPr>
          <a:xfrm>
            <a:off x="4131150" y="2002600"/>
            <a:ext cx="4906150" cy="2255250"/>
          </a:xfrm>
          <a:prstGeom prst="rect">
            <a:avLst/>
          </a:prstGeom>
          <a:noFill/>
          <a:ln>
            <a:noFill/>
          </a:ln>
        </p:spPr>
      </p:pic>
      <p:pic>
        <p:nvPicPr>
          <p:cNvPr id="184" name="Google Shape;184;p20"/>
          <p:cNvPicPr preferRelativeResize="0"/>
          <p:nvPr/>
        </p:nvPicPr>
        <p:blipFill>
          <a:blip r:embed="rId4">
            <a:alphaModFix/>
          </a:blip>
          <a:stretch>
            <a:fillRect/>
          </a:stretch>
        </p:blipFill>
        <p:spPr>
          <a:xfrm>
            <a:off x="102875" y="1941799"/>
            <a:ext cx="3969625" cy="24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1841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 </a:t>
            </a:r>
            <a:endParaRPr/>
          </a:p>
        </p:txBody>
      </p:sp>
      <p:sp>
        <p:nvSpPr>
          <p:cNvPr id="190" name="Google Shape;190;p21"/>
          <p:cNvSpPr txBox="1"/>
          <p:nvPr>
            <p:ph idx="1" type="body"/>
          </p:nvPr>
        </p:nvSpPr>
        <p:spPr>
          <a:xfrm>
            <a:off x="326900" y="1435400"/>
            <a:ext cx="3577200" cy="3375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u="sng"/>
              <a:t>Components</a:t>
            </a:r>
            <a:endParaRPr u="sng"/>
          </a:p>
          <a:p>
            <a:pPr indent="0" lvl="0" marL="0" rtl="0" algn="l">
              <a:lnSpc>
                <a:spcPct val="100000"/>
              </a:lnSpc>
              <a:spcBef>
                <a:spcPts val="1200"/>
              </a:spcBef>
              <a:spcAft>
                <a:spcPts val="0"/>
              </a:spcAft>
              <a:buNone/>
            </a:pPr>
            <a:r>
              <a:rPr b="1" lang="en"/>
              <a:t>Random Over Sampler</a:t>
            </a:r>
            <a:r>
              <a:rPr lang="en"/>
              <a:t>: Balances the dataset so the model isn’t bias towards certain features. Randomly duplicates instances in the minority class to be equal to the majority.</a:t>
            </a:r>
            <a:endParaRPr/>
          </a:p>
          <a:p>
            <a:pPr indent="0" lvl="0" marL="0" rtl="0" algn="l">
              <a:lnSpc>
                <a:spcPct val="100000"/>
              </a:lnSpc>
              <a:spcBef>
                <a:spcPts val="1200"/>
              </a:spcBef>
              <a:spcAft>
                <a:spcPts val="0"/>
              </a:spcAft>
              <a:buNone/>
            </a:pPr>
            <a:r>
              <a:rPr b="1" lang="en"/>
              <a:t>Random Forest Classifier</a:t>
            </a:r>
            <a:r>
              <a:rPr lang="en"/>
              <a:t>: Creates multiple decision trees (each trained on a different subset of dataset), then combines their predictions.</a:t>
            </a:r>
            <a:endParaRPr/>
          </a:p>
          <a:p>
            <a:pPr indent="0" lvl="0" marL="0" rtl="0" algn="l">
              <a:lnSpc>
                <a:spcPct val="100000"/>
              </a:lnSpc>
              <a:spcBef>
                <a:spcPts val="1200"/>
              </a:spcBef>
              <a:spcAft>
                <a:spcPts val="1200"/>
              </a:spcAft>
              <a:buNone/>
            </a:pPr>
            <a:r>
              <a:rPr b="1" lang="en"/>
              <a:t>Gradient Boosting Classifier</a:t>
            </a:r>
            <a:r>
              <a:rPr lang="en"/>
              <a:t>:  Builds </a:t>
            </a:r>
            <a:r>
              <a:rPr lang="en"/>
              <a:t>decision</a:t>
            </a:r>
            <a:r>
              <a:rPr lang="en"/>
              <a:t> trees one after another, improving it more and more based off the previous ones’ errors.</a:t>
            </a:r>
            <a:endParaRPr/>
          </a:p>
        </p:txBody>
      </p:sp>
      <p:pic>
        <p:nvPicPr>
          <p:cNvPr id="191" name="Google Shape;191;p21"/>
          <p:cNvPicPr preferRelativeResize="0"/>
          <p:nvPr/>
        </p:nvPicPr>
        <p:blipFill>
          <a:blip r:embed="rId3">
            <a:alphaModFix/>
          </a:blip>
          <a:stretch>
            <a:fillRect/>
          </a:stretch>
        </p:blipFill>
        <p:spPr>
          <a:xfrm>
            <a:off x="4056500" y="152400"/>
            <a:ext cx="4935101" cy="47691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