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51"/>
  </p:notesMasterIdLst>
  <p:sldIdLst>
    <p:sldId id="350" r:id="rId2"/>
    <p:sldId id="351" r:id="rId3"/>
    <p:sldId id="352" r:id="rId4"/>
    <p:sldId id="353" r:id="rId5"/>
    <p:sldId id="354" r:id="rId6"/>
    <p:sldId id="355" r:id="rId7"/>
    <p:sldId id="335" r:id="rId8"/>
    <p:sldId id="336" r:id="rId9"/>
    <p:sldId id="337" r:id="rId10"/>
    <p:sldId id="365" r:id="rId11"/>
    <p:sldId id="338" r:id="rId12"/>
    <p:sldId id="364" r:id="rId13"/>
    <p:sldId id="357" r:id="rId14"/>
    <p:sldId id="358" r:id="rId15"/>
    <p:sldId id="356" r:id="rId16"/>
    <p:sldId id="366" r:id="rId17"/>
    <p:sldId id="363" r:id="rId18"/>
    <p:sldId id="318" r:id="rId19"/>
    <p:sldId id="339" r:id="rId20"/>
    <p:sldId id="340" r:id="rId21"/>
    <p:sldId id="341" r:id="rId22"/>
    <p:sldId id="342" r:id="rId23"/>
    <p:sldId id="347" r:id="rId24"/>
    <p:sldId id="261" r:id="rId25"/>
    <p:sldId id="262" r:id="rId26"/>
    <p:sldId id="263" r:id="rId27"/>
    <p:sldId id="343" r:id="rId28"/>
    <p:sldId id="344" r:id="rId29"/>
    <p:sldId id="345" r:id="rId30"/>
    <p:sldId id="267" r:id="rId31"/>
    <p:sldId id="270" r:id="rId32"/>
    <p:sldId id="309" r:id="rId33"/>
    <p:sldId id="346" r:id="rId34"/>
    <p:sldId id="360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349" r:id="rId43"/>
    <p:sldId id="319" r:id="rId44"/>
    <p:sldId id="320" r:id="rId45"/>
    <p:sldId id="325" r:id="rId46"/>
    <p:sldId id="326" r:id="rId47"/>
    <p:sldId id="359" r:id="rId48"/>
    <p:sldId id="361" r:id="rId49"/>
    <p:sldId id="362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0F91AE-3E39-2339-ED83-E084112AFD29}" v="46" dt="2022-01-19T01:00:13.555"/>
    <p1510:client id="{BE18A6B7-08D0-0774-AC63-C1DA2A0B95E4}" v="1" dt="2022-05-07T14:52:54.842"/>
    <p1510:client id="{C59435B1-16CF-D4D9-236C-A5078CCF3817}" v="26" dt="2021-09-14T23:10:47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74" autoAdjust="0"/>
  </p:normalViewPr>
  <p:slideViewPr>
    <p:cSldViewPr>
      <p:cViewPr>
        <p:scale>
          <a:sx n="86" d="100"/>
          <a:sy n="86" d="100"/>
        </p:scale>
        <p:origin x="-115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6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mat Bhatti" userId="S::azmat.bhatti@senecacollege.ca::09f6c9ca-cbe7-4c62-a17d-dcf95ab0b9f4" providerId="AD" clId="Web-{BE18A6B7-08D0-0774-AC63-C1DA2A0B95E4}"/>
    <pc:docChg chg="delSld">
      <pc:chgData name="Azmat Bhatti" userId="S::azmat.bhatti@senecacollege.ca::09f6c9ca-cbe7-4c62-a17d-dcf95ab0b9f4" providerId="AD" clId="Web-{BE18A6B7-08D0-0774-AC63-C1DA2A0B95E4}" dt="2022-05-07T14:52:54.842" v="0"/>
      <pc:docMkLst>
        <pc:docMk/>
      </pc:docMkLst>
      <pc:sldChg chg="del">
        <pc:chgData name="Azmat Bhatti" userId="S::azmat.bhatti@senecacollege.ca::09f6c9ca-cbe7-4c62-a17d-dcf95ab0b9f4" providerId="AD" clId="Web-{BE18A6B7-08D0-0774-AC63-C1DA2A0B95E4}" dt="2022-05-07T14:52:54.842" v="0"/>
        <pc:sldMkLst>
          <pc:docMk/>
          <pc:sldMk cId="1555919118" sldId="367"/>
        </pc:sldMkLst>
      </pc:sldChg>
    </pc:docChg>
  </pc:docChgLst>
  <pc:docChgLst>
    <pc:chgData name="Azmat Bhatti" userId="S::azmat.bhatti@senecacollege.ca::09f6c9ca-cbe7-4c62-a17d-dcf95ab0b9f4" providerId="AD" clId="Web-{C59435B1-16CF-D4D9-236C-A5078CCF3817}"/>
    <pc:docChg chg="modSld">
      <pc:chgData name="Azmat Bhatti" userId="S::azmat.bhatti@senecacollege.ca::09f6c9ca-cbe7-4c62-a17d-dcf95ab0b9f4" providerId="AD" clId="Web-{C59435B1-16CF-D4D9-236C-A5078CCF3817}" dt="2021-09-14T23:10:47.012" v="12" actId="20577"/>
      <pc:docMkLst>
        <pc:docMk/>
      </pc:docMkLst>
      <pc:sldChg chg="modSp">
        <pc:chgData name="Azmat Bhatti" userId="S::azmat.bhatti@senecacollege.ca::09f6c9ca-cbe7-4c62-a17d-dcf95ab0b9f4" providerId="AD" clId="Web-{C59435B1-16CF-D4D9-236C-A5078CCF3817}" dt="2021-09-14T23:10:47.012" v="12" actId="20577"/>
        <pc:sldMkLst>
          <pc:docMk/>
          <pc:sldMk cId="0" sldId="326"/>
        </pc:sldMkLst>
        <pc:spChg chg="mod">
          <ac:chgData name="Azmat Bhatti" userId="S::azmat.bhatti@senecacollege.ca::09f6c9ca-cbe7-4c62-a17d-dcf95ab0b9f4" providerId="AD" clId="Web-{C59435B1-16CF-D4D9-236C-A5078CCF3817}" dt="2021-09-14T23:10:47.012" v="12" actId="20577"/>
          <ac:spMkLst>
            <pc:docMk/>
            <pc:sldMk cId="0" sldId="326"/>
            <ac:spMk id="80899" creationId="{00000000-0000-0000-0000-000000000000}"/>
          </ac:spMkLst>
        </pc:spChg>
      </pc:sldChg>
    </pc:docChg>
  </pc:docChgLst>
  <pc:docChgLst>
    <pc:chgData name="Azmat Bhatti" userId="S::azmat.bhatti@senecacollege.ca::09f6c9ca-cbe7-4c62-a17d-dcf95ab0b9f4" providerId="AD" clId="Web-{4E0F91AE-3E39-2339-ED83-E084112AFD29}"/>
    <pc:docChg chg="modSld">
      <pc:chgData name="Azmat Bhatti" userId="S::azmat.bhatti@senecacollege.ca::09f6c9ca-cbe7-4c62-a17d-dcf95ab0b9f4" providerId="AD" clId="Web-{4E0F91AE-3E39-2339-ED83-E084112AFD29}" dt="2022-01-19T01:00:13.555" v="44" actId="20577"/>
      <pc:docMkLst>
        <pc:docMk/>
      </pc:docMkLst>
      <pc:sldChg chg="modSp">
        <pc:chgData name="Azmat Bhatti" userId="S::azmat.bhatti@senecacollege.ca::09f6c9ca-cbe7-4c62-a17d-dcf95ab0b9f4" providerId="AD" clId="Web-{4E0F91AE-3E39-2339-ED83-E084112AFD29}" dt="2022-01-19T00:32:46.790" v="8" actId="20577"/>
        <pc:sldMkLst>
          <pc:docMk/>
          <pc:sldMk cId="0" sldId="262"/>
        </pc:sldMkLst>
        <pc:spChg chg="mod">
          <ac:chgData name="Azmat Bhatti" userId="S::azmat.bhatti@senecacollege.ca::09f6c9ca-cbe7-4c62-a17d-dcf95ab0b9f4" providerId="AD" clId="Web-{4E0F91AE-3E39-2339-ED83-E084112AFD29}" dt="2022-01-19T00:32:46.790" v="8" actId="20577"/>
          <ac:spMkLst>
            <pc:docMk/>
            <pc:sldMk cId="0" sldId="262"/>
            <ac:spMk id="10243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4E0F91AE-3E39-2339-ED83-E084112AFD29}" dt="2022-01-19T00:34:58.168" v="11" actId="20577"/>
        <pc:sldMkLst>
          <pc:docMk/>
          <pc:sldMk cId="0" sldId="263"/>
        </pc:sldMkLst>
        <pc:spChg chg="mod">
          <ac:chgData name="Azmat Bhatti" userId="S::azmat.bhatti@senecacollege.ca::09f6c9ca-cbe7-4c62-a17d-dcf95ab0b9f4" providerId="AD" clId="Web-{4E0F91AE-3E39-2339-ED83-E084112AFD29}" dt="2022-01-19T00:34:58.168" v="11" actId="20577"/>
          <ac:spMkLst>
            <pc:docMk/>
            <pc:sldMk cId="0" sldId="263"/>
            <ac:spMk id="11267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4E0F91AE-3E39-2339-ED83-E084112AFD29}" dt="2022-01-19T00:56:00.518" v="31" actId="20577"/>
        <pc:sldMkLst>
          <pc:docMk/>
          <pc:sldMk cId="0" sldId="272"/>
        </pc:sldMkLst>
        <pc:spChg chg="mod">
          <ac:chgData name="Azmat Bhatti" userId="S::azmat.bhatti@senecacollege.ca::09f6c9ca-cbe7-4c62-a17d-dcf95ab0b9f4" providerId="AD" clId="Web-{4E0F91AE-3E39-2339-ED83-E084112AFD29}" dt="2022-01-19T00:56:00.518" v="31" actId="20577"/>
          <ac:spMkLst>
            <pc:docMk/>
            <pc:sldMk cId="0" sldId="272"/>
            <ac:spMk id="20483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4E0F91AE-3E39-2339-ED83-E084112AFD29}" dt="2022-01-19T00:57:40.629" v="34" actId="20577"/>
        <pc:sldMkLst>
          <pc:docMk/>
          <pc:sldMk cId="0" sldId="273"/>
        </pc:sldMkLst>
        <pc:spChg chg="mod">
          <ac:chgData name="Azmat Bhatti" userId="S::azmat.bhatti@senecacollege.ca::09f6c9ca-cbe7-4c62-a17d-dcf95ab0b9f4" providerId="AD" clId="Web-{4E0F91AE-3E39-2339-ED83-E084112AFD29}" dt="2022-01-19T00:57:40.629" v="34" actId="20577"/>
          <ac:spMkLst>
            <pc:docMk/>
            <pc:sldMk cId="0" sldId="273"/>
            <ac:spMk id="21507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4E0F91AE-3E39-2339-ED83-E084112AFD29}" dt="2022-01-19T01:00:13.555" v="44" actId="20577"/>
        <pc:sldMkLst>
          <pc:docMk/>
          <pc:sldMk cId="0" sldId="274"/>
        </pc:sldMkLst>
        <pc:spChg chg="mod">
          <ac:chgData name="Azmat Bhatti" userId="S::azmat.bhatti@senecacollege.ca::09f6c9ca-cbe7-4c62-a17d-dcf95ab0b9f4" providerId="AD" clId="Web-{4E0F91AE-3E39-2339-ED83-E084112AFD29}" dt="2022-01-19T01:00:13.555" v="44" actId="20577"/>
          <ac:spMkLst>
            <pc:docMk/>
            <pc:sldMk cId="0" sldId="274"/>
            <ac:spMk id="22531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4E0F91AE-3E39-2339-ED83-E084112AFD29}" dt="2022-01-19T00:49:18.037" v="21" actId="20577"/>
        <pc:sldMkLst>
          <pc:docMk/>
          <pc:sldMk cId="2468815898" sldId="360"/>
        </pc:sldMkLst>
        <pc:spChg chg="mod">
          <ac:chgData name="Azmat Bhatti" userId="S::azmat.bhatti@senecacollege.ca::09f6c9ca-cbe7-4c62-a17d-dcf95ab0b9f4" providerId="AD" clId="Web-{4E0F91AE-3E39-2339-ED83-E084112AFD29}" dt="2022-01-19T00:49:18.037" v="21" actId="20577"/>
          <ac:spMkLst>
            <pc:docMk/>
            <pc:sldMk cId="2468815898" sldId="360"/>
            <ac:spMk id="10240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4A6554E2-01A7-4F67-943B-6CE83D673B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83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4B8382-EB2E-4994-90FD-AE43EB4E1F83}" type="slidenum">
              <a:rPr lang="en-CA"/>
              <a:pPr/>
              <a:t>1</a:t>
            </a:fld>
            <a:endParaRPr lang="en-CA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E1B926-7E0D-4ABF-AE71-F57B1DDC8F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F73E-DD56-4541-8C24-B0D019A9F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A088-7BA7-4872-B294-89F83CFB9B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2487-0E83-42C8-8369-E0120208D3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BBD1-F807-4436-B548-67C7278D2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D785-F542-4403-8470-85B1BDFE5F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4FD3-093C-49B9-BB35-CFFF09476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4387-03FE-496F-8550-2A758A8840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1D6-3DEA-4B25-BF39-528FDB68E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9E9E-0EA3-475C-8891-154107268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664E2C-4800-4B37-A512-3EC5FDE1CE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8D66BE-87F8-458A-B952-0C5B8AA32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dbooks.ibm.com/redbooks.nsf/searchsite?SearchView&amp;query=%22IBM+i%22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eserver/iseries/navigator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en/POWER5/iphc5/iseries_modelnumbersandnames.htm" TargetMode="External"/><Relationship Id="rId2" Type="http://schemas.openxmlformats.org/officeDocument/2006/relationships/hyperlink" Target="https://sonic.senecacollege.ca/download/download.php?area=iSeri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necacollege.ca/ssos/find/BCI433/current/c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mochasoft.dk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chasoft.dk/" TargetMode="External"/><Relationship Id="rId2" Type="http://schemas.openxmlformats.org/officeDocument/2006/relationships/hyperlink" Target="mailto:azmat.bhatti@senecacollege.c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\\www.ibm.com\servers\eserver\iseries\hardware\smallmed\810\index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BCI433 – IBM Business Computing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67000"/>
            <a:ext cx="6400800" cy="2209800"/>
          </a:xfrm>
        </p:spPr>
        <p:txBody>
          <a:bodyPr>
            <a:normAutofit/>
          </a:bodyPr>
          <a:lstStyle/>
          <a:p>
            <a:r>
              <a:rPr lang="en-US" dirty="0"/>
              <a:t>Lecture 1</a:t>
            </a:r>
          </a:p>
          <a:p>
            <a:r>
              <a:rPr lang="en-US" dirty="0"/>
              <a:t>Introduction to IBM Systems</a:t>
            </a:r>
          </a:p>
          <a:p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D14BB189-AE67-42CF-A79E-137A5B76979C}" type="slidenum">
              <a:rPr lang="en-CA"/>
              <a:pPr/>
              <a:t>1</a:t>
            </a:fld>
            <a:endParaRPr lang="en-C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32385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14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B23637-1ED8-479B-8592-D05D65B1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1D6-3DEA-4B25-BF39-528FDB68E5E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8BE4EC-B6B2-41A6-AC71-B40439ACCF48}"/>
              </a:ext>
            </a:extLst>
          </p:cNvPr>
          <p:cNvSpPr txBox="1">
            <a:spLocks noChangeArrowheads="1"/>
          </p:cNvSpPr>
          <p:nvPr/>
        </p:nvSpPr>
        <p:spPr>
          <a:xfrm>
            <a:off x="523954" y="1328134"/>
            <a:ext cx="8421688" cy="41148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indent="-255905" fontAlgn="auto"/>
            <a:r>
              <a:rPr lang="en-US" dirty="0">
                <a:cs typeface="Lucida Sans Unicode"/>
              </a:rPr>
              <a:t>AS/400 and iSeries are reference to older versions of the Hardware/Software</a:t>
            </a:r>
          </a:p>
          <a:p>
            <a:pPr indent="-255905" fontAlgn="auto"/>
            <a:r>
              <a:rPr lang="en-US" dirty="0">
                <a:cs typeface="Lucida Sans Unicode"/>
              </a:rPr>
              <a:t>Current Operating System is IBM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indent="-255905" fontAlgn="auto"/>
            <a:r>
              <a:rPr lang="en-US" dirty="0">
                <a:cs typeface="Lucida Sans Unicode"/>
              </a:rPr>
              <a:t>Current Hardware is POWER</a:t>
            </a:r>
            <a:r>
              <a:rPr lang="en-US" dirty="0">
                <a:solidFill>
                  <a:srgbClr val="000000"/>
                </a:solidFill>
                <a:cs typeface="Lucida Sans Unicode"/>
              </a:rPr>
              <a:t> - </a:t>
            </a:r>
            <a:r>
              <a:rPr lang="en-US" sz="2500" b="1" dirty="0">
                <a:solidFill>
                  <a:schemeClr val="accent4"/>
                </a:solidFill>
                <a:cs typeface="Lucida Sans Unicode"/>
              </a:rPr>
              <a:t>Performance Optimization With Enhanced </a:t>
            </a:r>
            <a:r>
              <a:rPr lang="en-US" sz="2500" b="1" dirty="0" err="1">
                <a:solidFill>
                  <a:schemeClr val="accent4"/>
                </a:solidFill>
                <a:cs typeface="Lucida Sans Unicode"/>
              </a:rPr>
              <a:t>Risc</a:t>
            </a:r>
            <a:endParaRPr lang="en-US" sz="2500" b="1" dirty="0">
              <a:solidFill>
                <a:schemeClr val="accent4"/>
              </a:solidFill>
              <a:cs typeface="Lucida Sans Unicode"/>
            </a:endParaRPr>
          </a:p>
          <a:p>
            <a:pPr indent="-255905" fontAlgn="auto"/>
            <a:r>
              <a:rPr lang="en-US" dirty="0">
                <a:cs typeface="Lucida Sans Unicode"/>
              </a:rPr>
              <a:t>You are working on an IBM </a:t>
            </a:r>
            <a:r>
              <a:rPr lang="en-US" dirty="0" err="1">
                <a:cs typeface="Lucida Sans Unicode"/>
              </a:rPr>
              <a:t>i</a:t>
            </a:r>
            <a:r>
              <a:rPr lang="en-US" dirty="0">
                <a:cs typeface="Lucida Sans Unicode"/>
              </a:rPr>
              <a:t> operating system on POWER </a:t>
            </a:r>
          </a:p>
          <a:p>
            <a:pPr indent="-255905" fontAlgn="auto"/>
            <a:endParaRPr lang="en-US" dirty="0">
              <a:cs typeface="Lucida Sans Unicode"/>
            </a:endParaRPr>
          </a:p>
          <a:p>
            <a:pPr indent="-255905" fontAlgn="auto"/>
            <a:endParaRPr lang="en-US" dirty="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03110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6557-1D9C-4134-BBB8-E68DC09D256D}" type="slidenum">
              <a:rPr lang="en-US"/>
              <a:pPr/>
              <a:t>11</a:t>
            </a:fld>
            <a:endParaRPr lang="en-US"/>
          </a:p>
        </p:txBody>
      </p:sp>
      <p:sp>
        <p:nvSpPr>
          <p:cNvPr id="93186" name="Rectangle 4"/>
          <p:cNvSpPr>
            <a:spLocks noChangeArrowheads="1"/>
          </p:cNvSpPr>
          <p:nvPr/>
        </p:nvSpPr>
        <p:spPr bwMode="auto">
          <a:xfrm>
            <a:off x="3657600" y="1219200"/>
            <a:ext cx="1752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System 3</a:t>
            </a:r>
          </a:p>
        </p:txBody>
      </p:sp>
      <p:sp>
        <p:nvSpPr>
          <p:cNvPr id="93187" name="Rectangle 5"/>
          <p:cNvSpPr>
            <a:spLocks noChangeArrowheads="1"/>
          </p:cNvSpPr>
          <p:nvPr/>
        </p:nvSpPr>
        <p:spPr bwMode="auto">
          <a:xfrm>
            <a:off x="3657600" y="25908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System 34</a:t>
            </a:r>
          </a:p>
        </p:txBody>
      </p:sp>
      <p:sp>
        <p:nvSpPr>
          <p:cNvPr id="93188" name="Rectangle 6"/>
          <p:cNvSpPr>
            <a:spLocks noChangeArrowheads="1"/>
          </p:cNvSpPr>
          <p:nvPr/>
        </p:nvSpPr>
        <p:spPr bwMode="auto">
          <a:xfrm>
            <a:off x="2133600" y="32004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System 36</a:t>
            </a:r>
          </a:p>
        </p:txBody>
      </p:sp>
      <p:sp>
        <p:nvSpPr>
          <p:cNvPr id="93189" name="Rectangle 7"/>
          <p:cNvSpPr>
            <a:spLocks noChangeArrowheads="1"/>
          </p:cNvSpPr>
          <p:nvPr/>
        </p:nvSpPr>
        <p:spPr bwMode="auto">
          <a:xfrm>
            <a:off x="5181600" y="32004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System 38</a:t>
            </a:r>
          </a:p>
        </p:txBody>
      </p:sp>
      <p:sp>
        <p:nvSpPr>
          <p:cNvPr id="93190" name="Rectangle 8"/>
          <p:cNvSpPr>
            <a:spLocks noChangeArrowheads="1"/>
          </p:cNvSpPr>
          <p:nvPr/>
        </p:nvSpPr>
        <p:spPr bwMode="auto">
          <a:xfrm>
            <a:off x="3657600" y="38100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AS/400</a:t>
            </a:r>
          </a:p>
        </p:txBody>
      </p:sp>
      <p:sp>
        <p:nvSpPr>
          <p:cNvPr id="93191" name="Rectangle 9"/>
          <p:cNvSpPr>
            <a:spLocks noChangeArrowheads="1"/>
          </p:cNvSpPr>
          <p:nvPr/>
        </p:nvSpPr>
        <p:spPr bwMode="auto">
          <a:xfrm>
            <a:off x="3657600" y="42672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iSeries</a:t>
            </a:r>
          </a:p>
        </p:txBody>
      </p:sp>
      <p:sp>
        <p:nvSpPr>
          <p:cNvPr id="93192" name="Rectangle 10"/>
          <p:cNvSpPr>
            <a:spLocks noChangeArrowheads="1"/>
          </p:cNvSpPr>
          <p:nvPr/>
        </p:nvSpPr>
        <p:spPr bwMode="auto">
          <a:xfrm>
            <a:off x="3657600" y="47244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system i</a:t>
            </a:r>
          </a:p>
        </p:txBody>
      </p:sp>
      <p:sp>
        <p:nvSpPr>
          <p:cNvPr id="93193" name="Text Box 11"/>
          <p:cNvSpPr txBox="1">
            <a:spLocks noChangeArrowheads="1"/>
          </p:cNvSpPr>
          <p:nvPr/>
        </p:nvSpPr>
        <p:spPr bwMode="auto">
          <a:xfrm>
            <a:off x="5486400" y="1295400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1969 - 1985</a:t>
            </a:r>
          </a:p>
        </p:txBody>
      </p:sp>
      <p:sp>
        <p:nvSpPr>
          <p:cNvPr id="93194" name="Rectangle 12"/>
          <p:cNvSpPr>
            <a:spLocks noChangeArrowheads="1"/>
          </p:cNvSpPr>
          <p:nvPr/>
        </p:nvSpPr>
        <p:spPr bwMode="auto">
          <a:xfrm>
            <a:off x="3657600" y="1905000"/>
            <a:ext cx="1752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System 32</a:t>
            </a:r>
          </a:p>
        </p:txBody>
      </p:sp>
      <p:sp>
        <p:nvSpPr>
          <p:cNvPr id="93195" name="Text Box 13"/>
          <p:cNvSpPr txBox="1">
            <a:spLocks noChangeArrowheads="1"/>
          </p:cNvSpPr>
          <p:nvPr/>
        </p:nvSpPr>
        <p:spPr bwMode="auto">
          <a:xfrm>
            <a:off x="5486400" y="1981200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1975 - 1984</a:t>
            </a:r>
          </a:p>
        </p:txBody>
      </p:sp>
      <p:sp>
        <p:nvSpPr>
          <p:cNvPr id="93196" name="Text Box 14"/>
          <p:cNvSpPr txBox="1">
            <a:spLocks noChangeArrowheads="1"/>
          </p:cNvSpPr>
          <p:nvPr/>
        </p:nvSpPr>
        <p:spPr bwMode="auto">
          <a:xfrm>
            <a:off x="5486400" y="2667000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1977 - 1985</a:t>
            </a:r>
          </a:p>
        </p:txBody>
      </p:sp>
      <p:sp>
        <p:nvSpPr>
          <p:cNvPr id="93197" name="Text Box 15"/>
          <p:cNvSpPr txBox="1">
            <a:spLocks noChangeArrowheads="1"/>
          </p:cNvSpPr>
          <p:nvPr/>
        </p:nvSpPr>
        <p:spPr bwMode="auto">
          <a:xfrm>
            <a:off x="609600" y="3276600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1983 - 1994</a:t>
            </a:r>
          </a:p>
        </p:txBody>
      </p:sp>
      <p:sp>
        <p:nvSpPr>
          <p:cNvPr id="93198" name="Text Box 16"/>
          <p:cNvSpPr txBox="1">
            <a:spLocks noChangeArrowheads="1"/>
          </p:cNvSpPr>
          <p:nvPr/>
        </p:nvSpPr>
        <p:spPr bwMode="auto">
          <a:xfrm>
            <a:off x="6934200" y="3276600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1980 - 1994</a:t>
            </a:r>
          </a:p>
        </p:txBody>
      </p:sp>
      <p:sp>
        <p:nvSpPr>
          <p:cNvPr id="93199" name="Text Box 17"/>
          <p:cNvSpPr txBox="1">
            <a:spLocks noChangeArrowheads="1"/>
          </p:cNvSpPr>
          <p:nvPr/>
        </p:nvSpPr>
        <p:spPr bwMode="auto">
          <a:xfrm>
            <a:off x="5353050" y="3900488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1988 - present</a:t>
            </a:r>
          </a:p>
        </p:txBody>
      </p:sp>
      <p:sp>
        <p:nvSpPr>
          <p:cNvPr id="93200" name="Text Box 18"/>
          <p:cNvSpPr txBox="1">
            <a:spLocks noChangeArrowheads="1"/>
          </p:cNvSpPr>
          <p:nvPr/>
        </p:nvSpPr>
        <p:spPr bwMode="auto">
          <a:xfrm>
            <a:off x="5410200" y="4357688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2000 - present</a:t>
            </a:r>
          </a:p>
        </p:txBody>
      </p:sp>
      <p:sp>
        <p:nvSpPr>
          <p:cNvPr id="93201" name="Text Box 19"/>
          <p:cNvSpPr txBox="1">
            <a:spLocks noChangeArrowheads="1"/>
          </p:cNvSpPr>
          <p:nvPr/>
        </p:nvSpPr>
        <p:spPr bwMode="auto">
          <a:xfrm>
            <a:off x="5394325" y="4814888"/>
            <a:ext cx="140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2005 - 2006</a:t>
            </a:r>
          </a:p>
        </p:txBody>
      </p:sp>
      <p:sp>
        <p:nvSpPr>
          <p:cNvPr id="93202" name="Rectangle 20"/>
          <p:cNvSpPr>
            <a:spLocks noChangeArrowheads="1"/>
          </p:cNvSpPr>
          <p:nvPr/>
        </p:nvSpPr>
        <p:spPr bwMode="auto">
          <a:xfrm>
            <a:off x="3657600" y="51816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i</a:t>
            </a:r>
          </a:p>
        </p:txBody>
      </p:sp>
      <p:sp>
        <p:nvSpPr>
          <p:cNvPr id="93203" name="Text Box 21"/>
          <p:cNvSpPr txBox="1">
            <a:spLocks noChangeArrowheads="1"/>
          </p:cNvSpPr>
          <p:nvPr/>
        </p:nvSpPr>
        <p:spPr bwMode="auto">
          <a:xfrm>
            <a:off x="5394325" y="51958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2007</a:t>
            </a:r>
          </a:p>
        </p:txBody>
      </p: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3657600" y="56388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Power Systems</a:t>
            </a:r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5394325" y="5653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2008</a:t>
            </a:r>
          </a:p>
        </p:txBody>
      </p:sp>
      <p:sp>
        <p:nvSpPr>
          <p:cNvPr id="93206" name="Rectangle 8"/>
          <p:cNvSpPr>
            <a:spLocks noChangeArrowheads="1"/>
          </p:cNvSpPr>
          <p:nvPr/>
        </p:nvSpPr>
        <p:spPr bwMode="auto">
          <a:xfrm>
            <a:off x="685800" y="6096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2800">
                <a:solidFill>
                  <a:schemeClr val="tx2"/>
                </a:solidFill>
              </a:rPr>
              <a:t>Week # 1-</a:t>
            </a:r>
            <a:r>
              <a:rPr lang="en-US" sz="2800"/>
              <a:t> </a:t>
            </a:r>
            <a:r>
              <a:rPr lang="en-US" sz="2800">
                <a:solidFill>
                  <a:schemeClr val="tx2"/>
                </a:solidFill>
              </a:rPr>
              <a:t>History of AS/400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79DEA90-3AEE-46C6-9D0B-37499BD25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5" y="1582134"/>
            <a:ext cx="7334250" cy="432435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53725-CA72-4703-864F-BAE4AB79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2487-0E83-42C8-8369-E0120208D3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68D6AA-5A7B-4EB5-9D17-2615E3E2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Lucida Sans Unicode"/>
              </a:rPr>
              <a:t>POWER Systems Heritage</a:t>
            </a:r>
          </a:p>
        </p:txBody>
      </p:sp>
    </p:spTree>
    <p:extLst>
      <p:ext uri="{BB962C8B-B14F-4D97-AF65-F5344CB8AC3E}">
        <p14:creationId xmlns:p14="http://schemas.microsoft.com/office/powerpoint/2010/main" val="387226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6716-85F0-4BF5-84AD-9F41F5CCE315}" type="slidenum">
              <a:rPr lang="en-US"/>
              <a:pPr/>
              <a:t>13</a:t>
            </a:fld>
            <a:endParaRPr lang="en-US"/>
          </a:p>
        </p:txBody>
      </p:sp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228599" y="61913"/>
            <a:ext cx="7793037" cy="1233487"/>
          </a:xfrm>
        </p:spPr>
        <p:txBody>
          <a:bodyPr anchor="ctr"/>
          <a:lstStyle/>
          <a:p>
            <a:r>
              <a:rPr lang="en-US" sz="2400" dirty="0"/>
              <a:t>Overview of the iSeries-AS/400 - The Architecture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95400"/>
            <a:ext cx="77724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84D59C-AC46-45FA-A2E5-801EA37A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70449"/>
            <a:ext cx="5513547" cy="27894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9994A8-8D0C-4B5E-B7CC-AC58DAE390B4}"/>
              </a:ext>
            </a:extLst>
          </p:cNvPr>
          <p:cNvSpPr txBox="1"/>
          <p:nvPr/>
        </p:nvSpPr>
        <p:spPr>
          <a:xfrm>
            <a:off x="383689" y="3759875"/>
            <a:ext cx="7640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Operating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Sub-System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License Internal Programs (LIC)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Logical Partitioning LPAR</a:t>
            </a:r>
          </a:p>
        </p:txBody>
      </p:sp>
    </p:spTree>
    <p:extLst>
      <p:ext uri="{BB962C8B-B14F-4D97-AF65-F5344CB8AC3E}">
        <p14:creationId xmlns:p14="http://schemas.microsoft.com/office/powerpoint/2010/main" val="322283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6716-85F0-4BF5-84AD-9F41F5CCE315}" type="slidenum">
              <a:rPr lang="en-US"/>
              <a:pPr/>
              <a:t>14</a:t>
            </a:fld>
            <a:endParaRPr lang="en-US"/>
          </a:p>
        </p:txBody>
      </p:sp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7793037" cy="1462087"/>
          </a:xfrm>
        </p:spPr>
        <p:txBody>
          <a:bodyPr anchor="ctr"/>
          <a:lstStyle/>
          <a:p>
            <a:r>
              <a:rPr lang="en-US" sz="2400" dirty="0"/>
              <a:t>Overview of the iSeries-AS/400 – Server Roadmap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95400"/>
            <a:ext cx="77724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832C7F-95EE-4435-B7C1-C863B4C03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23" y="1295400"/>
            <a:ext cx="8431078" cy="44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5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6716-85F0-4BF5-84AD-9F41F5CCE315}" type="slidenum">
              <a:rPr lang="en-US"/>
              <a:pPr/>
              <a:t>15</a:t>
            </a:fld>
            <a:endParaRPr lang="en-US"/>
          </a:p>
        </p:txBody>
      </p:sp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7793037" cy="1462087"/>
          </a:xfrm>
        </p:spPr>
        <p:txBody>
          <a:bodyPr anchor="ctr"/>
          <a:lstStyle/>
          <a:p>
            <a:r>
              <a:rPr lang="en-US" sz="2400" dirty="0"/>
              <a:t>Overview of the iSeries-AS/400 - Roadmap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95400"/>
            <a:ext cx="77724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352550"/>
            <a:ext cx="732472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347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D15F90-ADAF-48F7-9925-46F7BD03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1D6-3DEA-4B25-BF39-528FDB68E5E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FC2A9E-202F-4975-9C64-23FCFB301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20" y="272053"/>
            <a:ext cx="7409662" cy="572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0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6716-85F0-4BF5-84AD-9F41F5CCE315}" type="slidenum">
              <a:rPr lang="en-US"/>
              <a:pPr/>
              <a:t>17</a:t>
            </a:fld>
            <a:endParaRPr lang="en-US"/>
          </a:p>
        </p:txBody>
      </p:sp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7793037" cy="1462087"/>
          </a:xfrm>
        </p:spPr>
        <p:txBody>
          <a:bodyPr anchor="ctr"/>
          <a:lstStyle/>
          <a:p>
            <a:r>
              <a:rPr lang="en-US" sz="2400" dirty="0"/>
              <a:t>Latest Features of IBM </a:t>
            </a:r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95400"/>
            <a:ext cx="77724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58" y="1905000"/>
            <a:ext cx="8775884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477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6716-85F0-4BF5-84AD-9F41F5CCE315}" type="slidenum">
              <a:rPr lang="en-US"/>
              <a:pPr/>
              <a:t>18</a:t>
            </a:fld>
            <a:endParaRPr lang="en-US"/>
          </a:p>
        </p:txBody>
      </p:sp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7793037" cy="1462087"/>
          </a:xfrm>
        </p:spPr>
        <p:txBody>
          <a:bodyPr anchor="ctr"/>
          <a:lstStyle/>
          <a:p>
            <a:r>
              <a:rPr lang="en-US" sz="2400" dirty="0"/>
              <a:t>Overview of the iSeries-AS/400 - The Environment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95400"/>
            <a:ext cx="8458200" cy="46482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Native Environment</a:t>
            </a:r>
          </a:p>
          <a:p>
            <a:pPr lvl="1"/>
            <a:r>
              <a:rPr lang="en-US" dirty="0"/>
              <a:t>Operating system: IBM I </a:t>
            </a:r>
          </a:p>
          <a:p>
            <a:pPr lvl="1"/>
            <a:r>
              <a:rPr lang="en-US" dirty="0"/>
              <a:t>Database: DB2/400</a:t>
            </a:r>
          </a:p>
          <a:p>
            <a:r>
              <a:rPr lang="en-US" sz="2800" dirty="0"/>
              <a:t>SQL</a:t>
            </a:r>
          </a:p>
          <a:p>
            <a:pPr lvl="1"/>
            <a:r>
              <a:rPr lang="en-US" dirty="0"/>
              <a:t>Database: DB2/400</a:t>
            </a:r>
          </a:p>
          <a:p>
            <a:r>
              <a:rPr lang="en-US" sz="2800" dirty="0"/>
              <a:t>AIX</a:t>
            </a:r>
          </a:p>
          <a:p>
            <a:pPr lvl="1"/>
            <a:r>
              <a:rPr lang="en-US" dirty="0"/>
              <a:t>Integrated File Structure</a:t>
            </a:r>
          </a:p>
          <a:p>
            <a:r>
              <a:rPr lang="en-US" sz="2800" dirty="0"/>
              <a:t>Linux</a:t>
            </a:r>
          </a:p>
          <a:p>
            <a:pPr lvl="1"/>
            <a:r>
              <a:rPr lang="en-US" dirty="0"/>
              <a:t>Integrated File Structure</a:t>
            </a:r>
          </a:p>
          <a:p>
            <a:r>
              <a:rPr lang="en-US" dirty="0"/>
              <a:t>Redbooks(Online Guide)</a:t>
            </a:r>
          </a:p>
          <a:p>
            <a:pPr lvl="1"/>
            <a:r>
              <a:rPr lang="en-CA" dirty="0">
                <a:hlinkClick r:id="rId2"/>
              </a:rPr>
              <a:t>http://www.redbooks.ibm.com/redbooks.nsf/searchsite?SearchView&amp;query=%22IBM+i%22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84432" cy="3962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/>
              <a:t>iSeries –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Robust, Complex, Multi-user, Multi-tasking Mid-range platform, functionally rich set of programs. It Controls traditional computer system functions.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Primarily Green Screen/text-based presentation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iSeries Model 820 supports Logical Partitioning environments (LPAR)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Supports RPG, COBOL , 'C', JAVA and other programming Languages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User Profiles provide 'environment' for a User I.D. to sign on and run jobs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OS/400 is the AS/400’s operating system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It supports two other operating systems – System/36 and System /38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624E-841A-454C-9A47-C2F48C0D9484}" type="slidenum">
              <a:rPr lang="en-US"/>
              <a:pPr/>
              <a:t>19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Week # 1-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/>
              <a:t>Overview of the iSeries-AS/400</a:t>
            </a:r>
            <a:br>
              <a:rPr lang="en-US" sz="2800"/>
            </a:br>
            <a:endParaRPr lang="en-US" sz="28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AA202E-489F-4B10-B9B9-2C3109C54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852038"/>
            <a:ext cx="904875" cy="7903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96A74A-67C7-4666-8AC0-EAB1DDB17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76800"/>
            <a:ext cx="923925" cy="781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599F32-E02D-40A0-BCE6-5082B9C39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4852038"/>
            <a:ext cx="2076450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AB8E1D-2A81-4264-9098-E0D39B641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4511379"/>
            <a:ext cx="1572419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C5C46C-C3C7-4AEC-BE87-DCC9A635D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1" y="5236061"/>
            <a:ext cx="1676400" cy="464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4E0EB7-66E9-4948-9586-24976657E0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7140" y="4445852"/>
            <a:ext cx="1009650" cy="861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98B39C-2BD7-4403-9DBE-3580A8D42C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7245" y="5468371"/>
            <a:ext cx="876300" cy="777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1082F4-CA55-4636-B2BC-9B7CAA9BC1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9274" y="5669248"/>
            <a:ext cx="1676400" cy="515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130482-863F-47C3-AE04-B032392EB1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3800" y="5468371"/>
            <a:ext cx="1152525" cy="818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3F164B-6021-4C19-B63F-1B5B44EAAA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5556" y="5731216"/>
            <a:ext cx="962025" cy="514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BE993B-6ACA-4A10-B8A0-AD89B8AF9D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749" y="4931497"/>
            <a:ext cx="652462" cy="7377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Description</a:t>
            </a:r>
          </a:p>
          <a:p>
            <a:r>
              <a:rPr lang="en-US" dirty="0"/>
              <a:t>Credits</a:t>
            </a:r>
          </a:p>
          <a:p>
            <a:r>
              <a:rPr lang="en-US" dirty="0"/>
              <a:t>Learning Outcome</a:t>
            </a:r>
          </a:p>
          <a:p>
            <a:r>
              <a:rPr lang="en-US" dirty="0"/>
              <a:t>Tests and Assignment</a:t>
            </a:r>
          </a:p>
          <a:p>
            <a:r>
              <a:rPr lang="en-US" dirty="0"/>
              <a:t>Brief History of IBM AS/400 System I or iSeries</a:t>
            </a:r>
          </a:p>
          <a:p>
            <a:r>
              <a:rPr lang="en-US" dirty="0" err="1"/>
              <a:t>Lec</a:t>
            </a:r>
            <a:r>
              <a:rPr lang="en-US" dirty="0"/>
              <a:t> # 1</a:t>
            </a:r>
          </a:p>
          <a:p>
            <a:r>
              <a:rPr lang="en-US" dirty="0"/>
              <a:t>Lab # 1 (Pending AS/400 IDs)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42F1-F68A-4898-9631-24D451BF0071}" type="slidenum">
              <a:rPr lang="en-CA"/>
              <a:pPr/>
              <a:t>2</a:t>
            </a:fld>
            <a:endParaRPr lang="en-CA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72415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277009" y="13716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Times New Roman" pitchFamily="18" charset="0"/>
              </a:rPr>
              <a:t>Options &amp; Function Keys are available to initiate tasks (</a:t>
            </a:r>
            <a:r>
              <a:rPr lang="en-US" sz="2400" i="1" dirty="0">
                <a:latin typeface="Times New Roman" pitchFamily="18" charset="0"/>
              </a:rPr>
              <a:t>demo</a:t>
            </a:r>
            <a:r>
              <a:rPr lang="en-US" sz="24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Times New Roman" pitchFamily="18" charset="0"/>
              </a:rPr>
              <a:t>Alternate Sign-on Access is an option of the Operating System (</a:t>
            </a:r>
            <a:r>
              <a:rPr lang="en-US" sz="2400" i="1" dirty="0">
                <a:latin typeface="Times New Roman" pitchFamily="18" charset="0"/>
              </a:rPr>
              <a:t>demo</a:t>
            </a:r>
            <a:r>
              <a:rPr lang="en-US" sz="24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Times New Roman" pitchFamily="18" charset="0"/>
              </a:rPr>
              <a:t>Navigation is typically via Menus and/or the Command Line (</a:t>
            </a:r>
            <a:r>
              <a:rPr lang="en-US" sz="2400" i="1" dirty="0">
                <a:latin typeface="Times New Roman" pitchFamily="18" charset="0"/>
              </a:rPr>
              <a:t>demo</a:t>
            </a:r>
            <a:r>
              <a:rPr lang="en-US" sz="24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Times New Roman" pitchFamily="18" charset="0"/>
              </a:rPr>
              <a:t>Operations Navigator is a GUI Interface to the iSeries platform (see </a:t>
            </a:r>
            <a:r>
              <a:rPr lang="en-US" sz="2400" b="1" dirty="0">
                <a:latin typeface="Times New Roman" pitchFamily="18" charset="0"/>
                <a:hlinkClick r:id="rId2"/>
              </a:rPr>
              <a:t>http://www.ibm.com/eserver/iseries/navigator/</a:t>
            </a:r>
            <a:r>
              <a:rPr lang="en-US" sz="2400" b="1" dirty="0">
                <a:latin typeface="Times New Roman" pitchFamily="18" charset="0"/>
              </a:rPr>
              <a:t> (</a:t>
            </a:r>
            <a:r>
              <a:rPr lang="en-US" sz="2400" i="1" dirty="0">
                <a:latin typeface="Times New Roman" pitchFamily="18" charset="0"/>
              </a:rPr>
              <a:t>demo</a:t>
            </a:r>
            <a:r>
              <a:rPr lang="en-US" sz="24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Times New Roman" pitchFamily="18" charset="0"/>
              </a:rPr>
              <a:t>Environments (Sub-systems) are created to run Jobs (</a:t>
            </a:r>
            <a:r>
              <a:rPr lang="en-US" sz="2400" i="1" dirty="0">
                <a:latin typeface="Times New Roman" pitchFamily="18" charset="0"/>
              </a:rPr>
              <a:t>web</a:t>
            </a:r>
            <a:r>
              <a:rPr lang="en-US" sz="2400" b="1" dirty="0">
                <a:latin typeface="Times New Roman" pitchFamily="18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E358-71D2-46AF-B981-BEC9EB5C1E53}" type="slidenum">
              <a:rPr lang="en-US"/>
              <a:pPr/>
              <a:t>20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639" y="231289"/>
            <a:ext cx="8229600" cy="1143000"/>
          </a:xfrm>
        </p:spPr>
        <p:txBody>
          <a:bodyPr/>
          <a:lstStyle/>
          <a:p>
            <a:r>
              <a:rPr lang="en-US" sz="4000" dirty="0"/>
              <a:t>Overview of the iSeries-AS/400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/>
              <a:t>OS/400 also supports S/36 &amp; S/38 O/S environments (former release levels)</a:t>
            </a:r>
          </a:p>
          <a:p>
            <a:r>
              <a:rPr lang="en-US" sz="2800" b="1"/>
              <a:t>Objects on the iSeries are identified by their TYPE (</a:t>
            </a:r>
            <a:r>
              <a:rPr lang="en-US" sz="1600" i="1"/>
              <a:t>web</a:t>
            </a:r>
            <a:r>
              <a:rPr lang="en-US" sz="2800" b="1"/>
              <a:t>)</a:t>
            </a:r>
          </a:p>
          <a:p>
            <a:r>
              <a:rPr lang="en-US" sz="2800" b="1"/>
              <a:t>CL Commands (provided by OS/400) allow user tasks to be run (</a:t>
            </a:r>
            <a:r>
              <a:rPr lang="en-US" sz="1600" i="1"/>
              <a:t>demo</a:t>
            </a:r>
            <a:r>
              <a:rPr lang="en-US" sz="2800" b="1"/>
              <a:t>)</a:t>
            </a:r>
          </a:p>
          <a:p>
            <a:r>
              <a:rPr lang="en-US" sz="2800" b="1"/>
              <a:t>Text-based HELP panels are always available thru F1 (</a:t>
            </a:r>
            <a:r>
              <a:rPr lang="en-US" sz="1600" i="1"/>
              <a:t>demo</a:t>
            </a:r>
            <a:r>
              <a:rPr lang="en-US" sz="2800" b="1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584E-C2E0-40F3-B516-42172A684CA8}" type="slidenum">
              <a:rPr lang="en-US"/>
              <a:pPr/>
              <a:t>21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Overview of the iSeries-AS/400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Rational Developer for system </a:t>
            </a:r>
            <a:r>
              <a:rPr lang="en-US" dirty="0" err="1"/>
              <a:t>i</a:t>
            </a:r>
            <a:r>
              <a:rPr lang="en-US" dirty="0"/>
              <a:t> (RDI)</a:t>
            </a:r>
          </a:p>
          <a:p>
            <a:pPr lvl="1"/>
            <a:r>
              <a:rPr lang="en-US" dirty="0"/>
              <a:t>Development Environment</a:t>
            </a:r>
          </a:p>
          <a:p>
            <a:pPr lvl="2"/>
            <a:r>
              <a:rPr lang="en-US" dirty="0"/>
              <a:t>Download from ACS site</a:t>
            </a:r>
          </a:p>
          <a:p>
            <a:r>
              <a:rPr lang="en-US" dirty="0"/>
              <a:t>Client Access</a:t>
            </a:r>
          </a:p>
          <a:p>
            <a:pPr lvl="1"/>
            <a:r>
              <a:rPr lang="en-US" dirty="0"/>
              <a:t>Production Environment</a:t>
            </a:r>
          </a:p>
          <a:p>
            <a:pPr lvl="2"/>
            <a:r>
              <a:rPr lang="en-US" dirty="0"/>
              <a:t>Download from ACS site</a:t>
            </a:r>
          </a:p>
          <a:p>
            <a:pPr marL="393065" lvl="1" indent="0">
              <a:buNone/>
            </a:pPr>
            <a:r>
              <a:rPr lang="en-US" dirty="0">
                <a:cs typeface="Lucida Sans Unicode"/>
              </a:rPr>
              <a:t>	Downloads available at:</a:t>
            </a:r>
          </a:p>
          <a:p>
            <a:pPr marL="859155" lvl="2"/>
            <a:r>
              <a:rPr lang="en-US" dirty="0">
                <a:cs typeface="Lucida Sans Unicode"/>
                <a:hlinkClick r:id="rId2"/>
              </a:rPr>
              <a:t>Seneca ITS website (</a:t>
            </a:r>
            <a:r>
              <a:rPr lang="en-US" dirty="0" err="1">
                <a:cs typeface="Lucida Sans Unicode"/>
                <a:hlinkClick r:id="rId2"/>
              </a:rPr>
              <a:t>iseries</a:t>
            </a:r>
            <a:r>
              <a:rPr lang="en-US" dirty="0">
                <a:cs typeface="Lucida Sans Unicode"/>
                <a:hlinkClick r:id="rId2"/>
              </a:rPr>
              <a:t> </a:t>
            </a:r>
            <a:r>
              <a:rPr lang="en-US">
                <a:cs typeface="Lucida Sans Unicode"/>
                <a:hlinkClick r:id="rId2"/>
              </a:rPr>
              <a:t>tab)</a:t>
            </a:r>
            <a:endParaRPr lang="en-US" dirty="0"/>
          </a:p>
          <a:p>
            <a:r>
              <a:rPr lang="en-US" dirty="0"/>
              <a:t>Models</a:t>
            </a:r>
          </a:p>
          <a:p>
            <a:pPr lvl="1"/>
            <a:r>
              <a:rPr lang="en-US" dirty="0">
                <a:hlinkClick r:id="rId3"/>
              </a:rPr>
              <a:t>https://www.ibm.com/support/knowledgecenter/en/POWER5/iphc5/iseries_modelnumbersandnames.htm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A27E-67B0-452C-8B27-9E6E35C6B4D5}" type="slidenum">
              <a:rPr lang="en-US"/>
              <a:pPr/>
              <a:t>22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Overview of the iSeries-AS/400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8502-E620-4B60-BC51-14A3CA479BCD}" type="slidenum">
              <a:rPr lang="en-US"/>
              <a:pPr/>
              <a:t>23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 anchor="ctr"/>
          <a:lstStyle/>
          <a:p>
            <a:r>
              <a:rPr lang="en-US"/>
              <a:t>Commonly Used Function Keys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2017713"/>
            <a:ext cx="3810000" cy="4114800"/>
          </a:xfrm>
        </p:spPr>
        <p:txBody>
          <a:bodyPr/>
          <a:lstStyle/>
          <a:p>
            <a:r>
              <a:rPr lang="en-US" sz="2800"/>
              <a:t>F1 = Help</a:t>
            </a:r>
          </a:p>
          <a:p>
            <a:r>
              <a:rPr lang="en-US" sz="2800"/>
              <a:t>F2 = Extended Help</a:t>
            </a:r>
          </a:p>
          <a:p>
            <a:r>
              <a:rPr lang="en-US" sz="2800"/>
              <a:t>F3 = Exit</a:t>
            </a:r>
          </a:p>
          <a:p>
            <a:r>
              <a:rPr lang="en-US" sz="2800"/>
              <a:t>F4 = Prompt</a:t>
            </a:r>
          </a:p>
          <a:p>
            <a:r>
              <a:rPr lang="en-US" sz="2800"/>
              <a:t>F5 = Refresh Screen</a:t>
            </a:r>
          </a:p>
          <a:p>
            <a:endParaRPr lang="en-US" sz="2800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0" y="2017713"/>
            <a:ext cx="3810000" cy="4114800"/>
          </a:xfrm>
        </p:spPr>
        <p:txBody>
          <a:bodyPr/>
          <a:lstStyle/>
          <a:p>
            <a:r>
              <a:rPr lang="en-US" sz="2800"/>
              <a:t>F9 = Retrieve Previous Command</a:t>
            </a:r>
          </a:p>
          <a:p>
            <a:r>
              <a:rPr lang="en-US" sz="2800"/>
              <a:t>F12 = Cancel</a:t>
            </a:r>
          </a:p>
          <a:p>
            <a:r>
              <a:rPr lang="en-US" sz="2800"/>
              <a:t>F23 = More options</a:t>
            </a:r>
          </a:p>
          <a:p>
            <a:r>
              <a:rPr lang="en-US" sz="2800"/>
              <a:t>F24 = more function keys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79784" y="1066800"/>
            <a:ext cx="8784432" cy="3352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All jobs are run in areas of the computer called Sub systems. 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 Sub system is where the system brings together the resources needed to process work.</a:t>
            </a:r>
          </a:p>
          <a:p>
            <a:pPr lvl="1">
              <a:lnSpc>
                <a:spcPct val="80000"/>
              </a:lnSpc>
            </a:pPr>
            <a:r>
              <a:rPr lang="en-US" sz="2000" b="1" dirty="0"/>
              <a:t>Sub system characteristics determine how the system uses resources within the Sub system.</a:t>
            </a:r>
          </a:p>
          <a:p>
            <a:pPr lvl="1">
              <a:lnSpc>
                <a:spcPct val="80000"/>
              </a:lnSpc>
            </a:pPr>
            <a:r>
              <a:rPr lang="en-US" sz="2000" b="1" dirty="0"/>
              <a:t>The AS/400 operating system supports multiple Sub systems that can be User-defined, each having a separate Sub system description.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E99E-CFF7-4304-AE90-49A6F14C1516}" type="slidenum">
              <a:rPr lang="en-US"/>
              <a:pPr/>
              <a:t>24</a:t>
            </a:fld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>
          <a:xfrm>
            <a:off x="246529" y="152400"/>
            <a:ext cx="8229600" cy="1143000"/>
          </a:xfrm>
        </p:spPr>
        <p:txBody>
          <a:bodyPr/>
          <a:lstStyle/>
          <a:p>
            <a:r>
              <a:rPr lang="en-US" sz="3600" dirty="0"/>
              <a:t>Week # 1 - Sub Systems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18DD78-FB22-4531-B533-A7CFC2678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994109"/>
            <a:ext cx="6354676" cy="342661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/>
            <a:r>
              <a:rPr lang="en-US" dirty="0"/>
              <a:t>Some attributes of Sub systems whose values are defined in the Sub system description include:</a:t>
            </a:r>
            <a:endParaRPr lang="en-US"/>
          </a:p>
          <a:p>
            <a:pPr marL="621665" lvl="1"/>
            <a:r>
              <a:rPr lang="en-US" sz="2400" b="1" dirty="0"/>
              <a:t>Sub system name </a:t>
            </a:r>
            <a:r>
              <a:rPr lang="en-US" sz="2400" b="1" dirty="0" err="1"/>
              <a:t>Qinter</a:t>
            </a:r>
            <a:r>
              <a:rPr lang="en-US" sz="2400" b="1" dirty="0"/>
              <a:t>, </a:t>
            </a:r>
            <a:r>
              <a:rPr lang="en-US" sz="2400" b="1" dirty="0" err="1"/>
              <a:t>Qbatch</a:t>
            </a:r>
            <a:r>
              <a:rPr lang="en-US" sz="2400" b="1" dirty="0"/>
              <a:t>, </a:t>
            </a:r>
            <a:r>
              <a:rPr lang="en-US" sz="2400" b="1" dirty="0" err="1"/>
              <a:t>Qspl</a:t>
            </a:r>
            <a:endParaRPr lang="en-US" sz="2400" b="1" dirty="0" err="1">
              <a:cs typeface="Lucida Sans Unicode"/>
            </a:endParaRPr>
          </a:p>
          <a:p>
            <a:pPr marL="621665" lvl="1"/>
            <a:r>
              <a:rPr lang="en-US" sz="2400" b="1" dirty="0"/>
              <a:t>How many jobs can run in a Sub system at one time</a:t>
            </a:r>
            <a:endParaRPr lang="en-US" sz="2400" b="1" dirty="0">
              <a:cs typeface="Lucida Sans Unicode"/>
            </a:endParaRPr>
          </a:p>
          <a:p>
            <a:pPr marL="621665" lvl="1"/>
            <a:r>
              <a:rPr lang="en-US" sz="2400" b="1" dirty="0"/>
              <a:t>Which storage pools the Sub system will use</a:t>
            </a:r>
            <a:endParaRPr lang="en-US" sz="2400" b="1" dirty="0">
              <a:cs typeface="Lucida Sans Unicode"/>
            </a:endParaRPr>
          </a:p>
          <a:p>
            <a:pPr marL="621665" lvl="1"/>
            <a:r>
              <a:rPr lang="en-US" sz="2400" b="1" dirty="0"/>
              <a:t>Which job queues the Sub system will work from</a:t>
            </a:r>
            <a:endParaRPr lang="en-US" dirty="0">
              <a:cs typeface="Lucida Sans Unicod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9A0E-4797-4187-8D41-0AD08E0ECF9A}" type="slidenum">
              <a:rPr lang="en-US"/>
              <a:pPr/>
              <a:t>25</a:t>
            </a:fld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401536" y="76200"/>
            <a:ext cx="8229600" cy="1143000"/>
          </a:xfrm>
        </p:spPr>
        <p:txBody>
          <a:bodyPr/>
          <a:lstStyle/>
          <a:p>
            <a:r>
              <a:rPr lang="en-US" sz="3600" dirty="0"/>
              <a:t>Week # 1 - Sub Systems (continued)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/>
            <a:r>
              <a:rPr lang="en-US" sz="2400" b="1" dirty="0"/>
              <a:t>Different Sub systems are necessary because of the many different types of jobs with different characteristics and often conflicting needs.</a:t>
            </a:r>
            <a:endParaRPr lang="en-US"/>
          </a:p>
          <a:p>
            <a:pPr indent="-255905"/>
            <a:r>
              <a:rPr lang="en-US" sz="2400" b="1" dirty="0"/>
              <a:t>The system administrator/root admin can tailor the existing Sub system descriptions and create new Sub systems to handle the needs of different types of jobs.</a:t>
            </a:r>
            <a:endParaRPr lang="en-US" sz="2400" b="1" dirty="0">
              <a:cs typeface="Lucida Sans Unicode"/>
            </a:endParaRPr>
          </a:p>
          <a:p>
            <a:pPr indent="-255905"/>
            <a:r>
              <a:rPr lang="en-US" sz="2400" b="1" dirty="0"/>
              <a:t>Within Sub systems, individual jobs can be prioritized to begin execution sooner or later and, after they begin, can be given a higher or lower runtime priority.</a:t>
            </a:r>
            <a:endParaRPr lang="en-US" sz="2800" b="1" dirty="0">
              <a:cs typeface="Lucida Sans Unicod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D567-F6D1-4545-9637-A8B187B9D5B9}" type="slidenum">
              <a:rPr lang="en-US"/>
              <a:pPr/>
              <a:t>26</a:t>
            </a:fld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88259"/>
            <a:ext cx="8229600" cy="1143000"/>
          </a:xfrm>
        </p:spPr>
        <p:txBody>
          <a:bodyPr/>
          <a:lstStyle/>
          <a:p>
            <a:r>
              <a:rPr lang="en-US" sz="3600" dirty="0"/>
              <a:t>Week # 1 - Sub Systems (continued)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F6BB-9CE4-4C19-8CC1-BE79D8CDAB75}" type="slidenum">
              <a:rPr lang="en-US"/>
              <a:pPr/>
              <a:t>27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4962"/>
            <a:ext cx="7793037" cy="1462087"/>
          </a:xfrm>
        </p:spPr>
        <p:txBody>
          <a:bodyPr anchor="ctr"/>
          <a:lstStyle/>
          <a:p>
            <a:r>
              <a:rPr lang="en-GB" dirty="0"/>
              <a:t>“What is a Job ?”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7772400" cy="4114800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“job” </a:t>
            </a:r>
            <a:r>
              <a:rPr lang="en-GB" dirty="0"/>
              <a:t>is any and every piece of work on the AS/400.</a:t>
            </a:r>
          </a:p>
          <a:p>
            <a:r>
              <a:rPr lang="en-GB" dirty="0"/>
              <a:t>There are two types of </a:t>
            </a:r>
            <a:r>
              <a:rPr lang="en-GB" b="1" dirty="0"/>
              <a:t>jobs: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Interactive jobs</a:t>
            </a:r>
          </a:p>
          <a:p>
            <a:pPr lvl="2"/>
            <a:r>
              <a:rPr lang="en-GB" dirty="0"/>
              <a:t>Login</a:t>
            </a:r>
          </a:p>
          <a:p>
            <a:pPr lvl="2"/>
            <a:r>
              <a:rPr lang="en-GB" dirty="0"/>
              <a:t>Running something interactively</a:t>
            </a:r>
          </a:p>
          <a:p>
            <a:pPr lvl="1"/>
            <a:r>
              <a:rPr lang="en-GB" dirty="0"/>
              <a:t>Batch jobs</a:t>
            </a:r>
          </a:p>
          <a:p>
            <a:pPr lvl="2"/>
            <a:r>
              <a:rPr lang="en-GB" dirty="0"/>
              <a:t>Compile a program</a:t>
            </a:r>
          </a:p>
          <a:p>
            <a:pPr lvl="2"/>
            <a:r>
              <a:rPr lang="en-GB" dirty="0"/>
              <a:t>Run a report</a:t>
            </a:r>
          </a:p>
          <a:p>
            <a:pPr lvl="2"/>
            <a:r>
              <a:rPr lang="en-GB" dirty="0"/>
              <a:t>Submit overnight backup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8324-318D-4A83-943B-18B92F7E1F3F}" type="slidenum">
              <a:rPr lang="en-US"/>
              <a:pPr/>
              <a:t>28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4205"/>
            <a:ext cx="7793037" cy="1462087"/>
          </a:xfrm>
        </p:spPr>
        <p:txBody>
          <a:bodyPr anchor="ctr"/>
          <a:lstStyle/>
          <a:p>
            <a:r>
              <a:rPr lang="en-GB" dirty="0"/>
              <a:t>“Interactive Jobs”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686800" cy="4267200"/>
          </a:xfrm>
        </p:spPr>
        <p:txBody>
          <a:bodyPr>
            <a:normAutofit/>
          </a:bodyPr>
          <a:lstStyle/>
          <a:p>
            <a:r>
              <a:rPr lang="en-GB" sz="2400" dirty="0"/>
              <a:t>A </a:t>
            </a:r>
            <a:r>
              <a:rPr lang="en-GB" sz="2400" b="1" dirty="0"/>
              <a:t>job</a:t>
            </a:r>
            <a:r>
              <a:rPr lang="en-GB" sz="2400" dirty="0"/>
              <a:t> that begins when a </a:t>
            </a:r>
            <a:r>
              <a:rPr lang="en-GB" sz="2400" b="1" dirty="0"/>
              <a:t>user</a:t>
            </a:r>
            <a:r>
              <a:rPr lang="en-GB" sz="2400" dirty="0"/>
              <a:t> signs on to the </a:t>
            </a:r>
            <a:r>
              <a:rPr lang="en-GB" sz="2400" b="1" dirty="0"/>
              <a:t>system</a:t>
            </a:r>
            <a:r>
              <a:rPr lang="en-GB" sz="2400" dirty="0"/>
              <a:t> and ends when they sign off.</a:t>
            </a:r>
          </a:p>
          <a:p>
            <a:r>
              <a:rPr lang="en-GB" sz="2400" dirty="0"/>
              <a:t>It is a </a:t>
            </a:r>
            <a:r>
              <a:rPr lang="en-GB" sz="2400" b="1" dirty="0"/>
              <a:t>job</a:t>
            </a:r>
            <a:r>
              <a:rPr lang="en-GB" sz="2400" dirty="0"/>
              <a:t> with </a:t>
            </a:r>
            <a:r>
              <a:rPr lang="en-GB" sz="2400" b="1" dirty="0"/>
              <a:t>interaction</a:t>
            </a:r>
            <a:r>
              <a:rPr lang="en-GB" sz="2400" dirty="0"/>
              <a:t> between the </a:t>
            </a:r>
            <a:r>
              <a:rPr lang="en-GB" sz="2400" b="1" dirty="0"/>
              <a:t>user</a:t>
            </a:r>
            <a:r>
              <a:rPr lang="en-GB" sz="2400" dirty="0"/>
              <a:t> and IBM </a:t>
            </a:r>
            <a:r>
              <a:rPr lang="en-GB" sz="2400" dirty="0" err="1"/>
              <a:t>i</a:t>
            </a:r>
            <a:r>
              <a:rPr lang="en-GB" sz="2400" dirty="0"/>
              <a:t>, similar to a conversation ( a polite conversation!).</a:t>
            </a:r>
          </a:p>
          <a:p>
            <a:r>
              <a:rPr lang="en-GB" sz="2400" b="1" dirty="0"/>
              <a:t>Interactive jobs</a:t>
            </a:r>
            <a:r>
              <a:rPr lang="en-GB" sz="2400" dirty="0"/>
              <a:t> run in </a:t>
            </a:r>
            <a:r>
              <a:rPr lang="en-GB" sz="2400" b="1" dirty="0"/>
              <a:t>subsystem</a:t>
            </a:r>
            <a:r>
              <a:rPr lang="en-GB" sz="2400" dirty="0"/>
              <a:t> </a:t>
            </a:r>
            <a:r>
              <a:rPr lang="en-GB" sz="2400" i="1" dirty="0"/>
              <a:t>QINTER</a:t>
            </a:r>
            <a:endParaRPr lang="en-US" sz="2400" dirty="0"/>
          </a:p>
          <a:p>
            <a:r>
              <a:rPr lang="en-US" sz="2400" dirty="0"/>
              <a:t>Terminates when the user signs off the AS/400 or the job has ended</a:t>
            </a:r>
          </a:p>
          <a:p>
            <a:r>
              <a:rPr lang="en-US" sz="2400" dirty="0"/>
              <a:t>Runs in conversational mode (i.e., dialogue of sorts between user and program, utility, or operating-system function)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A202-2C14-401E-80D9-E2F92A32FC86}" type="slidenum">
              <a:rPr lang="en-US"/>
              <a:pPr/>
              <a:t>29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7793037" cy="1462087"/>
          </a:xfrm>
        </p:spPr>
        <p:txBody>
          <a:bodyPr anchor="ctr"/>
          <a:lstStyle/>
          <a:p>
            <a:r>
              <a:rPr lang="en-GB" dirty="0"/>
              <a:t>“Batch Jobs”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4926" y="1371600"/>
            <a:ext cx="8414273" cy="4114800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 </a:t>
            </a:r>
            <a:r>
              <a:rPr lang="en-GB" sz="2400" b="1" dirty="0"/>
              <a:t>job</a:t>
            </a:r>
            <a:r>
              <a:rPr lang="en-GB" sz="2400" dirty="0"/>
              <a:t> that runs in the </a:t>
            </a:r>
            <a:r>
              <a:rPr lang="en-GB" sz="2400" i="1" dirty="0"/>
              <a:t>background.</a:t>
            </a:r>
          </a:p>
          <a:p>
            <a:r>
              <a:rPr lang="en-GB" sz="2400" dirty="0"/>
              <a:t>They are generally </a:t>
            </a:r>
            <a:r>
              <a:rPr lang="en-GB" sz="2400" b="1" dirty="0"/>
              <a:t>jobs</a:t>
            </a:r>
            <a:r>
              <a:rPr lang="en-GB" sz="2400" dirty="0"/>
              <a:t> that use a lot of resources and are lower priority than </a:t>
            </a:r>
            <a:r>
              <a:rPr lang="en-GB" sz="2400" b="1" dirty="0"/>
              <a:t>interactive jobs.</a:t>
            </a:r>
            <a:endParaRPr lang="en-GB" sz="2400" dirty="0"/>
          </a:p>
          <a:p>
            <a:r>
              <a:rPr lang="en-GB" sz="2400" dirty="0"/>
              <a:t>Usually started by </a:t>
            </a:r>
            <a:r>
              <a:rPr lang="en-GB" sz="2400" b="1" dirty="0"/>
              <a:t>interactive jobs</a:t>
            </a:r>
            <a:r>
              <a:rPr lang="en-GB" sz="2400" dirty="0"/>
              <a:t> e.g. a program compile</a:t>
            </a:r>
          </a:p>
          <a:p>
            <a:r>
              <a:rPr lang="en-GB" sz="2400" b="1" dirty="0"/>
              <a:t>Batch jobs</a:t>
            </a:r>
            <a:r>
              <a:rPr lang="en-GB" sz="2400" dirty="0"/>
              <a:t> run in </a:t>
            </a:r>
            <a:r>
              <a:rPr lang="en-GB" sz="2400" b="1" dirty="0"/>
              <a:t>subsystem</a:t>
            </a:r>
            <a:r>
              <a:rPr lang="en-GB" sz="2400" dirty="0"/>
              <a:t> </a:t>
            </a:r>
            <a:r>
              <a:rPr lang="en-GB" sz="2400" i="1" dirty="0"/>
              <a:t>QBATCH</a:t>
            </a:r>
          </a:p>
          <a:p>
            <a:r>
              <a:rPr lang="en-US" sz="2400" dirty="0"/>
              <a:t>Each batch subsystem can execute only a limited number of batch jobs concurrently (This is programmable).</a:t>
            </a:r>
          </a:p>
          <a:p>
            <a:r>
              <a:rPr lang="en-US" sz="2400" dirty="0"/>
              <a:t>Depending on the settings, a batch job can start right away or wait it’s turn in the queue.</a:t>
            </a:r>
          </a:p>
          <a:p>
            <a:endParaRPr lang="en-GB" sz="24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860632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000" dirty="0"/>
              <a:t>This course introduces business information technology on the IBM midrange family of computers running the IBM </a:t>
            </a:r>
            <a:r>
              <a:rPr lang="en-CA" sz="2000" dirty="0" err="1"/>
              <a:t>i</a:t>
            </a:r>
            <a:r>
              <a:rPr lang="en-CA" sz="2000" dirty="0"/>
              <a:t> operating system. </a:t>
            </a:r>
          </a:p>
          <a:p>
            <a:pPr>
              <a:lnSpc>
                <a:spcPct val="90000"/>
              </a:lnSpc>
            </a:pPr>
            <a:r>
              <a:rPr lang="en-CA" sz="2000" dirty="0"/>
              <a:t>Students will utilize an object-based architecture using IBM </a:t>
            </a:r>
            <a:r>
              <a:rPr lang="en-CA" sz="2000" dirty="0" err="1"/>
              <a:t>i</a:t>
            </a:r>
            <a:r>
              <a:rPr lang="en-CA" sz="2000" dirty="0"/>
              <a:t> tools to create business applications.</a:t>
            </a:r>
          </a:p>
          <a:p>
            <a:pPr>
              <a:lnSpc>
                <a:spcPct val="90000"/>
              </a:lnSpc>
            </a:pPr>
            <a:r>
              <a:rPr lang="en-CA" sz="2000" dirty="0"/>
              <a:t>These applications will be developed using the DB2 relational database, Control Language commands and programming, and the business-oriented RPGLE programming language. </a:t>
            </a:r>
          </a:p>
          <a:p>
            <a:pPr>
              <a:lnSpc>
                <a:spcPct val="90000"/>
              </a:lnSpc>
            </a:pPr>
            <a:r>
              <a:rPr lang="en-CA" sz="2000" dirty="0"/>
              <a:t>To demonstrate the heterogeneous systems support available on the IBM </a:t>
            </a:r>
            <a:r>
              <a:rPr lang="en-CA" sz="2000" dirty="0" err="1"/>
              <a:t>i</a:t>
            </a:r>
            <a:r>
              <a:rPr lang="en-CA" sz="2000" dirty="0"/>
              <a:t> platform, students will investigate the Integrated File System, which supports non-native file systems, desktop connectivity tools, and support for mobile application development.</a:t>
            </a:r>
          </a:p>
          <a:p>
            <a:pPr>
              <a:lnSpc>
                <a:spcPct val="90000"/>
              </a:lnSpc>
            </a:pPr>
            <a:endParaRPr lang="en-CA" sz="2000" dirty="0"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CA" sz="2000" dirty="0">
                <a:hlinkClick r:id="rId2"/>
              </a:rPr>
              <a:t>Course Outline https://www.senecacollege.ca/ssos/find/BCI433/current/ce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927A-D3FF-4649-AFE4-B513A76D9476}" type="slidenum">
              <a:rPr lang="en-CA"/>
              <a:pPr/>
              <a:t>3</a:t>
            </a:fld>
            <a:endParaRPr lang="en-CA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Course Description</a:t>
            </a:r>
          </a:p>
        </p:txBody>
      </p:sp>
    </p:spTree>
    <p:extLst>
      <p:ext uri="{BB962C8B-B14F-4D97-AF65-F5344CB8AC3E}">
        <p14:creationId xmlns:p14="http://schemas.microsoft.com/office/powerpoint/2010/main" val="2512310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66018"/>
            <a:ext cx="8686800" cy="45259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u="sng" dirty="0"/>
              <a:t>Batch Jobs: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b="1" u="sng" dirty="0"/>
          </a:p>
          <a:p>
            <a:pPr>
              <a:lnSpc>
                <a:spcPct val="80000"/>
              </a:lnSpc>
            </a:pPr>
            <a:r>
              <a:rPr lang="en-US" sz="2000" dirty="0"/>
              <a:t>Can execute without user intervention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Do not require data or any other information to be input through the workstation once they have started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Are sent to a job queue until they can begin execution. A job queue is a staging area, managed by the Sub system, where batch jobs wait in line for their turn at processing.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 typical batch job submission would be a report program or a program compile.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If such a program were run interactively, the DASD (Direct Access Storage Device, or hard disk) access time required could cause the program to run for a long time, locking up the interactive session.</a:t>
            </a:r>
            <a:endParaRPr lang="en-US" sz="1600" dirty="0"/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2BA0-9E16-4D66-A16E-2B1431395E9B}" type="slidenum">
              <a:rPr lang="en-US"/>
              <a:pPr/>
              <a:t>30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37362"/>
            <a:ext cx="8229600" cy="1143000"/>
          </a:xfrm>
        </p:spPr>
        <p:txBody>
          <a:bodyPr/>
          <a:lstStyle/>
          <a:p>
            <a:r>
              <a:rPr lang="en-GB" dirty="0"/>
              <a:t>“Batch Jobs”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r>
              <a:rPr lang="en-US" dirty="0"/>
              <a:t>To minimize disruption of work flow, certain tasks during an interactive session can be sent as batch jobs --</a:t>
            </a:r>
          </a:p>
          <a:p>
            <a:pPr lvl="1"/>
            <a:r>
              <a:rPr lang="en-US" dirty="0"/>
              <a:t>Programmer could submit a compilation or report as a batch job from the interactive job</a:t>
            </a:r>
          </a:p>
          <a:p>
            <a:pPr lvl="1"/>
            <a:r>
              <a:rPr lang="en-US" dirty="0"/>
              <a:t>While the submitted job runs in a batch subsystem, the programmer could go on to other tasks.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D7B0-8EFB-4F29-9B9D-4332D8381A4C}" type="slidenum">
              <a:rPr lang="en-US"/>
              <a:pPr/>
              <a:t>31</a:t>
            </a:fld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Week # 1 - Types of Jobs (continued)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51704"/>
            <a:ext cx="8860632" cy="4114800"/>
          </a:xfrm>
        </p:spPr>
        <p:txBody>
          <a:bodyPr/>
          <a:lstStyle/>
          <a:p>
            <a:r>
              <a:rPr lang="en-US" sz="2800" dirty="0"/>
              <a:t>An active job can be identified by the </a:t>
            </a:r>
            <a:r>
              <a:rPr lang="en-US" sz="2800" b="1" dirty="0"/>
              <a:t>Qualified Job Name</a:t>
            </a:r>
            <a:r>
              <a:rPr lang="en-US" sz="2800" dirty="0"/>
              <a:t>. A Qualified Job Name is made up of three distinct parts:                                                 - </a:t>
            </a:r>
            <a:r>
              <a:rPr lang="en-US" sz="2800" b="1" dirty="0"/>
              <a:t>Job Name</a:t>
            </a:r>
            <a:r>
              <a:rPr lang="en-US" sz="2800" dirty="0"/>
              <a:t> &gt; based on the Terminal I.D.     </a:t>
            </a:r>
          </a:p>
          <a:p>
            <a:r>
              <a:rPr lang="en-US" sz="2800" dirty="0"/>
              <a:t>- </a:t>
            </a:r>
            <a:r>
              <a:rPr lang="en-US" sz="2800" b="1" dirty="0"/>
              <a:t>User I.D.</a:t>
            </a:r>
            <a:r>
              <a:rPr lang="en-US" sz="2800" dirty="0"/>
              <a:t> &gt; The User I.D. that initiated the     job.                                                                - </a:t>
            </a:r>
            <a:r>
              <a:rPr lang="en-US" sz="2800" b="1" dirty="0"/>
              <a:t>Job Number</a:t>
            </a:r>
            <a:r>
              <a:rPr lang="en-US" sz="2800" dirty="0"/>
              <a:t>  &gt; assigned by the system (For a batch job it is the program name) 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689D-888D-45C1-AAB8-AE4F59FB9FD0}" type="slidenum">
              <a:rPr lang="en-US"/>
              <a:pPr/>
              <a:t>32</a:t>
            </a:fld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Week # 1 </a:t>
            </a:r>
            <a:br>
              <a:rPr lang="en-US" sz="3600"/>
            </a:br>
            <a:r>
              <a:rPr lang="en-US" sz="3600"/>
              <a:t>Types of Jobs (continued)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39FF-9E39-4B75-B850-9636500CCD64}" type="slidenum">
              <a:rPr lang="en-US"/>
              <a:pPr/>
              <a:t>33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7793037" cy="1462087"/>
          </a:xfrm>
        </p:spPr>
        <p:txBody>
          <a:bodyPr anchor="ctr"/>
          <a:lstStyle/>
          <a:p>
            <a:r>
              <a:rPr lang="en-GB" dirty="0"/>
              <a:t>Work With Active Jobs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371600"/>
            <a:ext cx="8686800" cy="4114800"/>
          </a:xfrm>
        </p:spPr>
        <p:txBody>
          <a:bodyPr/>
          <a:lstStyle/>
          <a:p>
            <a:r>
              <a:rPr lang="en-GB" dirty="0"/>
              <a:t>Command is </a:t>
            </a:r>
            <a:r>
              <a:rPr lang="en-GB" b="1" dirty="0"/>
              <a:t>WRKACTJOB</a:t>
            </a:r>
            <a:endParaRPr lang="en-GB" dirty="0"/>
          </a:p>
          <a:p>
            <a:r>
              <a:rPr lang="en-GB" dirty="0"/>
              <a:t>Shows you all the jobs that are currently running and their status.</a:t>
            </a:r>
          </a:p>
          <a:p>
            <a:pPr lvl="1"/>
            <a:r>
              <a:rPr lang="en-GB" dirty="0"/>
              <a:t>Like Windows Task Manager</a:t>
            </a:r>
          </a:p>
          <a:p>
            <a:endParaRPr lang="en-GB" dirty="0"/>
          </a:p>
          <a:p>
            <a:endParaRPr lang="en-GB" b="1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8502-E620-4B60-BC51-14A3CA479BCD}" type="slidenum">
              <a:rPr lang="en-US"/>
              <a:pPr/>
              <a:t>34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7793037" cy="1462087"/>
          </a:xfrm>
        </p:spPr>
        <p:txBody>
          <a:bodyPr anchor="ctr"/>
          <a:lstStyle/>
          <a:p>
            <a:r>
              <a:rPr lang="en-US" dirty="0"/>
              <a:t>Commands in AS/400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42504" y="1572296"/>
            <a:ext cx="8596696" cy="4114800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/>
            <a:r>
              <a:rPr lang="en-US" sz="2800" dirty="0"/>
              <a:t>Noun + Verb</a:t>
            </a:r>
            <a:endParaRPr lang="en-US"/>
          </a:p>
          <a:p>
            <a:pPr indent="-255905"/>
            <a:r>
              <a:rPr lang="en-US" sz="2800" dirty="0"/>
              <a:t>Such as WRK + ACTJOB or DSP + USRPRF</a:t>
            </a:r>
            <a:endParaRPr lang="en-US" sz="2800" dirty="0">
              <a:cs typeface="Lucida Sans Unicode"/>
            </a:endParaRPr>
          </a:p>
          <a:p>
            <a:pPr indent="-255905"/>
            <a:r>
              <a:rPr lang="en-US" sz="2800" dirty="0"/>
              <a:t>First part is the action + Next part is the command to search for specific item</a:t>
            </a:r>
            <a:endParaRPr lang="en-US" sz="2800" dirty="0">
              <a:cs typeface="Lucida Sans Unicode"/>
            </a:endParaRPr>
          </a:p>
          <a:p>
            <a:pPr indent="-255905"/>
            <a:r>
              <a:rPr lang="en-US" sz="2800" dirty="0"/>
              <a:t>Some actions are:</a:t>
            </a:r>
            <a:endParaRPr lang="en-US" sz="2800" dirty="0">
              <a:cs typeface="Lucida Sans Unicode"/>
            </a:endParaRPr>
          </a:p>
          <a:p>
            <a:pPr marL="621665" lvl="1"/>
            <a:r>
              <a:rPr lang="en-US" sz="2400" dirty="0"/>
              <a:t>WRK, DSP, PRT, DLT, CHG, RMV, ADD, EDT </a:t>
            </a:r>
            <a:r>
              <a:rPr lang="en-US" sz="2400" dirty="0" err="1"/>
              <a:t>etc</a:t>
            </a:r>
            <a:r>
              <a:rPr lang="en-US" sz="2400" dirty="0"/>
              <a:t> </a:t>
            </a:r>
            <a:r>
              <a:rPr lang="en-US" sz="2400" dirty="0" err="1"/>
              <a:t>etc</a:t>
            </a:r>
            <a:endParaRPr lang="en-US" sz="2400" dirty="0">
              <a:cs typeface="Lucida Sans Unicode"/>
            </a:endParaRPr>
          </a:p>
          <a:p>
            <a:pPr marL="621665" lvl="1"/>
            <a:r>
              <a:rPr lang="en-US" sz="2400" dirty="0"/>
              <a:t>WRK* will bring all commands using a wildcard “*”</a:t>
            </a:r>
            <a:endParaRPr lang="en-US" sz="2400" dirty="0">
              <a:cs typeface="Lucida Sans Unicode"/>
            </a:endParaRPr>
          </a:p>
          <a:p>
            <a:pPr marL="621665" lvl="1"/>
            <a:r>
              <a:rPr lang="en-US" sz="2400" dirty="0"/>
              <a:t>Or DSP* </a:t>
            </a:r>
            <a:r>
              <a:rPr lang="en-US" sz="2400" dirty="0" err="1"/>
              <a:t>etc</a:t>
            </a:r>
            <a:r>
              <a:rPr lang="en-US" sz="2400" dirty="0"/>
              <a:t> </a:t>
            </a:r>
            <a:r>
              <a:rPr lang="en-US" sz="2400" dirty="0" err="1"/>
              <a:t>etc</a:t>
            </a:r>
            <a:r>
              <a:rPr lang="en-US" sz="2400" dirty="0"/>
              <a:t> on the command line</a:t>
            </a:r>
            <a:endParaRPr lang="en-US" sz="2400" dirty="0">
              <a:cs typeface="Lucida Sans Unicode"/>
            </a:endParaRPr>
          </a:p>
          <a:p>
            <a:pPr marL="621665" lvl="1"/>
            <a:r>
              <a:rPr lang="en-US" sz="2400" dirty="0">
                <a:cs typeface="Lucida Sans Unicode"/>
              </a:rPr>
              <a:t>Go </a:t>
            </a:r>
            <a:r>
              <a:rPr lang="en-US" sz="2400" dirty="0" err="1">
                <a:cs typeface="Lucida Sans Unicode"/>
              </a:rPr>
              <a:t>cmdwrk</a:t>
            </a:r>
            <a:r>
              <a:rPr lang="en-US" sz="2400" dirty="0">
                <a:cs typeface="Lucida Sans Unicode"/>
              </a:rPr>
              <a:t> Go </a:t>
            </a:r>
            <a:r>
              <a:rPr lang="en-US" sz="2400" dirty="0" err="1">
                <a:cs typeface="Lucida Sans Unicode"/>
              </a:rPr>
              <a:t>cmddsp</a:t>
            </a:r>
            <a:r>
              <a:rPr lang="en-US" sz="2400" dirty="0">
                <a:cs typeface="Lucida Sans Unicode"/>
              </a:rPr>
              <a:t> </a:t>
            </a:r>
            <a:r>
              <a:rPr lang="en-US" sz="2400" dirty="0" err="1">
                <a:cs typeface="Lucida Sans Unicode"/>
              </a:rPr>
              <a:t>etc</a:t>
            </a:r>
            <a:r>
              <a:rPr lang="en-US" sz="2400" dirty="0">
                <a:cs typeface="Lucida Sans Unicode"/>
              </a:rPr>
              <a:t> </a:t>
            </a:r>
            <a:r>
              <a:rPr lang="en-US" sz="2400" dirty="0" err="1">
                <a:cs typeface="Lucida Sans Unicode"/>
              </a:rPr>
              <a:t>etc</a:t>
            </a:r>
          </a:p>
          <a:p>
            <a:pPr indent="-255905"/>
            <a:endParaRPr lang="en-US" sz="2800" dirty="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468815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17638"/>
            <a:ext cx="8686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OS/400 is the AS/400’s operating system</a:t>
            </a:r>
          </a:p>
          <a:p>
            <a:pPr>
              <a:lnSpc>
                <a:spcPct val="90000"/>
              </a:lnSpc>
            </a:pPr>
            <a:r>
              <a:rPr lang="en-US" dirty="0"/>
              <a:t>It is a robust, complex, functionally rich set of programs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Controls traditional computer system functions.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Incorporates features that normally require separate software components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supports two other operating systems – System/36 and System /38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E63F-1FD4-40E7-82F9-AE2F68466C75}" type="slidenum">
              <a:rPr lang="en-US"/>
              <a:pPr/>
              <a:t>35</a:t>
            </a:fld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Week # 1 </a:t>
            </a:r>
            <a:br>
              <a:rPr lang="en-US" sz="3600"/>
            </a:br>
            <a:r>
              <a:rPr lang="en-US" sz="3600"/>
              <a:t>OS/400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>
              <a:buFont typeface="Wingdings" pitchFamily="2" charset="2"/>
              <a:buNone/>
            </a:pPr>
            <a:r>
              <a:rPr lang="en-US" dirty="0"/>
              <a:t>All AS/400s are shipped with basic OS/400 support, including predefined system settings for work management functions</a:t>
            </a:r>
          </a:p>
          <a:p>
            <a:pPr indent="-255905">
              <a:buNone/>
            </a:pPr>
            <a:r>
              <a:rPr lang="en-US" dirty="0">
                <a:cs typeface="Lucida Sans Unicode"/>
              </a:rPr>
              <a:t>System Values WRKSYSVAL or DSPSYSVAL</a:t>
            </a:r>
          </a:p>
          <a:p>
            <a:pPr indent="-255905">
              <a:buNone/>
            </a:pPr>
            <a:endParaRPr lang="en-US">
              <a:cs typeface="Lucida Sans Unicode"/>
            </a:endParaRPr>
          </a:p>
          <a:p>
            <a:pPr indent="-255905">
              <a:buFont typeface="Wingdings" pitchFamily="2" charset="2"/>
              <a:buNone/>
            </a:pPr>
            <a:r>
              <a:rPr lang="en-US" dirty="0"/>
              <a:t>		</a:t>
            </a:r>
            <a:endParaRPr lang="en-US" dirty="0">
              <a:cs typeface="Lucida Sans Unicod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FB37-AC8A-4BC5-91E1-E9D3000AB3F5}" type="slidenum">
              <a:rPr lang="en-US"/>
              <a:pPr/>
              <a:t>36</a:t>
            </a:fld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Week # 1 </a:t>
            </a:r>
            <a:br>
              <a:rPr lang="en-US" sz="3600"/>
            </a:br>
            <a:r>
              <a:rPr lang="en-US" sz="3600"/>
              <a:t>OS/400 (continued)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17638"/>
            <a:ext cx="8686800" cy="4525963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>
              <a:buFont typeface="Wingdings" pitchFamily="2" charset="2"/>
              <a:buNone/>
            </a:pPr>
            <a:r>
              <a:rPr lang="en-US" dirty="0"/>
              <a:t>OS/400 is an object-based operating system:</a:t>
            </a:r>
            <a:endParaRPr lang="en-US"/>
          </a:p>
          <a:p>
            <a:pPr indent="-255905">
              <a:lnSpc>
                <a:spcPct val="90000"/>
              </a:lnSpc>
            </a:pPr>
            <a:r>
              <a:rPr lang="en-US" sz="2800" dirty="0"/>
              <a:t>An object is anything on the system that has a name and takes up space in storage.</a:t>
            </a:r>
            <a:endParaRPr lang="en-US" sz="2800" dirty="0">
              <a:cs typeface="Lucida Sans Unicode"/>
            </a:endParaRPr>
          </a:p>
          <a:p>
            <a:pPr indent="-255905">
              <a:lnSpc>
                <a:spcPct val="90000"/>
              </a:lnSpc>
            </a:pPr>
            <a:r>
              <a:rPr lang="en-US" sz="2800" dirty="0"/>
              <a:t>A large number of objects are supplied by IBM through OS/400, and they typically have names beginning with "Q". Other objects usually are named according to shop naming convention.</a:t>
            </a:r>
            <a:endParaRPr lang="en-US" sz="2800" dirty="0">
              <a:cs typeface="Lucida Sans Unicode"/>
            </a:endParaRPr>
          </a:p>
          <a:p>
            <a:pPr indent="-255905">
              <a:lnSpc>
                <a:spcPct val="90000"/>
              </a:lnSpc>
            </a:pPr>
            <a:r>
              <a:rPr lang="en-US" sz="2800" dirty="0"/>
              <a:t>The system locates an object by its name.</a:t>
            </a:r>
            <a:endParaRPr lang="en-US" sz="2800" dirty="0">
              <a:cs typeface="Lucida Sans Unicod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DC56-BA76-4FB0-B91A-47DCC2492049}" type="slidenum">
              <a:rPr lang="en-US"/>
              <a:pPr/>
              <a:t>37</a:t>
            </a:fld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Week # 1 </a:t>
            </a:r>
            <a:br>
              <a:rPr lang="en-US" sz="3600"/>
            </a:br>
            <a:r>
              <a:rPr lang="en-US" sz="3600"/>
              <a:t>OS/400 (continued)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17638"/>
            <a:ext cx="8229600" cy="4525963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>
              <a:buFont typeface="Wingdings" pitchFamily="2" charset="2"/>
              <a:buNone/>
            </a:pPr>
            <a:r>
              <a:rPr lang="en-US" sz="2400" b="1" dirty="0"/>
              <a:t>Objects are grouped into types, and an object type determines how the object is used on the system.</a:t>
            </a:r>
            <a:endParaRPr lang="en-US"/>
          </a:p>
          <a:p>
            <a:pPr indent="-255905">
              <a:buFont typeface="Wingdings" pitchFamily="2" charset="2"/>
              <a:buNone/>
            </a:pPr>
            <a:r>
              <a:rPr lang="en-US" sz="2400" b="1" dirty="0"/>
              <a:t>Common types include:</a:t>
            </a:r>
            <a:endParaRPr lang="en-US" sz="2400" b="1" dirty="0">
              <a:cs typeface="Lucida Sans Unicode"/>
            </a:endParaRPr>
          </a:p>
          <a:p>
            <a:pPr indent="-255905">
              <a:lnSpc>
                <a:spcPct val="70000"/>
              </a:lnSpc>
              <a:buFont typeface="Wingdings" pitchFamily="2" charset="2"/>
              <a:buNone/>
            </a:pPr>
            <a:r>
              <a:rPr lang="en-US" sz="2400" b="1" dirty="0"/>
              <a:t>		*PGM 	-	Programs</a:t>
            </a:r>
            <a:endParaRPr lang="en-US" sz="2400" b="1" dirty="0">
              <a:cs typeface="Lucida Sans Unicode"/>
            </a:endParaRPr>
          </a:p>
          <a:p>
            <a:pPr indent="-255905">
              <a:lnSpc>
                <a:spcPct val="70000"/>
              </a:lnSpc>
              <a:buFont typeface="Wingdings" pitchFamily="2" charset="2"/>
              <a:buNone/>
            </a:pPr>
            <a:r>
              <a:rPr lang="en-US" sz="2400" b="1" dirty="0"/>
              <a:t>		*FILE		-	Files</a:t>
            </a:r>
            <a:endParaRPr lang="en-US" sz="2400" b="1" dirty="0">
              <a:cs typeface="Lucida Sans Unicode"/>
            </a:endParaRPr>
          </a:p>
          <a:p>
            <a:pPr indent="-255905">
              <a:lnSpc>
                <a:spcPct val="70000"/>
              </a:lnSpc>
              <a:buFont typeface="Wingdings" pitchFamily="2" charset="2"/>
              <a:buNone/>
            </a:pPr>
            <a:r>
              <a:rPr lang="en-US" sz="2400" b="1" dirty="0"/>
              <a:t>		*CMD		-	Commands</a:t>
            </a:r>
            <a:endParaRPr lang="en-US" sz="2400" b="1" dirty="0">
              <a:cs typeface="Lucida Sans Unicode"/>
            </a:endParaRPr>
          </a:p>
          <a:p>
            <a:pPr indent="-255905">
              <a:lnSpc>
                <a:spcPct val="70000"/>
              </a:lnSpc>
              <a:buNone/>
            </a:pPr>
            <a:r>
              <a:rPr lang="en-US" sz="2400" b="1" dirty="0">
                <a:cs typeface="Lucida Sans Unicode"/>
              </a:rPr>
              <a:t>        * LIB - Library</a:t>
            </a:r>
            <a:endParaRPr lang="en-US" sz="2400" b="1" dirty="0"/>
          </a:p>
          <a:p>
            <a:pPr indent="-255905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Other types also include user-profile objects and subsystem-description objects.</a:t>
            </a:r>
            <a:endParaRPr lang="en-US" sz="2400" b="1" dirty="0">
              <a:cs typeface="Lucida Sans Unicode"/>
            </a:endParaRPr>
          </a:p>
          <a:p>
            <a:pPr indent="-255905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Object type is always assigned by the system and is determined by the command used to create the object.</a:t>
            </a:r>
            <a:endParaRPr lang="en-US" b="1" dirty="0">
              <a:cs typeface="Lucida Sans Unicod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C0F-861A-4F9F-B385-0FBEAAD35108}" type="slidenum">
              <a:rPr lang="en-US"/>
              <a:pPr/>
              <a:t>38</a:t>
            </a:fld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Week # 1 </a:t>
            </a:r>
            <a:br>
              <a:rPr lang="en-US" sz="3600"/>
            </a:br>
            <a:r>
              <a:rPr lang="en-US" sz="3600"/>
              <a:t>OS/400 (continued)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OS/400 provides a single, consistent user interface to its functions through Control Language (CL) commands.</a:t>
            </a:r>
          </a:p>
          <a:p>
            <a:r>
              <a:rPr lang="en-US"/>
              <a:t>CL is flexible, powerful, and allows direct access to OS/400 functions.</a:t>
            </a:r>
          </a:p>
          <a:p>
            <a:r>
              <a:rPr lang="en-US"/>
              <a:t>More than 1,500 commands are available.</a:t>
            </a:r>
          </a:p>
          <a:p>
            <a:r>
              <a:rPr lang="en-US"/>
              <a:t>Each command is an object on the AS/400.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8EAA-4578-4ABB-9F1F-E774D190DB1E}" type="slidenum">
              <a:rPr lang="en-US"/>
              <a:pPr/>
              <a:t>39</a:t>
            </a:fld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Week # 1 </a:t>
            </a:r>
            <a:br>
              <a:rPr lang="en-US" sz="3600"/>
            </a:br>
            <a:r>
              <a:rPr lang="en-US" sz="3600"/>
              <a:t>Control Language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600" dirty="0"/>
              <a:t>Required for </a:t>
            </a:r>
          </a:p>
          <a:p>
            <a:pPr lvl="1">
              <a:lnSpc>
                <a:spcPct val="90000"/>
              </a:lnSpc>
            </a:pPr>
            <a:r>
              <a:rPr lang="en-CA" sz="3600" dirty="0"/>
              <a:t>CPA - Computer Programming and Analysis (Ontario College Advanced Diploma)</a:t>
            </a:r>
          </a:p>
          <a:p>
            <a:pPr lvl="1">
              <a:lnSpc>
                <a:spcPct val="90000"/>
              </a:lnSpc>
            </a:pPr>
            <a:r>
              <a:rPr lang="en-CA" sz="3600" dirty="0"/>
              <a:t>CPD - Computer Programmer (Ontario College Diploma)</a:t>
            </a:r>
            <a:endParaRPr lang="en-US" sz="3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512BC-5D58-49DD-89D0-8EC9C5B7252F}" type="slidenum">
              <a:rPr lang="en-CA"/>
              <a:pPr/>
              <a:t>4</a:t>
            </a:fld>
            <a:endParaRPr lang="en-CA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1692543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Most CL commands consist of a command name and one or more command parameters.</a:t>
            </a:r>
          </a:p>
          <a:p>
            <a:pPr>
              <a:buFont typeface="Wingdings" pitchFamily="2" charset="2"/>
              <a:buNone/>
            </a:pPr>
            <a:r>
              <a:rPr lang="en-US"/>
              <a:t>	</a:t>
            </a:r>
            <a:r>
              <a:rPr lang="en-US" b="1"/>
              <a:t>A</a:t>
            </a:r>
            <a:r>
              <a:rPr lang="en-US"/>
              <a:t> </a:t>
            </a:r>
            <a:r>
              <a:rPr lang="en-US" sz="2800" b="1"/>
              <a:t>Command Parameter has an associated value, specified along with a command, that controls and limits the operation of the command and names the files, programs, or other objects the command will work on.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475B-4B64-4EDB-85DC-0EE5C17F7F90}" type="slidenum">
              <a:rPr lang="en-US"/>
              <a:pPr/>
              <a:t>40</a:t>
            </a:fld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Week # 1 </a:t>
            </a:r>
            <a:br>
              <a:rPr lang="en-US" sz="3600"/>
            </a:br>
            <a:r>
              <a:rPr lang="en-US" sz="3600"/>
              <a:t>Control Language (continued)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Individual commands can be entered on a command line.</a:t>
            </a:r>
          </a:p>
          <a:p>
            <a:pPr>
              <a:buFont typeface="Wingdings" pitchFamily="2" charset="2"/>
              <a:buNone/>
            </a:pPr>
            <a:r>
              <a:rPr lang="en-US" sz="2800" b="1"/>
              <a:t>A command line is a line beginning with the symbol ===&gt; that appears near the bottom of certain types of display screens.</a:t>
            </a:r>
            <a:endParaRPr lang="en-US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1050-A73A-4EE3-95FC-3BFC170C885E}" type="slidenum">
              <a:rPr lang="en-US"/>
              <a:pPr/>
              <a:t>41</a:t>
            </a:fld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Week # 1 </a:t>
            </a:r>
            <a:br>
              <a:rPr lang="en-US" sz="3600"/>
            </a:br>
            <a:r>
              <a:rPr lang="en-US" sz="3600"/>
              <a:t>Control Language (continued)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System values are control and configuration attributes that let you customize certain operating-system functions.</a:t>
            </a:r>
          </a:p>
          <a:p>
            <a:pPr lvl="1"/>
            <a:r>
              <a:rPr lang="en-US" sz="2400" dirty="0"/>
              <a:t>They define critical aspects of the environment and general rules that jobs must follow.</a:t>
            </a:r>
          </a:p>
          <a:p>
            <a:pPr lvl="1"/>
            <a:r>
              <a:rPr lang="en-US" sz="2400" dirty="0"/>
              <a:t>They are not objects.</a:t>
            </a:r>
          </a:p>
          <a:p>
            <a:pPr lvl="1"/>
            <a:r>
              <a:rPr lang="en-US" sz="2400" dirty="0"/>
              <a:t>They describe characteristics of the system that can be displayed or changed with CL commands.</a:t>
            </a:r>
          </a:p>
          <a:p>
            <a:pPr lvl="1"/>
            <a:r>
              <a:rPr lang="en-US" sz="2400" dirty="0"/>
              <a:t>Many come preset or others need to be set. </a:t>
            </a:r>
          </a:p>
          <a:p>
            <a:pPr lvl="1"/>
            <a:r>
              <a:rPr lang="en-US" sz="2400" dirty="0"/>
              <a:t>WRKSYSVAL or DSPSYSVAL commands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B705-8EA6-4DDB-8DC4-5D6CD9A40C4F}" type="slidenum">
              <a:rPr lang="en-US"/>
              <a:pPr/>
              <a:t>42</a:t>
            </a:fld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Week # 1 - System Values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Data Used to configure the power system for our business needs</a:t>
            </a:r>
          </a:p>
          <a:p>
            <a:pPr>
              <a:lnSpc>
                <a:spcPct val="90000"/>
              </a:lnSpc>
            </a:pPr>
            <a:r>
              <a:rPr lang="en-US" dirty="0"/>
              <a:t>Default pre-loaded System Values</a:t>
            </a:r>
          </a:p>
          <a:p>
            <a:pPr>
              <a:lnSpc>
                <a:spcPct val="90000"/>
              </a:lnSpc>
            </a:pPr>
            <a:r>
              <a:rPr lang="en-US" dirty="0"/>
              <a:t>Using the command PRTSECATR to review Default/Recommended values by IBM</a:t>
            </a:r>
          </a:p>
          <a:p>
            <a:pPr>
              <a:lnSpc>
                <a:spcPct val="90000"/>
              </a:lnSpc>
            </a:pPr>
            <a:r>
              <a:rPr lang="en-US" dirty="0"/>
              <a:t>Tune your system according to your company policies/security audit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DBB-F0AE-4A8B-B2EE-0F86F5D06A42}" type="slidenum">
              <a:rPr lang="en-US"/>
              <a:pPr/>
              <a:t>43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System Values (</a:t>
            </a:r>
            <a:r>
              <a:rPr lang="en-US" sz="4000" i="1"/>
              <a:t>demo</a:t>
            </a:r>
            <a:r>
              <a:rPr lang="en-US" sz="4000" b="1"/>
              <a:t>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1D50-4079-4156-B7FD-B5B28C81D7F5}" type="slidenum">
              <a:rPr lang="en-US"/>
              <a:pPr/>
              <a:t>44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7212" y="152400"/>
            <a:ext cx="7793037" cy="1462087"/>
          </a:xfrm>
        </p:spPr>
        <p:txBody>
          <a:bodyPr anchor="ctr"/>
          <a:lstStyle/>
          <a:p>
            <a:r>
              <a:rPr lang="en-GB" dirty="0"/>
              <a:t>User Profiles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7772400" cy="4114800"/>
          </a:xfrm>
        </p:spPr>
        <p:txBody>
          <a:bodyPr/>
          <a:lstStyle/>
          <a:p>
            <a:r>
              <a:rPr lang="en-GB" dirty="0"/>
              <a:t>Each </a:t>
            </a:r>
            <a:r>
              <a:rPr lang="en-GB" b="1" dirty="0"/>
              <a:t>User ID</a:t>
            </a:r>
            <a:r>
              <a:rPr lang="en-GB" dirty="0"/>
              <a:t> has a </a:t>
            </a:r>
            <a:r>
              <a:rPr lang="en-GB" b="1" dirty="0"/>
              <a:t>User Profile</a:t>
            </a:r>
            <a:r>
              <a:rPr lang="en-GB" dirty="0"/>
              <a:t> which describes the </a:t>
            </a:r>
            <a:r>
              <a:rPr lang="en-GB" b="1" dirty="0"/>
              <a:t>user</a:t>
            </a:r>
            <a:r>
              <a:rPr lang="en-GB" dirty="0"/>
              <a:t> and their authorities</a:t>
            </a:r>
          </a:p>
          <a:p>
            <a:r>
              <a:rPr lang="en-GB" dirty="0"/>
              <a:t>Contains information such as Current Library, default output queue, password, class of user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E56A-2D9D-4ABD-9A6C-278E89845BDD}" type="slidenum">
              <a:rPr lang="en-US"/>
              <a:pPr/>
              <a:t>45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14519"/>
            <a:ext cx="7793037" cy="1462087"/>
          </a:xfrm>
        </p:spPr>
        <p:txBody>
          <a:bodyPr anchor="ctr"/>
          <a:lstStyle/>
          <a:p>
            <a:r>
              <a:rPr lang="en-GB" dirty="0"/>
              <a:t>Queues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534400" cy="4114800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queue</a:t>
            </a:r>
            <a:r>
              <a:rPr lang="en-GB" dirty="0"/>
              <a:t> is a line-up! A place where things wait.</a:t>
            </a:r>
          </a:p>
          <a:p>
            <a:r>
              <a:rPr lang="en-GB" dirty="0"/>
              <a:t>Examples of IBM </a:t>
            </a:r>
            <a:r>
              <a:rPr lang="en-GB" dirty="0" err="1"/>
              <a:t>i</a:t>
            </a:r>
            <a:r>
              <a:rPr lang="en-GB" dirty="0"/>
              <a:t> queues:</a:t>
            </a:r>
          </a:p>
          <a:p>
            <a:pPr lvl="1"/>
            <a:r>
              <a:rPr lang="en-GB" dirty="0"/>
              <a:t>Job Queues: Where batch jobs wait</a:t>
            </a:r>
          </a:p>
          <a:p>
            <a:pPr lvl="1"/>
            <a:r>
              <a:rPr lang="en-GB" dirty="0"/>
              <a:t>Output Queues: Where spool files wait to print</a:t>
            </a:r>
          </a:p>
          <a:p>
            <a:pPr lvl="1"/>
            <a:r>
              <a:rPr lang="en-GB" dirty="0"/>
              <a:t>Message Queues: Where messages wait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B538-68D1-4B4F-8E74-511D4CE2195B}" type="slidenum">
              <a:rPr lang="en-US"/>
              <a:pPr/>
              <a:t>46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7772400" cy="1143000"/>
          </a:xfrm>
        </p:spPr>
        <p:txBody>
          <a:bodyPr anchor="ctr"/>
          <a:lstStyle/>
          <a:p>
            <a:r>
              <a:rPr lang="en-GB" dirty="0"/>
              <a:t>“Objects” 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6038" y="1295400"/>
            <a:ext cx="8569362" cy="4191000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/>
            <a:r>
              <a:rPr lang="en-GB" sz="2800" dirty="0"/>
              <a:t>Any </a:t>
            </a:r>
            <a:r>
              <a:rPr lang="en-GB" sz="2800" b="1" dirty="0"/>
              <a:t>thing</a:t>
            </a:r>
            <a:r>
              <a:rPr lang="en-GB" sz="2800" dirty="0"/>
              <a:t> on the system that takes up space in “storage”</a:t>
            </a:r>
            <a:endParaRPr lang="en-US"/>
          </a:p>
          <a:p>
            <a:pPr indent="-255905"/>
            <a:r>
              <a:rPr lang="en-GB" sz="2800" dirty="0"/>
              <a:t>On Unix/Windows, everything is a file</a:t>
            </a:r>
            <a:endParaRPr lang="en-GB" sz="2800" dirty="0">
              <a:cs typeface="Lucida Sans Unicode"/>
            </a:endParaRPr>
          </a:p>
          <a:p>
            <a:pPr indent="-255905"/>
            <a:r>
              <a:rPr lang="en-GB" sz="2800" dirty="0"/>
              <a:t>On iSeries, everything is an </a:t>
            </a:r>
            <a:r>
              <a:rPr lang="en-GB" sz="2800" b="1" dirty="0"/>
              <a:t>object</a:t>
            </a:r>
            <a:endParaRPr lang="en-GB" sz="2800" dirty="0">
              <a:cs typeface="Lucida Sans Unicode"/>
            </a:endParaRPr>
          </a:p>
          <a:p>
            <a:pPr indent="-255905"/>
            <a:r>
              <a:rPr lang="en-GB" sz="2800" dirty="0"/>
              <a:t>On Windows, files have extensions (.txt, .doc, </a:t>
            </a:r>
            <a:r>
              <a:rPr lang="en-GB" sz="2800" dirty="0" err="1"/>
              <a:t>xls</a:t>
            </a:r>
            <a:r>
              <a:rPr lang="en-GB" sz="2800" dirty="0"/>
              <a:t>, .ppt)</a:t>
            </a:r>
            <a:endParaRPr lang="en-GB" sz="2800" dirty="0">
              <a:cs typeface="Lucida Sans Unicode"/>
            </a:endParaRPr>
          </a:p>
          <a:p>
            <a:pPr indent="-255905"/>
            <a:r>
              <a:rPr lang="en-GB" sz="2800" dirty="0"/>
              <a:t>On iSeries objects have </a:t>
            </a:r>
            <a:r>
              <a:rPr lang="en-GB" sz="2800" b="1" dirty="0"/>
              <a:t>types</a:t>
            </a:r>
            <a:endParaRPr lang="en-GB" sz="2800" b="1" dirty="0">
              <a:cs typeface="Lucida Sans Unicode"/>
            </a:endParaRPr>
          </a:p>
          <a:p>
            <a:pPr indent="-255905"/>
            <a:r>
              <a:rPr lang="en-GB" sz="2800" dirty="0"/>
              <a:t>Common </a:t>
            </a:r>
            <a:r>
              <a:rPr lang="en-GB" sz="2800" b="1" dirty="0"/>
              <a:t>object types</a:t>
            </a:r>
            <a:r>
              <a:rPr lang="en-GB" sz="2800" dirty="0"/>
              <a:t> include:</a:t>
            </a:r>
            <a:endParaRPr lang="en-GB" sz="2800" dirty="0">
              <a:cs typeface="Lucida Sans Unicode"/>
            </a:endParaRPr>
          </a:p>
          <a:p>
            <a:pPr marL="621665" lvl="1"/>
            <a:r>
              <a:rPr lang="en-GB" sz="2400" dirty="0"/>
              <a:t>libraries, files, job, queues, programs</a:t>
            </a:r>
            <a:endParaRPr lang="en-GB" sz="2400" dirty="0">
              <a:cs typeface="Lucida Sans Unicode"/>
            </a:endParaRPr>
          </a:p>
          <a:p>
            <a:pPr indent="-255905"/>
            <a:endParaRPr lang="en-GB" sz="2800" b="1" dirty="0">
              <a:cs typeface="Lucida Sans Unicod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B538-68D1-4B4F-8E74-511D4CE2195B}" type="slidenum">
              <a:rPr lang="en-US"/>
              <a:pPr/>
              <a:t>47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7772400" cy="1143000"/>
          </a:xfrm>
        </p:spPr>
        <p:txBody>
          <a:bodyPr anchor="ctr"/>
          <a:lstStyle/>
          <a:p>
            <a:r>
              <a:rPr lang="en-GB" dirty="0"/>
              <a:t>Library List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6038" y="1295400"/>
            <a:ext cx="8569362" cy="4191000"/>
          </a:xfrm>
        </p:spPr>
        <p:txBody>
          <a:bodyPr/>
          <a:lstStyle/>
          <a:p>
            <a:r>
              <a:rPr lang="en-GB" sz="2800" dirty="0"/>
              <a:t>Like Windows path </a:t>
            </a:r>
          </a:p>
          <a:p>
            <a:r>
              <a:rPr lang="en-GB" sz="2800" dirty="0"/>
              <a:t>Consists of System, User and Program libraries</a:t>
            </a:r>
          </a:p>
          <a:p>
            <a:r>
              <a:rPr lang="en-GB" sz="2800" dirty="0"/>
              <a:t>DSPLIBL, ADDLIBLE, RMVLIBLE, EDTLIBL, CHGCURLIB</a:t>
            </a:r>
          </a:p>
          <a:p>
            <a:endParaRPr lang="en-GB" sz="2400" dirty="0"/>
          </a:p>
          <a:p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572A3A-8A31-46F5-BA89-43E33A05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947" y="3443344"/>
            <a:ext cx="5049358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191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B538-68D1-4B4F-8E74-511D4CE2195B}" type="slidenum">
              <a:rPr lang="en-US"/>
              <a:pPr/>
              <a:t>48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7772400" cy="1143000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AS/400 Main Menu – Key Items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04900"/>
            <a:ext cx="3048000" cy="4648200"/>
          </a:xfrm>
        </p:spPr>
        <p:txBody>
          <a:bodyPr/>
          <a:lstStyle/>
          <a:p>
            <a:r>
              <a:rPr lang="en-GB" sz="2800" dirty="0"/>
              <a:t>Menu Name</a:t>
            </a:r>
          </a:p>
          <a:p>
            <a:r>
              <a:rPr lang="en-GB" sz="2800" dirty="0"/>
              <a:t>Menu ID</a:t>
            </a:r>
          </a:p>
          <a:p>
            <a:r>
              <a:rPr lang="en-GB" sz="2800" dirty="0"/>
              <a:t>System ID</a:t>
            </a:r>
          </a:p>
          <a:p>
            <a:r>
              <a:rPr lang="en-GB" sz="2800" dirty="0"/>
              <a:t>Options</a:t>
            </a:r>
          </a:p>
          <a:p>
            <a:r>
              <a:rPr lang="en-GB" sz="2800" dirty="0"/>
              <a:t>Function Keys</a:t>
            </a:r>
          </a:p>
          <a:p>
            <a:r>
              <a:rPr lang="en-GB" sz="2800" dirty="0"/>
              <a:t>Command Line</a:t>
            </a:r>
          </a:p>
          <a:p>
            <a:r>
              <a:rPr lang="en-GB" sz="2800" dirty="0"/>
              <a:t>Message Line</a:t>
            </a:r>
          </a:p>
          <a:p>
            <a:endParaRPr lang="en-GB" sz="2400" dirty="0"/>
          </a:p>
          <a:p>
            <a:endParaRPr lang="en-GB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AC9CB-2533-459F-B85C-6E5F84C2C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686" y="1070834"/>
            <a:ext cx="5542346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58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B538-68D1-4B4F-8E74-511D4CE2195B}" type="slidenum">
              <a:rPr lang="en-US"/>
              <a:pPr/>
              <a:t>49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458200" cy="1143000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Download Mocha Soft for using AS/400 Emulation TN5250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5898" y="1524000"/>
            <a:ext cx="8657134" cy="762000"/>
          </a:xfrm>
        </p:spPr>
        <p:txBody>
          <a:bodyPr>
            <a:normAutofit fontScale="85000" lnSpcReduction="20000"/>
          </a:bodyPr>
          <a:lstStyle/>
          <a:p>
            <a:r>
              <a:rPr lang="en-CA" sz="2800" dirty="0">
                <a:hlinkClick r:id="rId2"/>
              </a:rPr>
              <a:t>http://mochasoft.dk/</a:t>
            </a:r>
            <a:endParaRPr lang="en-CA" sz="2800" dirty="0"/>
          </a:p>
          <a:p>
            <a:r>
              <a:rPr lang="en-CA" sz="2800" dirty="0"/>
              <a:t>Download TN5250.msi file for Windows</a:t>
            </a:r>
          </a:p>
          <a:p>
            <a:endParaRPr lang="en-GB" sz="2400" dirty="0"/>
          </a:p>
          <a:p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1E4231-162A-44C2-9C7B-A22EB2C06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2" y="2438400"/>
            <a:ext cx="7543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9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4876800"/>
          </a:xfrm>
        </p:spPr>
        <p:txBody>
          <a:bodyPr>
            <a:normAutofit fontScale="77500" lnSpcReduction="20000"/>
          </a:bodyPr>
          <a:lstStyle/>
          <a:p>
            <a:r>
              <a:rPr lang="en-CA" sz="2600" dirty="0"/>
              <a:t>Upon successful completion of this subject the student will be able to:</a:t>
            </a:r>
            <a:br>
              <a:rPr lang="en-CA" sz="2600" dirty="0"/>
            </a:br>
            <a:endParaRPr lang="en-CA" sz="2600" dirty="0"/>
          </a:p>
          <a:p>
            <a:pPr lvl="1"/>
            <a:r>
              <a:rPr lang="en-CA" sz="2600" dirty="0"/>
              <a:t>Use IBM’s object-based operating system to create, house and manage enterprise applications.</a:t>
            </a:r>
          </a:p>
          <a:p>
            <a:pPr lvl="1"/>
            <a:r>
              <a:rPr lang="en-CA" sz="2600" dirty="0"/>
              <a:t>Apply IBM </a:t>
            </a:r>
            <a:r>
              <a:rPr lang="en-CA" sz="2600" dirty="0" err="1"/>
              <a:t>i</a:t>
            </a:r>
            <a:r>
              <a:rPr lang="en-CA" sz="2600" dirty="0"/>
              <a:t> security commands to ensure that IBM </a:t>
            </a:r>
            <a:r>
              <a:rPr lang="en-CA" sz="2600" dirty="0" err="1"/>
              <a:t>i</a:t>
            </a:r>
            <a:r>
              <a:rPr lang="en-CA" sz="2600" dirty="0"/>
              <a:t> databases and libraries are protected.</a:t>
            </a:r>
          </a:p>
          <a:p>
            <a:pPr lvl="1"/>
            <a:r>
              <a:rPr lang="en-CA" sz="2600" dirty="0"/>
              <a:t>Apply IBM application development tools and RPGLE programming language when developing business applications.</a:t>
            </a:r>
          </a:p>
          <a:p>
            <a:pPr lvl="2"/>
            <a:r>
              <a:rPr lang="en-CA" sz="2400" dirty="0"/>
              <a:t>Create a simple mobile application that runs on IBM </a:t>
            </a:r>
            <a:r>
              <a:rPr lang="en-CA" sz="2400" dirty="0" err="1"/>
              <a:t>i</a:t>
            </a:r>
            <a:r>
              <a:rPr lang="en-CA" sz="2400" dirty="0"/>
              <a:t> to demonstrate tool effectivity (Optional)</a:t>
            </a:r>
          </a:p>
          <a:p>
            <a:pPr lvl="1"/>
            <a:r>
              <a:rPr lang="en-CA" sz="2600" dirty="0"/>
              <a:t>Use the system command language to run and manage business applications as batch and interactive jobs that utilize resources efficiently.</a:t>
            </a:r>
          </a:p>
          <a:p>
            <a:pPr lvl="2"/>
            <a:r>
              <a:rPr lang="en-CA" sz="2400" dirty="0"/>
              <a:t>Embed structured query language statements in application development programming code .</a:t>
            </a:r>
          </a:p>
          <a:p>
            <a:pPr lvl="1"/>
            <a:r>
              <a:rPr lang="en-CA" sz="2600" dirty="0"/>
              <a:t>Use IBM </a:t>
            </a:r>
            <a:r>
              <a:rPr lang="en-CA" sz="2600" dirty="0" err="1"/>
              <a:t>i</a:t>
            </a:r>
            <a:r>
              <a:rPr lang="en-CA" sz="2600" dirty="0"/>
              <a:t> operating system menus and create custom user menus.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64F7-0D8D-4D0B-AC61-315235048609}" type="slidenum">
              <a:rPr lang="en-CA"/>
              <a:pPr/>
              <a:t>5</a:t>
            </a:fld>
            <a:endParaRPr lang="en-CA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Learning Outcome</a:t>
            </a:r>
          </a:p>
        </p:txBody>
      </p:sp>
    </p:spTree>
    <p:extLst>
      <p:ext uri="{BB962C8B-B14F-4D97-AF65-F5344CB8AC3E}">
        <p14:creationId xmlns:p14="http://schemas.microsoft.com/office/powerpoint/2010/main" val="135929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E833-A0A0-494E-917E-11284DCB2499}" type="slidenum">
              <a:rPr lang="en-CA"/>
              <a:pPr/>
              <a:t>6</a:t>
            </a:fld>
            <a:endParaRPr lang="en-CA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Assignment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4876800"/>
          </a:xfrm>
        </p:spPr>
        <p:txBody>
          <a:bodyPr>
            <a:normAutofit/>
          </a:bodyPr>
          <a:lstStyle/>
          <a:p>
            <a:endParaRPr lang="en-CA" sz="2600" dirty="0"/>
          </a:p>
          <a:p>
            <a:r>
              <a:rPr lang="en-CA" sz="2600" dirty="0"/>
              <a:t>2 Assignment 			–  30 %</a:t>
            </a:r>
          </a:p>
          <a:p>
            <a:r>
              <a:rPr lang="en-CA" sz="2600" dirty="0"/>
              <a:t>2 Tests 				–  35 %</a:t>
            </a:r>
          </a:p>
          <a:p>
            <a:r>
              <a:rPr lang="en-CA" sz="2600" dirty="0"/>
              <a:t>6 or 7 Labs – For Practicing (No marks)</a:t>
            </a:r>
          </a:p>
          <a:p>
            <a:r>
              <a:rPr lang="en-CA" sz="2600" dirty="0"/>
              <a:t>Exam 				–  35 %</a:t>
            </a:r>
          </a:p>
          <a:p>
            <a:pPr lvl="8"/>
            <a:r>
              <a:rPr lang="en-CA" sz="2600" dirty="0"/>
              <a:t>Total		- 100 %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2701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294084" y="1372236"/>
            <a:ext cx="8555832" cy="4525963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Introduction and </a:t>
            </a:r>
            <a:r>
              <a:rPr lang="en-US" sz="2800" b="1" dirty="0" err="1"/>
              <a:t>MochaSoft</a:t>
            </a:r>
            <a:r>
              <a:rPr lang="en-US" sz="2800" b="1" dirty="0"/>
              <a:t> Software TN5250 Emulator</a:t>
            </a:r>
          </a:p>
          <a:p>
            <a:r>
              <a:rPr lang="en-US" sz="2800" b="1" dirty="0"/>
              <a:t>iSeries Operating System Overview</a:t>
            </a:r>
          </a:p>
          <a:p>
            <a:r>
              <a:rPr lang="en-US" sz="2800" b="1" dirty="0"/>
              <a:t>Sign on process</a:t>
            </a:r>
          </a:p>
          <a:p>
            <a:r>
              <a:rPr lang="en-US" sz="2800" b="1" dirty="0"/>
              <a:t>User Profile</a:t>
            </a:r>
          </a:p>
          <a:p>
            <a:r>
              <a:rPr lang="en-US" sz="2800" b="1" dirty="0"/>
              <a:t>Navigation</a:t>
            </a:r>
          </a:p>
          <a:p>
            <a:r>
              <a:rPr lang="en-US" sz="2800" b="1" dirty="0"/>
              <a:t>iSeries HELP – F1</a:t>
            </a:r>
          </a:p>
          <a:p>
            <a:r>
              <a:rPr lang="en-US" sz="2800" b="1" dirty="0"/>
              <a:t>Control Language (CL)</a:t>
            </a:r>
          </a:p>
          <a:p>
            <a:r>
              <a:rPr lang="en-US" sz="2800" b="1" dirty="0"/>
              <a:t>System Values</a:t>
            </a:r>
          </a:p>
          <a:p>
            <a:r>
              <a:rPr lang="en-US" sz="2800" b="1" dirty="0"/>
              <a:t>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DEC0-548F-4B6C-8187-1CA899D770B2}" type="slidenum">
              <a:rPr lang="en-US"/>
              <a:pPr/>
              <a:t>7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Week # 1- Agenda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17713"/>
            <a:ext cx="8421688" cy="4114800"/>
          </a:xfrm>
        </p:spPr>
        <p:txBody>
          <a:bodyPr/>
          <a:lstStyle/>
          <a:p>
            <a:r>
              <a:rPr lang="en-US" dirty="0"/>
              <a:t>E-mail: </a:t>
            </a:r>
            <a:r>
              <a:rPr lang="en-US" dirty="0">
                <a:hlinkClick r:id="rId2"/>
              </a:rPr>
              <a:t>azmat.bhatti@senecacollege.ca</a:t>
            </a:r>
            <a:r>
              <a:rPr lang="en-US" dirty="0"/>
              <a:t> </a:t>
            </a:r>
          </a:p>
          <a:p>
            <a:r>
              <a:rPr lang="en-US" dirty="0"/>
              <a:t>iSeries Emulator: </a:t>
            </a:r>
            <a:r>
              <a:rPr lang="en-US" dirty="0">
                <a:hlinkClick r:id="rId3"/>
              </a:rPr>
              <a:t>http://www.mochasoft.dk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624-8A72-4A1D-A24F-8EBA55C3921D}" type="slidenum">
              <a:rPr lang="en-US"/>
              <a:pPr/>
              <a:t>8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Week # 1- Introduction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DA2A-2B4A-4D9B-A50F-A026C2049E13}" type="slidenum">
              <a:rPr lang="en-US"/>
              <a:pPr/>
              <a:t>9</a:t>
            </a:fld>
            <a:endParaRPr lang="en-US"/>
          </a:p>
        </p:txBody>
      </p:sp>
      <p:sp>
        <p:nvSpPr>
          <p:cNvPr id="92162" name="Rectangle 8"/>
          <p:cNvSpPr>
            <a:spLocks noChangeArrowheads="1"/>
          </p:cNvSpPr>
          <p:nvPr/>
        </p:nvSpPr>
        <p:spPr bwMode="auto">
          <a:xfrm>
            <a:off x="457200" y="11564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2800" dirty="0">
                <a:solidFill>
                  <a:schemeClr val="tx2"/>
                </a:solidFill>
              </a:rPr>
              <a:t>Week # 1-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Overview of the iSeries-AS/400</a:t>
            </a:r>
          </a:p>
        </p:txBody>
      </p:sp>
      <p:sp>
        <p:nvSpPr>
          <p:cNvPr id="92163" name="Rectangle 9"/>
          <p:cNvSpPr>
            <a:spLocks noChangeArrowheads="1"/>
          </p:cNvSpPr>
          <p:nvPr/>
        </p:nvSpPr>
        <p:spPr bwMode="auto">
          <a:xfrm>
            <a:off x="609600" y="1319212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Arial" charset="0"/>
              </a:rPr>
              <a:t>Developed by IBM to support medium to large scales business</a:t>
            </a:r>
          </a:p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200" dirty="0" err="1">
                <a:latin typeface="Arial" charset="0"/>
              </a:rPr>
              <a:t>i</a:t>
            </a:r>
            <a:r>
              <a:rPr lang="en-US" sz="3200" dirty="0">
                <a:latin typeface="Arial" charset="0"/>
              </a:rPr>
              <a:t> means “integration”</a:t>
            </a:r>
          </a:p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Arial" charset="0"/>
            </a:endParaRPr>
          </a:p>
        </p:txBody>
      </p:sp>
      <p:pic>
        <p:nvPicPr>
          <p:cNvPr id="92164" name="Picture 10" descr="iSeries 810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52600"/>
            <a:ext cx="1981200" cy="196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5" name="Rectangle 11"/>
          <p:cNvSpPr>
            <a:spLocks noChangeArrowheads="1"/>
          </p:cNvSpPr>
          <p:nvPr/>
        </p:nvSpPr>
        <p:spPr bwMode="auto">
          <a:xfrm>
            <a:off x="1600200" y="3201412"/>
            <a:ext cx="4800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0" anchor="ctr">
            <a:spAutoFit/>
          </a:bodyPr>
          <a:lstStyle/>
          <a:p>
            <a:r>
              <a:rPr lang="en-US" sz="2000" dirty="0">
                <a:latin typeface="Arial" charset="0"/>
              </a:rPr>
              <a:t>- A server designed for the on demand challenges of Web and e-business, as well as core On-line Transaction - Processing (OLTP) workloads, with support for multiple operating and application environments.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  </a:t>
            </a:r>
            <a:r>
              <a:rPr lang="en-US" sz="300" dirty="0">
                <a:latin typeface="Arial" charset="0"/>
              </a:rPr>
              <a:t> </a:t>
            </a:r>
            <a:r>
              <a:rPr lang="en-US" sz="2400" dirty="0">
                <a:latin typeface="Arial" charset="0"/>
              </a:rPr>
              <a:t>                                </a:t>
            </a:r>
            <a:br>
              <a:rPr lang="en-US" sz="2400" dirty="0">
                <a:latin typeface="Arial" charset="0"/>
              </a:rPr>
            </a:br>
            <a:endParaRPr lang="en-US" sz="2400" dirty="0">
              <a:latin typeface="Arial" charset="0"/>
            </a:endParaRPr>
          </a:p>
        </p:txBody>
      </p:sp>
      <p:pic>
        <p:nvPicPr>
          <p:cNvPr id="92166" name="Picture 12" descr="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984625" y="2819400"/>
            <a:ext cx="2790825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209800"/>
            <a:ext cx="2597741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660</TotalTime>
  <Words>2111</Words>
  <Application>Microsoft Office PowerPoint</Application>
  <PresentationFormat>On-screen Show (4:3)</PresentationFormat>
  <Paragraphs>341</Paragraphs>
  <Slides>49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Concourse</vt:lpstr>
      <vt:lpstr>BCI433 – IBM Business Computing</vt:lpstr>
      <vt:lpstr>Agenda</vt:lpstr>
      <vt:lpstr>Course Description</vt:lpstr>
      <vt:lpstr>Credits</vt:lpstr>
      <vt:lpstr>Learning Outcome</vt:lpstr>
      <vt:lpstr>Test and Assignment</vt:lpstr>
      <vt:lpstr>Week # 1- Agenda</vt:lpstr>
      <vt:lpstr>Week # 1- Introduction</vt:lpstr>
      <vt:lpstr>PowerPoint Presentation</vt:lpstr>
      <vt:lpstr>PowerPoint Presentation</vt:lpstr>
      <vt:lpstr>PowerPoint Presentation</vt:lpstr>
      <vt:lpstr>POWER Systems Heritage</vt:lpstr>
      <vt:lpstr>Overview of the iSeries-AS/400 - The Architecture</vt:lpstr>
      <vt:lpstr>Overview of the iSeries-AS/400 – Server Roadmap</vt:lpstr>
      <vt:lpstr>Overview of the iSeries-AS/400 - Roadmap</vt:lpstr>
      <vt:lpstr>PowerPoint Presentation</vt:lpstr>
      <vt:lpstr>Latest Features of IBM i</vt:lpstr>
      <vt:lpstr>Overview of the iSeries-AS/400 - The Environment</vt:lpstr>
      <vt:lpstr>Week # 1- Overview of the iSeries-AS/400 </vt:lpstr>
      <vt:lpstr>Overview of the iSeries-AS/400</vt:lpstr>
      <vt:lpstr>Overview of the iSeries-AS/400</vt:lpstr>
      <vt:lpstr>Overview of the iSeries-AS/400</vt:lpstr>
      <vt:lpstr>Commonly Used Function Keys</vt:lpstr>
      <vt:lpstr>Week # 1 - Sub Systems</vt:lpstr>
      <vt:lpstr>Week # 1 - Sub Systems (continued)</vt:lpstr>
      <vt:lpstr>Week # 1 - Sub Systems (continued)</vt:lpstr>
      <vt:lpstr>“What is a Job ?”</vt:lpstr>
      <vt:lpstr>“Interactive Jobs”</vt:lpstr>
      <vt:lpstr>“Batch Jobs”</vt:lpstr>
      <vt:lpstr>“Batch Jobs”</vt:lpstr>
      <vt:lpstr>Week # 1 - Types of Jobs (continued)</vt:lpstr>
      <vt:lpstr>Week # 1  Types of Jobs (continued)</vt:lpstr>
      <vt:lpstr>Work With Active Jobs</vt:lpstr>
      <vt:lpstr>Commands in AS/400</vt:lpstr>
      <vt:lpstr>Week # 1  OS/400</vt:lpstr>
      <vt:lpstr>Week # 1  OS/400 (continued)</vt:lpstr>
      <vt:lpstr>Week # 1  OS/400 (continued)</vt:lpstr>
      <vt:lpstr>Week # 1  OS/400 (continued)</vt:lpstr>
      <vt:lpstr>Week # 1  Control Language</vt:lpstr>
      <vt:lpstr>Week # 1  Control Language (continued)</vt:lpstr>
      <vt:lpstr>Week # 1  Control Language (continued)</vt:lpstr>
      <vt:lpstr>Week # 1 - System Values</vt:lpstr>
      <vt:lpstr>System Values (demo)</vt:lpstr>
      <vt:lpstr>User Profiles</vt:lpstr>
      <vt:lpstr>Queues</vt:lpstr>
      <vt:lpstr>“Objects” </vt:lpstr>
      <vt:lpstr>Library List</vt:lpstr>
      <vt:lpstr>AS/400 Main Menu – Key Items</vt:lpstr>
      <vt:lpstr>Download Mocha Soft for using AS/400 Emulation TN5250</vt:lpstr>
    </vt:vector>
  </TitlesOfParts>
  <Company>Duke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Communicating with the System</dc:title>
  <dc:creator>Kathy Wong</dc:creator>
  <cp:lastModifiedBy>Azmat Bhatti</cp:lastModifiedBy>
  <cp:revision>162</cp:revision>
  <cp:lastPrinted>2001-02-27T19:31:39Z</cp:lastPrinted>
  <dcterms:created xsi:type="dcterms:W3CDTF">2001-02-27T18:14:24Z</dcterms:created>
  <dcterms:modified xsi:type="dcterms:W3CDTF">2022-05-07T14:52:55Z</dcterms:modified>
</cp:coreProperties>
</file>