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72" r:id="rId5"/>
    <p:sldId id="261" r:id="rId6"/>
    <p:sldId id="282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0" r:id="rId15"/>
    <p:sldId id="269" r:id="rId16"/>
    <p:sldId id="270" r:id="rId17"/>
    <p:sldId id="276" r:id="rId18"/>
    <p:sldId id="275" r:id="rId19"/>
    <p:sldId id="273" r:id="rId20"/>
    <p:sldId id="283" r:id="rId21"/>
    <p:sldId id="284" r:id="rId22"/>
    <p:sldId id="285" r:id="rId23"/>
    <p:sldId id="296" r:id="rId24"/>
    <p:sldId id="286" r:id="rId25"/>
    <p:sldId id="287" r:id="rId26"/>
    <p:sldId id="288" r:id="rId27"/>
    <p:sldId id="297" r:id="rId28"/>
    <p:sldId id="291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295" r:id="rId37"/>
    <p:sldId id="294" r:id="rId38"/>
    <p:sldId id="292" r:id="rId39"/>
    <p:sldId id="293" r:id="rId40"/>
    <p:sldId id="289" r:id="rId41"/>
    <p:sldId id="290" r:id="rId42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63" autoAdjust="0"/>
    <p:restoredTop sz="94660"/>
  </p:normalViewPr>
  <p:slideViewPr>
    <p:cSldViewPr>
      <p:cViewPr varScale="1">
        <p:scale>
          <a:sx n="74" d="100"/>
          <a:sy n="74" d="100"/>
        </p:scale>
        <p:origin x="-10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2008-09-02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2008-09-02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2008-09-02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2008-09-02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2008-09-02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2008-09-02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2008-09-02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2008-09-02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2008-09-02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2008-09-02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2008-09-02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BD319-C441-4740-BDB2-35E25C52CCE7}" type="datetimeFigureOut">
              <a:rPr lang="sv-SE" smtClean="0"/>
              <a:pPr/>
              <a:t>2008-09-02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i="1" dirty="0" smtClean="0"/>
              <a:t>“…So I've been musing a little while if its time the Java platform had its own </a:t>
            </a:r>
            <a:r>
              <a:rPr lang="en-US" i="1" dirty="0" smtClean="0">
                <a:solidFill>
                  <a:srgbClr val="FF0000"/>
                </a:solidFill>
              </a:rPr>
              <a:t>dynamic language</a:t>
            </a:r>
            <a:r>
              <a:rPr lang="en-US" i="1" dirty="0" smtClean="0"/>
              <a:t> designed from the ground up to </a:t>
            </a:r>
            <a:r>
              <a:rPr lang="en-US" i="1" dirty="0" smtClean="0">
                <a:solidFill>
                  <a:srgbClr val="FF0000"/>
                </a:solidFill>
              </a:rPr>
              <a:t>work real nice with existing [Java] code</a:t>
            </a:r>
            <a:r>
              <a:rPr lang="en-US" i="1" dirty="0" smtClean="0"/>
              <a:t>; creating/extending objects normal Java can use and vice versa. </a:t>
            </a:r>
            <a:r>
              <a:rPr lang="en-US" i="1" dirty="0" smtClean="0">
                <a:solidFill>
                  <a:srgbClr val="FF0000"/>
                </a:solidFill>
              </a:rPr>
              <a:t>Python/</a:t>
            </a:r>
            <a:r>
              <a:rPr lang="en-US" i="1" dirty="0" err="1" smtClean="0">
                <a:solidFill>
                  <a:srgbClr val="FF0000"/>
                </a:solidFill>
              </a:rPr>
              <a:t>Jython's</a:t>
            </a:r>
            <a:r>
              <a:rPr lang="en-US" i="1" dirty="0" smtClean="0">
                <a:solidFill>
                  <a:srgbClr val="FF0000"/>
                </a:solidFill>
              </a:rPr>
              <a:t> a pretty good base - add the nice stuff from Ruby</a:t>
            </a:r>
            <a:r>
              <a:rPr lang="en-US" i="1" dirty="0" smtClean="0"/>
              <a:t> and maybe sprinkle on some </a:t>
            </a:r>
            <a:r>
              <a:rPr lang="en-US" i="1" dirty="0" smtClean="0">
                <a:solidFill>
                  <a:srgbClr val="FF0000"/>
                </a:solidFill>
              </a:rPr>
              <a:t>AOP features</a:t>
            </a:r>
            <a:r>
              <a:rPr lang="en-US" i="1" dirty="0" smtClean="0"/>
              <a:t> and we could have a really </a:t>
            </a:r>
            <a:r>
              <a:rPr lang="en-US" i="1" dirty="0" smtClean="0">
                <a:solidFill>
                  <a:srgbClr val="FF0000"/>
                </a:solidFill>
              </a:rPr>
              <a:t>Groovy</a:t>
            </a:r>
            <a:r>
              <a:rPr lang="en-US" i="1" dirty="0" smtClean="0"/>
              <a:t> new language for scripting Java objects, writing test cases and who knows, even doing real development in it.”</a:t>
            </a:r>
          </a:p>
          <a:p>
            <a:pPr algn="r">
              <a:buNone/>
            </a:pPr>
            <a:r>
              <a:rPr lang="en-US" i="1" dirty="0" smtClean="0"/>
              <a:t>- James Strachan 2003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DSL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Två typer:</a:t>
            </a:r>
          </a:p>
          <a:p>
            <a:pPr lvl="1"/>
            <a:r>
              <a:rPr lang="sv-SE" dirty="0" smtClean="0"/>
              <a:t>Intern DSL</a:t>
            </a:r>
          </a:p>
          <a:p>
            <a:pPr lvl="1"/>
            <a:r>
              <a:rPr lang="sv-SE" dirty="0" smtClean="0"/>
              <a:t>Extern DSL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Extern DSL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Definierar ett helt nytt språk</a:t>
            </a:r>
          </a:p>
          <a:p>
            <a:r>
              <a:rPr lang="sv-SE" dirty="0" smtClean="0"/>
              <a:t>Exempel:</a:t>
            </a:r>
          </a:p>
          <a:p>
            <a:pPr lvl="1"/>
            <a:r>
              <a:rPr lang="sv-SE" dirty="0" smtClean="0"/>
              <a:t>SQL</a:t>
            </a:r>
          </a:p>
          <a:p>
            <a:pPr lvl="1"/>
            <a:r>
              <a:rPr lang="sv-SE" dirty="0" smtClean="0"/>
              <a:t>HTML</a:t>
            </a:r>
          </a:p>
          <a:p>
            <a:pPr lvl="1"/>
            <a:r>
              <a:rPr lang="sv-SE" dirty="0" smtClean="0"/>
              <a:t>ANT</a:t>
            </a:r>
          </a:p>
          <a:p>
            <a:pPr lvl="1"/>
            <a:r>
              <a:rPr lang="sv-SE" dirty="0" smtClean="0"/>
              <a:t>CSS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Intern DSL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Även interna </a:t>
            </a:r>
            <a:r>
              <a:rPr lang="sv-SE" dirty="0" err="1" smtClean="0"/>
              <a:t>DSL:s</a:t>
            </a:r>
            <a:r>
              <a:rPr lang="sv-SE" dirty="0" smtClean="0"/>
              <a:t> definierar ett nytt språk, men används i befintligt språk.</a:t>
            </a:r>
          </a:p>
          <a:p>
            <a:r>
              <a:rPr lang="sv-SE" dirty="0" smtClean="0"/>
              <a:t>Syntaxen måste följa det underliggande språket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DSL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4.days.ago</a:t>
            </a:r>
          </a:p>
          <a:p>
            <a:pPr lvl="1"/>
            <a:endParaRPr lang="sv-SE" sz="2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sv-SE" sz="2400" dirty="0" err="1" smtClean="0">
                <a:latin typeface="Courier New" pitchFamily="49" charset="0"/>
                <a:cs typeface="Courier New" pitchFamily="49" charset="0"/>
              </a:rPr>
              <a:t>Order.pizza</a:t>
            </a: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buNone/>
            </a:pP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sv-SE" sz="2400" dirty="0" err="1" smtClean="0">
                <a:latin typeface="Courier New" pitchFamily="49" charset="0"/>
                <a:cs typeface="Courier New" pitchFamily="49" charset="0"/>
              </a:rPr>
              <a:t>size</a:t>
            </a: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2400" dirty="0" err="1" smtClean="0">
                <a:latin typeface="Courier New" pitchFamily="49" charset="0"/>
                <a:cs typeface="Courier New" pitchFamily="49" charset="0"/>
              </a:rPr>
              <a:t>large</a:t>
            </a:r>
            <a:endParaRPr lang="sv-SE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sv-SE" sz="2400" dirty="0" err="1" smtClean="0">
                <a:latin typeface="Courier New" pitchFamily="49" charset="0"/>
                <a:cs typeface="Courier New" pitchFamily="49" charset="0"/>
              </a:rPr>
              <a:t>topping</a:t>
            </a: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2400" dirty="0" err="1" smtClean="0">
                <a:latin typeface="Courier New" pitchFamily="49" charset="0"/>
                <a:cs typeface="Courier New" pitchFamily="49" charset="0"/>
              </a:rPr>
              <a:t>olives</a:t>
            </a: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sv-SE" sz="2400" dirty="0" err="1" smtClean="0">
                <a:latin typeface="Courier New" pitchFamily="49" charset="0"/>
                <a:cs typeface="Courier New" pitchFamily="49" charset="0"/>
              </a:rPr>
              <a:t>pepper</a:t>
            </a: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, salami</a:t>
            </a:r>
          </a:p>
          <a:p>
            <a:pPr>
              <a:buNone/>
            </a:pP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		adress "Gamla brogatan 11"</a:t>
            </a:r>
          </a:p>
          <a:p>
            <a:pPr>
              <a:buNone/>
            </a:pP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sv-SE" sz="2400" dirty="0" err="1" smtClean="0">
                <a:latin typeface="Courier New" pitchFamily="49" charset="0"/>
                <a:cs typeface="Courier New" pitchFamily="49" charset="0"/>
              </a:rPr>
              <a:t>payment</a:t>
            </a: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 visa, ’1234-1234-1234-1234’</a:t>
            </a:r>
          </a:p>
          <a:p>
            <a:pPr>
              <a:buNone/>
            </a:pP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sv-SE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DSL i </a:t>
            </a:r>
            <a:r>
              <a:rPr lang="sv-SE" dirty="0" err="1" smtClean="0"/>
              <a:t>Grails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GrailsDomainClass.groovy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Varför </a:t>
            </a:r>
            <a:r>
              <a:rPr lang="sv-SE" dirty="0" err="1" smtClean="0"/>
              <a:t>Groovy</a:t>
            </a:r>
            <a:r>
              <a:rPr lang="sv-SE" dirty="0" smtClean="0"/>
              <a:t>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 smtClean="0"/>
              <a:t>Det finns andra dynamiska språk som hanterar allt ovan, vissa bättre än </a:t>
            </a:r>
            <a:r>
              <a:rPr lang="sv-SE" dirty="0" err="1" smtClean="0"/>
              <a:t>Groovy</a:t>
            </a:r>
            <a:endParaRPr lang="sv-SE" dirty="0" smtClean="0"/>
          </a:p>
          <a:p>
            <a:r>
              <a:rPr lang="sv-SE" dirty="0" smtClean="0"/>
              <a:t>Det finns ca 150 språk som kan köras på </a:t>
            </a:r>
            <a:r>
              <a:rPr lang="sv-SE" dirty="0" err="1" smtClean="0"/>
              <a:t>java-plattformen</a:t>
            </a:r>
            <a:endParaRPr lang="sv-SE" dirty="0" smtClean="0"/>
          </a:p>
          <a:p>
            <a:pPr lvl="1"/>
            <a:r>
              <a:rPr lang="sv-SE" dirty="0" smtClean="0"/>
              <a:t>Ruby (</a:t>
            </a:r>
            <a:r>
              <a:rPr lang="sv-SE" dirty="0" err="1" smtClean="0"/>
              <a:t>jRuby</a:t>
            </a:r>
            <a:r>
              <a:rPr lang="sv-SE" dirty="0" smtClean="0"/>
              <a:t>)</a:t>
            </a:r>
          </a:p>
          <a:p>
            <a:pPr lvl="1"/>
            <a:r>
              <a:rPr lang="sv-SE" dirty="0" err="1" smtClean="0"/>
              <a:t>Python</a:t>
            </a:r>
            <a:r>
              <a:rPr lang="sv-SE" dirty="0" smtClean="0"/>
              <a:t> (</a:t>
            </a:r>
            <a:r>
              <a:rPr lang="sv-SE" dirty="0" err="1" smtClean="0"/>
              <a:t>Jython</a:t>
            </a:r>
            <a:r>
              <a:rPr lang="sv-SE" dirty="0" smtClean="0"/>
              <a:t>)</a:t>
            </a:r>
          </a:p>
          <a:p>
            <a:pPr lvl="1"/>
            <a:r>
              <a:rPr lang="sv-SE" dirty="0" err="1" smtClean="0"/>
              <a:t>BeanShell</a:t>
            </a:r>
            <a:endParaRPr lang="sv-SE" dirty="0" smtClean="0"/>
          </a:p>
          <a:p>
            <a:pPr lvl="1"/>
            <a:r>
              <a:rPr lang="sv-SE" dirty="0" smtClean="0"/>
              <a:t>JavaScript</a:t>
            </a:r>
          </a:p>
          <a:p>
            <a:r>
              <a:rPr lang="sv-SE" dirty="0" smtClean="0"/>
              <a:t>Varför </a:t>
            </a:r>
            <a:r>
              <a:rPr lang="sv-SE" dirty="0" err="1" smtClean="0"/>
              <a:t>Groovy</a:t>
            </a:r>
            <a:r>
              <a:rPr lang="sv-SE" dirty="0" smtClean="0"/>
              <a:t>?</a:t>
            </a:r>
          </a:p>
          <a:p>
            <a:pPr lvl="1">
              <a:buNone/>
            </a:pPr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Fördelar med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Enkelt att lära för en Javaprogrammerare</a:t>
            </a:r>
          </a:p>
          <a:p>
            <a:r>
              <a:rPr lang="sv-SE" dirty="0" smtClean="0"/>
              <a:t>Helt kompatibelt med existerande Javaprojekt</a:t>
            </a:r>
          </a:p>
          <a:p>
            <a:r>
              <a:rPr lang="sv-SE" dirty="0" err="1" smtClean="0"/>
              <a:t>Groovy</a:t>
            </a:r>
            <a:r>
              <a:rPr lang="sv-SE" dirty="0" smtClean="0"/>
              <a:t> ÄR Java – kompileras till .</a:t>
            </a:r>
            <a:r>
              <a:rPr lang="sv-SE" dirty="0" err="1" smtClean="0"/>
              <a:t>class-filer</a:t>
            </a:r>
            <a:endParaRPr lang="sv-SE" dirty="0" smtClean="0"/>
          </a:p>
          <a:p>
            <a:r>
              <a:rPr lang="sv-SE" dirty="0" smtClean="0"/>
              <a:t>Utökar JDK för att förenkla utveckling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Enkelt att lära: </a:t>
            </a:r>
            <a:r>
              <a:rPr lang="sv-SE" dirty="0" err="1" smtClean="0"/>
              <a:t>HelloWorld.java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helloWorld.java</a:t>
            </a:r>
            <a:r>
              <a:rPr lang="sv-SE" dirty="0" smtClean="0"/>
              <a:t>]</a:t>
            </a:r>
          </a:p>
          <a:p>
            <a:endParaRPr lang="sv-SE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HelloWorld.groovy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helloWorld.groovy</a:t>
            </a:r>
            <a:r>
              <a:rPr lang="sv-SE" dirty="0" smtClean="0"/>
              <a:t>]</a:t>
            </a:r>
          </a:p>
          <a:p>
            <a:endParaRPr lang="sv-SE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Helt kompatibelt med existerande Javaprojekt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v-SE" dirty="0" err="1" smtClean="0"/>
              <a:t>Groovyklasser</a:t>
            </a:r>
            <a:r>
              <a:rPr lang="sv-SE" dirty="0" smtClean="0"/>
              <a:t> kompileras till .</a:t>
            </a:r>
            <a:r>
              <a:rPr lang="sv-SE" dirty="0" err="1" smtClean="0"/>
              <a:t>class-filer</a:t>
            </a:r>
            <a:r>
              <a:rPr lang="sv-SE" dirty="0" smtClean="0"/>
              <a:t> </a:t>
            </a:r>
          </a:p>
          <a:p>
            <a:r>
              <a:rPr lang="sv-SE" dirty="0" smtClean="0"/>
              <a:t>Ett javaprogram bryr sig inte om en klass är kompilerad från </a:t>
            </a:r>
            <a:r>
              <a:rPr lang="sv-SE" dirty="0" err="1" smtClean="0"/>
              <a:t>Groovy</a:t>
            </a:r>
            <a:r>
              <a:rPr lang="sv-SE" dirty="0" smtClean="0"/>
              <a:t> eller från Java. Det enda som behövs är </a:t>
            </a:r>
            <a:r>
              <a:rPr lang="sv-SE" dirty="0" err="1" smtClean="0"/>
              <a:t>groovy-all.jar</a:t>
            </a:r>
            <a:r>
              <a:rPr lang="sv-SE" dirty="0" smtClean="0"/>
              <a:t> i </a:t>
            </a:r>
            <a:r>
              <a:rPr lang="sv-SE" dirty="0" err="1" smtClean="0"/>
              <a:t>classpathen</a:t>
            </a:r>
            <a:endParaRPr lang="sv-SE" dirty="0" smtClean="0"/>
          </a:p>
          <a:p>
            <a:r>
              <a:rPr lang="sv-SE" dirty="0" smtClean="0"/>
              <a:t>Från en Javaklass kan man använda en </a:t>
            </a:r>
            <a:r>
              <a:rPr lang="sv-SE" dirty="0" err="1" smtClean="0"/>
              <a:t>Groovyklass</a:t>
            </a:r>
            <a:r>
              <a:rPr lang="sv-SE" dirty="0" smtClean="0"/>
              <a:t> precis som vilken kompilerad klass som helst</a:t>
            </a:r>
          </a:p>
          <a:p>
            <a:r>
              <a:rPr lang="sv-SE" dirty="0" smtClean="0"/>
              <a:t>Från en </a:t>
            </a:r>
            <a:r>
              <a:rPr lang="sv-SE" dirty="0" err="1" smtClean="0"/>
              <a:t>Groovyklass</a:t>
            </a:r>
            <a:r>
              <a:rPr lang="sv-SE" dirty="0" smtClean="0"/>
              <a:t> kan man använda en Javaklass på precis samma sätt som man gör från en Javaklass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Dynamiskt språk</a:t>
            </a:r>
          </a:p>
          <a:p>
            <a:r>
              <a:rPr lang="sv-SE" dirty="0" smtClean="0"/>
              <a:t>Kompatibelt med </a:t>
            </a:r>
            <a:r>
              <a:rPr lang="sv-SE" dirty="0" err="1" smtClean="0"/>
              <a:t>java-kod</a:t>
            </a:r>
            <a:endParaRPr lang="sv-SE" dirty="0" smtClean="0"/>
          </a:p>
          <a:p>
            <a:r>
              <a:rPr lang="sv-SE" dirty="0" smtClean="0"/>
              <a:t>Startades under 2003</a:t>
            </a:r>
          </a:p>
          <a:p>
            <a:r>
              <a:rPr lang="sv-SE" dirty="0" smtClean="0"/>
              <a:t>Lades på is 2004</a:t>
            </a:r>
          </a:p>
          <a:p>
            <a:r>
              <a:rPr lang="sv-SE" dirty="0" smtClean="0"/>
              <a:t>Ny grupp utvecklare tog över 2004</a:t>
            </a:r>
          </a:p>
          <a:p>
            <a:r>
              <a:rPr lang="sv-SE" dirty="0" err="1" smtClean="0"/>
              <a:t>Groovy</a:t>
            </a:r>
            <a:r>
              <a:rPr lang="sv-SE" dirty="0" smtClean="0"/>
              <a:t> version 1.0 släpptes 2:a Januari 2007</a:t>
            </a:r>
          </a:p>
          <a:p>
            <a:r>
              <a:rPr lang="sv-SE" dirty="0" err="1" smtClean="0"/>
              <a:t>JavaOne</a:t>
            </a:r>
            <a:r>
              <a:rPr lang="sv-SE" dirty="0" smtClean="0"/>
              <a:t> 2008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Utökar JDK för att förenkla utveckling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helloWorld.groovy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Exceptions</a:t>
            </a:r>
            <a:r>
              <a:rPr lang="sv-SE" dirty="0" smtClean="0"/>
              <a:t> i 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Exceptions.java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Exceptions</a:t>
            </a:r>
            <a:r>
              <a:rPr lang="sv-SE" dirty="0" smtClean="0"/>
              <a:t>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Exceptions.groovy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Dynamisk/frivillig typning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optionalTyping.groovy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Hantera </a:t>
            </a:r>
            <a:r>
              <a:rPr lang="sv-SE" dirty="0" err="1" smtClean="0"/>
              <a:t>null</a:t>
            </a:r>
            <a:r>
              <a:rPr lang="sv-SE" dirty="0" smtClean="0"/>
              <a:t> i 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Nullsafe.java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Hantera </a:t>
            </a:r>
            <a:r>
              <a:rPr lang="sv-SE" dirty="0" err="1" smtClean="0"/>
              <a:t>null</a:t>
            </a:r>
            <a:r>
              <a:rPr lang="sv-SE" dirty="0" smtClean="0"/>
              <a:t>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Nullsafe.groovy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Getters/setters i 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ClassWithGettersSetters.java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Getters/setters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ClassWithGettersSetters.groovy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Default </a:t>
            </a:r>
            <a:r>
              <a:rPr lang="sv-SE" dirty="0" err="1" smtClean="0"/>
              <a:t>konstruktor</a:t>
            </a:r>
            <a:r>
              <a:rPr lang="sv-SE" dirty="0" smtClean="0"/>
              <a:t> i 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UsingDefaultConstructor.java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Default </a:t>
            </a:r>
            <a:r>
              <a:rPr lang="sv-SE" dirty="0" err="1" smtClean="0"/>
              <a:t>konstruktor</a:t>
            </a:r>
            <a:r>
              <a:rPr lang="sv-SE" dirty="0" smtClean="0"/>
              <a:t>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UsingDefaultConstructor.groovy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Dynamiska språk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programming language is a term used broadly in computer science to describe a class of high level programming languages that </a:t>
            </a:r>
            <a:r>
              <a:rPr lang="en-US" dirty="0" smtClean="0">
                <a:solidFill>
                  <a:srgbClr val="FF0000"/>
                </a:solidFill>
              </a:rPr>
              <a:t>execute at runtime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many common behaviors that other languages might perform during compilation</a:t>
            </a:r>
            <a:r>
              <a:rPr lang="sv-SE" dirty="0" smtClean="0"/>
              <a:t>, </a:t>
            </a:r>
            <a:r>
              <a:rPr lang="sv-SE" dirty="0" err="1" smtClean="0"/>
              <a:t>if</a:t>
            </a:r>
            <a:r>
              <a:rPr lang="sv-SE" dirty="0" smtClean="0"/>
              <a:t> at all.</a:t>
            </a:r>
          </a:p>
          <a:p>
            <a:r>
              <a:rPr lang="sv-SE" dirty="0" smtClean="0"/>
              <a:t>Många, men inte alla, dynamiska språk har dynamisk typning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Bekvämlighetsmetoder:List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ArrayConveniance.groovy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Bekvämlighetsmetoder:List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[ArrayConveniance2.groovy]</a:t>
            </a:r>
            <a:endParaRPr lang="sv-SE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Bekvämlighetsmetoder:Map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MapConveniance.groovy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Operator </a:t>
            </a:r>
            <a:r>
              <a:rPr lang="sv-SE" dirty="0" err="1" smtClean="0"/>
              <a:t>overloading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operatorOverload.groovy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Operator </a:t>
            </a:r>
            <a:r>
              <a:rPr lang="sv-SE" dirty="0" err="1" smtClean="0"/>
              <a:t>overloading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smtClean="0"/>
              <a:t>[operatorOverload2.groovy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Operator </a:t>
            </a:r>
            <a:r>
              <a:rPr lang="sv-SE" dirty="0" err="1" smtClean="0"/>
              <a:t>overloading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Groovy</a:t>
            </a:r>
            <a:r>
              <a:rPr lang="sv-SE" dirty="0" smtClean="0"/>
              <a:t> </a:t>
            </a:r>
            <a:r>
              <a:rPr lang="sv-SE" dirty="0" err="1" smtClean="0"/>
              <a:t>truth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TestGroovyTruth.groovy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Groovy</a:t>
            </a:r>
            <a:r>
              <a:rPr lang="sv-SE" dirty="0" smtClean="0"/>
              <a:t> </a:t>
            </a:r>
            <a:r>
              <a:rPr lang="sv-SE" dirty="0" err="1" smtClean="0"/>
              <a:t>truth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HelloWorldWithParameters.java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Groovy</a:t>
            </a:r>
            <a:r>
              <a:rPr lang="sv-SE" dirty="0" smtClean="0"/>
              <a:t> </a:t>
            </a:r>
            <a:r>
              <a:rPr lang="sv-SE" dirty="0" err="1" smtClean="0"/>
              <a:t>truth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helloWorldWithParameters.groovy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Nackdelar med dynamiska språk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Sämre prestanda</a:t>
            </a:r>
          </a:p>
          <a:p>
            <a:r>
              <a:rPr lang="sv-SE" dirty="0" smtClean="0"/>
              <a:t>(Större behov av enhetstester)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Optional</a:t>
            </a:r>
            <a:r>
              <a:rPr lang="sv-SE" dirty="0" smtClean="0"/>
              <a:t> parameters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optionalParameters.java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Optional</a:t>
            </a:r>
            <a:r>
              <a:rPr lang="sv-SE" dirty="0" smtClean="0"/>
              <a:t> parameters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optionalParameters.groovy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Fördelar med dynamiska språk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Closures</a:t>
            </a:r>
            <a:r>
              <a:rPr lang="sv-SE" dirty="0" smtClean="0"/>
              <a:t> </a:t>
            </a:r>
          </a:p>
          <a:p>
            <a:r>
              <a:rPr lang="sv-SE" dirty="0" smtClean="0"/>
              <a:t>Möjlighet att ändra hur språket fungerar (</a:t>
            </a:r>
            <a:r>
              <a:rPr lang="sv-SE" dirty="0" err="1" smtClean="0"/>
              <a:t>reflection</a:t>
            </a:r>
            <a:r>
              <a:rPr lang="sv-SE" dirty="0" smtClean="0"/>
              <a:t>)</a:t>
            </a:r>
          </a:p>
          <a:p>
            <a:r>
              <a:rPr lang="sv-SE" dirty="0" smtClean="0"/>
              <a:t>Metaprogrammering</a:t>
            </a:r>
          </a:p>
          <a:p>
            <a:pPr lvl="1"/>
            <a:endParaRPr lang="sv-SE" dirty="0" smtClean="0"/>
          </a:p>
          <a:p>
            <a:pPr lvl="1"/>
            <a:endParaRPr lang="sv-SE" dirty="0" smtClean="0"/>
          </a:p>
          <a:p>
            <a:pPr>
              <a:buNone/>
            </a:pP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Closures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Kodblock som kan skickas runt precis som en variabel</a:t>
            </a:r>
          </a:p>
          <a:p>
            <a:r>
              <a:rPr lang="sv-SE" dirty="0" smtClean="0"/>
              <a:t>Vem som än får kodblocket skickat till sig kan exekvera det, när som helst</a:t>
            </a:r>
          </a:p>
          <a:p>
            <a:r>
              <a:rPr lang="sv-SE" dirty="0" smtClean="0"/>
              <a:t>Det kan referera till variabler skapade i </a:t>
            </a:r>
            <a:r>
              <a:rPr lang="sv-SE" dirty="0" err="1" smtClean="0"/>
              <a:t>contextet</a:t>
            </a:r>
            <a:r>
              <a:rPr lang="sv-SE" dirty="0" smtClean="0"/>
              <a:t> där kodblocket skapades</a:t>
            </a:r>
          </a:p>
          <a:p>
            <a:r>
              <a:rPr lang="sv-SE" dirty="0" smtClean="0"/>
              <a:t>Kommer finnas i Java 1.7, finns redan i </a:t>
            </a:r>
            <a:r>
              <a:rPr lang="sv-SE" dirty="0" err="1" smtClean="0"/>
              <a:t>Groovy</a:t>
            </a:r>
            <a:endParaRPr lang="sv-SE" dirty="0" smtClean="0"/>
          </a:p>
          <a:p>
            <a:endParaRPr lang="sv-S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Metaprogrammering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Program som ändrar program, inklusive sig själv</a:t>
            </a:r>
          </a:p>
          <a:p>
            <a:r>
              <a:rPr lang="sv-SE" dirty="0" smtClean="0"/>
              <a:t>Skapa klasser och metoder medan programmet körs</a:t>
            </a:r>
          </a:p>
          <a:p>
            <a:r>
              <a:rPr lang="sv-SE" dirty="0" smtClean="0"/>
              <a:t>Skapa </a:t>
            </a:r>
            <a:r>
              <a:rPr lang="sv-SE" dirty="0" err="1" smtClean="0"/>
              <a:t>mock-objekt</a:t>
            </a:r>
            <a:r>
              <a:rPr lang="sv-SE" dirty="0" smtClean="0"/>
              <a:t> </a:t>
            </a:r>
          </a:p>
          <a:p>
            <a:r>
              <a:rPr lang="sv-SE" dirty="0" smtClean="0"/>
              <a:t>Testa klasser som är tajt kopplade</a:t>
            </a:r>
          </a:p>
          <a:p>
            <a:r>
              <a:rPr lang="sv-SE" dirty="0" smtClean="0"/>
              <a:t>Skapa </a:t>
            </a:r>
            <a:r>
              <a:rPr lang="sv-SE" dirty="0" err="1" smtClean="0"/>
              <a:t>DSL:s</a:t>
            </a:r>
            <a:r>
              <a:rPr lang="sv-SE" dirty="0" smtClean="0"/>
              <a:t> (</a:t>
            </a:r>
            <a:r>
              <a:rPr lang="sv-SE" dirty="0" err="1" smtClean="0"/>
              <a:t>Domain</a:t>
            </a:r>
            <a:r>
              <a:rPr lang="sv-SE" dirty="0" smtClean="0"/>
              <a:t> </a:t>
            </a:r>
            <a:r>
              <a:rPr lang="sv-SE" dirty="0" err="1" smtClean="0"/>
              <a:t>specific</a:t>
            </a:r>
            <a:r>
              <a:rPr lang="sv-SE" dirty="0" smtClean="0"/>
              <a:t> </a:t>
            </a:r>
            <a:r>
              <a:rPr lang="sv-SE" dirty="0" err="1" smtClean="0"/>
              <a:t>languages</a:t>
            </a:r>
            <a:r>
              <a:rPr lang="sv-SE" dirty="0" smtClean="0"/>
              <a:t>)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GPL(General </a:t>
            </a:r>
            <a:r>
              <a:rPr lang="sv-SE" dirty="0" err="1" smtClean="0"/>
              <a:t>Purpose</a:t>
            </a:r>
            <a:r>
              <a:rPr lang="sv-SE" dirty="0" smtClean="0"/>
              <a:t> Languages)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Java, C, Ruby, </a:t>
            </a:r>
            <a:r>
              <a:rPr lang="sv-SE" dirty="0" err="1" smtClean="0"/>
              <a:t>Groovy</a:t>
            </a:r>
            <a:r>
              <a:rPr lang="sv-SE" dirty="0" smtClean="0"/>
              <a:t> och liknande språk kallas GPL, General </a:t>
            </a:r>
            <a:r>
              <a:rPr lang="sv-SE" dirty="0" err="1" smtClean="0"/>
              <a:t>Purpose</a:t>
            </a:r>
            <a:r>
              <a:rPr lang="sv-SE" dirty="0" smtClean="0"/>
              <a:t> Languages. </a:t>
            </a:r>
          </a:p>
          <a:p>
            <a:r>
              <a:rPr lang="sv-SE" dirty="0" smtClean="0"/>
              <a:t>Har en generell syntax, oberoende av område.</a:t>
            </a:r>
          </a:p>
          <a:p>
            <a:r>
              <a:rPr lang="sv-SE" dirty="0" smtClean="0"/>
              <a:t>Allt går att göra, men det är sällan det enklaste eller snabbaste sättet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DSL (</a:t>
            </a:r>
            <a:r>
              <a:rPr lang="sv-SE" dirty="0" err="1" smtClean="0"/>
              <a:t>Domain</a:t>
            </a:r>
            <a:r>
              <a:rPr lang="sv-SE" dirty="0" smtClean="0"/>
              <a:t> </a:t>
            </a:r>
            <a:r>
              <a:rPr lang="sv-SE" dirty="0" err="1" smtClean="0"/>
              <a:t>Specific</a:t>
            </a:r>
            <a:r>
              <a:rPr lang="sv-SE" dirty="0" smtClean="0"/>
              <a:t> Languages)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Språket är designat utifrån domänen det används i.</a:t>
            </a:r>
          </a:p>
          <a:p>
            <a:r>
              <a:rPr lang="sv-SE" dirty="0" smtClean="0"/>
              <a:t>Går snabbare att utveckla i ett språk som ligger nära problemdomänen</a:t>
            </a:r>
          </a:p>
          <a:p>
            <a:r>
              <a:rPr lang="sv-SE" dirty="0" smtClean="0"/>
              <a:t>Lätt att kommunicera med beställare och användare</a:t>
            </a:r>
          </a:p>
          <a:p>
            <a:r>
              <a:rPr lang="sv-SE" dirty="0" smtClean="0"/>
              <a:t>Koden läsbar även för icke-programmerare</a:t>
            </a:r>
          </a:p>
          <a:p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8927</TotalTime>
  <Words>680</Words>
  <PresentationFormat>Bildspel på skärmen (4:3)</PresentationFormat>
  <Paragraphs>130</Paragraphs>
  <Slides>41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41</vt:i4>
      </vt:variant>
    </vt:vector>
  </HeadingPairs>
  <TitlesOfParts>
    <vt:vector size="42" baseType="lpstr">
      <vt:lpstr>Office-tema</vt:lpstr>
      <vt:lpstr>Groovy</vt:lpstr>
      <vt:lpstr>Groovy</vt:lpstr>
      <vt:lpstr>Dynamiska språk</vt:lpstr>
      <vt:lpstr>Nackdelar med dynamiska språk</vt:lpstr>
      <vt:lpstr>Fördelar med dynamiska språk</vt:lpstr>
      <vt:lpstr>Closures</vt:lpstr>
      <vt:lpstr>Metaprogrammering</vt:lpstr>
      <vt:lpstr>GPL(General Purpose Languages)</vt:lpstr>
      <vt:lpstr>DSL (Domain Specific Languages)</vt:lpstr>
      <vt:lpstr>DSL</vt:lpstr>
      <vt:lpstr>Extern DSL</vt:lpstr>
      <vt:lpstr>Intern DSL</vt:lpstr>
      <vt:lpstr>DSL i Groovy</vt:lpstr>
      <vt:lpstr>DSL i Grails</vt:lpstr>
      <vt:lpstr>Varför Groovy?</vt:lpstr>
      <vt:lpstr>Fördelar med Groovy</vt:lpstr>
      <vt:lpstr>Enkelt att lära: HelloWorld.java</vt:lpstr>
      <vt:lpstr>HelloWorld.groovy</vt:lpstr>
      <vt:lpstr>Helt kompatibelt med existerande Javaprojekt</vt:lpstr>
      <vt:lpstr>Utökar JDK för att förenkla utveckling</vt:lpstr>
      <vt:lpstr>Exceptions i java</vt:lpstr>
      <vt:lpstr>Exceptions i Groovy</vt:lpstr>
      <vt:lpstr>Dynamisk/frivillig typning</vt:lpstr>
      <vt:lpstr>Hantera null i Java</vt:lpstr>
      <vt:lpstr>Hantera null i Groovy</vt:lpstr>
      <vt:lpstr>Getters/setters i Java</vt:lpstr>
      <vt:lpstr>Getters/setters i Groovy</vt:lpstr>
      <vt:lpstr>Default konstruktor i Java</vt:lpstr>
      <vt:lpstr>Default konstruktor i Groovy</vt:lpstr>
      <vt:lpstr>Bekvämlighetsmetoder:List</vt:lpstr>
      <vt:lpstr>Bekvämlighetsmetoder:List</vt:lpstr>
      <vt:lpstr>Bekvämlighetsmetoder:Map</vt:lpstr>
      <vt:lpstr>Bild 33</vt:lpstr>
      <vt:lpstr>Operator overloading</vt:lpstr>
      <vt:lpstr>Operator overloading</vt:lpstr>
      <vt:lpstr>Operator overloading</vt:lpstr>
      <vt:lpstr>Groovy truth</vt:lpstr>
      <vt:lpstr>Groovy truth</vt:lpstr>
      <vt:lpstr>Groovy truth</vt:lpstr>
      <vt:lpstr>Optional parameters</vt:lpstr>
      <vt:lpstr>Optional parameters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</dc:title>
  <cp:lastModifiedBy>emil.sandin</cp:lastModifiedBy>
  <cp:revision>216</cp:revision>
  <dcterms:modified xsi:type="dcterms:W3CDTF">2008-09-02T12:23:25Z</dcterms:modified>
</cp:coreProperties>
</file>