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4"/>
  </p:notesMasterIdLst>
  <p:handoutMasterIdLst>
    <p:handoutMasterId r:id="rId15"/>
  </p:handoutMasterIdLst>
  <p:sldIdLst>
    <p:sldId id="271" r:id="rId2"/>
    <p:sldId id="278" r:id="rId3"/>
    <p:sldId id="280" r:id="rId4"/>
    <p:sldId id="279" r:id="rId5"/>
    <p:sldId id="272" r:id="rId6"/>
    <p:sldId id="281" r:id="rId7"/>
    <p:sldId id="276" r:id="rId8"/>
    <p:sldId id="286" r:id="rId9"/>
    <p:sldId id="282" r:id="rId10"/>
    <p:sldId id="283" r:id="rId11"/>
    <p:sldId id="284" r:id="rId12"/>
    <p:sldId id="285" r:id="rId13"/>
  </p:sldIdLst>
  <p:sldSz cx="9144000" cy="6858000" type="screen4x3"/>
  <p:notesSz cx="6711950" cy="9844088"/>
  <p:defaultTextStyle>
    <a:defPPr>
      <a:defRPr lang="en-GB"/>
    </a:defPPr>
    <a:lvl1pPr algn="l" rtl="0" fontAlgn="base">
      <a:spcBef>
        <a:spcPct val="20000"/>
      </a:spcBef>
      <a:spcAft>
        <a:spcPct val="0"/>
      </a:spcAft>
      <a:buClr>
        <a:schemeClr val="bg1"/>
      </a:buClr>
      <a:buFont typeface="Times New Roman" pitchFamily="18" charset="0"/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bg1"/>
      </a:buClr>
      <a:buFont typeface="Times New Roman" pitchFamily="18" charset="0"/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bg1"/>
      </a:buClr>
      <a:buFont typeface="Times New Roman" pitchFamily="18" charset="0"/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bg1"/>
      </a:buClr>
      <a:buFont typeface="Times New Roman" pitchFamily="18" charset="0"/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bg1"/>
      </a:buClr>
      <a:buFont typeface="Times New Roman" pitchFamily="18" charset="0"/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DFE"/>
    <a:srgbClr val="FF9900"/>
    <a:srgbClr val="E8FAFE"/>
    <a:srgbClr val="D3F5FD"/>
    <a:srgbClr val="F4FEB8"/>
    <a:srgbClr val="111111"/>
    <a:srgbClr val="7A7D84"/>
    <a:srgbClr val="6E646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2821" autoAdjust="0"/>
  </p:normalViewPr>
  <p:slideViewPr>
    <p:cSldViewPr snapToGrid="0">
      <p:cViewPr varScale="1">
        <p:scale>
          <a:sx n="73" d="100"/>
          <a:sy n="73" d="100"/>
        </p:scale>
        <p:origin x="-10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1482" y="-102"/>
      </p:cViewPr>
      <p:guideLst>
        <p:guide orient="horz" pos="3100"/>
        <p:guide pos="211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3650" y="0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51963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3650" y="9351963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B52A56E4-F7D1-466C-A13E-040BBEA283DD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3650" y="0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38188"/>
            <a:ext cx="4921250" cy="3690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5350" y="4675188"/>
            <a:ext cx="4921250" cy="443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51963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3650" y="9351963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CC78DDF1-5BE5-4602-ACE4-EB02D1B31DE1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14703A-7ACD-4E9E-A9A5-63C26327F014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5DEC30-EBEA-4905-9219-721304B63CDC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42100" y="349250"/>
            <a:ext cx="2057400" cy="5670550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69900" y="349250"/>
            <a:ext cx="6019800" cy="5670550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1B4888-D5FB-4750-8050-AEA7223342BF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26A7FB-6D4B-48A1-88EE-ADCE16176002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5F1B08-35C6-4246-946D-28079F1C3DB0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69900" y="1576388"/>
            <a:ext cx="4038600" cy="4443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60900" y="1576388"/>
            <a:ext cx="4038600" cy="4443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1D899-A5F6-4D11-A058-1A8815030D06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A4DA9B-3A31-4E84-A880-1435A1662C71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DF7381-1B6E-4C0F-A2D8-1EBB44347001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623202-0C89-4F6F-97FD-8ED9FA16A84A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86C92C-7A7B-4CA7-82F5-FD2CCEDF0CA0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B14800-0DC4-4DCC-9441-F0CE9E9646CA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8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81013" y="349250"/>
            <a:ext cx="75438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sv-SE" altLang="en-US" smtClean="0"/>
              <a:t>Klicka här för att ändra format</a:t>
            </a:r>
          </a:p>
        </p:txBody>
      </p:sp>
      <p:sp>
        <p:nvSpPr>
          <p:cNvPr id="9769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9900" y="1576388"/>
            <a:ext cx="8229600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altLang="en-US" smtClean="0"/>
              <a:t>Klicka här för att ändra format på bakgrundstexten</a:t>
            </a:r>
          </a:p>
          <a:p>
            <a:pPr lvl="1"/>
            <a:r>
              <a:rPr lang="sv-SE" altLang="en-US" smtClean="0"/>
              <a:t>Nivå två</a:t>
            </a:r>
          </a:p>
          <a:p>
            <a:pPr lvl="2"/>
            <a:r>
              <a:rPr lang="sv-SE" altLang="en-US" smtClean="0"/>
              <a:t>Nivå tre</a:t>
            </a:r>
          </a:p>
          <a:p>
            <a:pPr lvl="3"/>
            <a:r>
              <a:rPr lang="sv-SE" altLang="en-US" smtClean="0"/>
              <a:t>Nivå fyra</a:t>
            </a:r>
          </a:p>
          <a:p>
            <a:pPr lvl="4"/>
            <a:r>
              <a:rPr lang="sv-SE" altLang="en-US" smtClean="0"/>
              <a:t>Nivå fem</a:t>
            </a:r>
          </a:p>
        </p:txBody>
      </p:sp>
      <p:sp>
        <p:nvSpPr>
          <p:cNvPr id="9769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9769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sz="1000"/>
            </a:lvl1pPr>
          </a:lstStyle>
          <a:p>
            <a:endParaRPr lang="sv-SE" altLang="en-US"/>
          </a:p>
        </p:txBody>
      </p:sp>
      <p:sp>
        <p:nvSpPr>
          <p:cNvPr id="9769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000"/>
            </a:lvl1pPr>
          </a:lstStyle>
          <a:p>
            <a:fld id="{A565FD1F-9FA5-4CF5-AA64-F7C22A6B0F88}" type="slidenum">
              <a:rPr lang="sv-SE" altLang="en-US"/>
              <a:pPr/>
              <a:t>‹#›</a:t>
            </a:fld>
            <a:endParaRPr lang="sv-SE" altLang="en-US"/>
          </a:p>
        </p:txBody>
      </p:sp>
      <p:sp>
        <p:nvSpPr>
          <p:cNvPr id="976938" name="Line 42"/>
          <p:cNvSpPr>
            <a:spLocks noChangeShapeType="1"/>
          </p:cNvSpPr>
          <p:nvPr userDrawn="1"/>
        </p:nvSpPr>
        <p:spPr bwMode="auto">
          <a:xfrm>
            <a:off x="177800" y="6235700"/>
            <a:ext cx="77978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sv-SE"/>
          </a:p>
        </p:txBody>
      </p:sp>
      <p:sp>
        <p:nvSpPr>
          <p:cNvPr id="976942" name="Text Box 46"/>
          <p:cNvSpPr txBox="1">
            <a:spLocks noChangeArrowheads="1"/>
          </p:cNvSpPr>
          <p:nvPr userDrawn="1"/>
        </p:nvSpPr>
        <p:spPr bwMode="auto">
          <a:xfrm>
            <a:off x="217488" y="6629400"/>
            <a:ext cx="25939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sv-SE" sz="9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</a:t>
            </a:r>
            <a:r>
              <a:rPr lang="sv-SE" sz="800">
                <a:latin typeface="Verdana" pitchFamily="34" charset="0"/>
              </a:rPr>
              <a:t>Copyright Britech Consulting AB</a:t>
            </a:r>
            <a:endParaRPr lang="en-GB" sz="800">
              <a:latin typeface="Verdana" pitchFamily="34" charset="0"/>
            </a:endParaRPr>
          </a:p>
        </p:txBody>
      </p:sp>
      <p:sp>
        <p:nvSpPr>
          <p:cNvPr id="976943" name="AutoShape 47"/>
          <p:cNvSpPr>
            <a:spLocks noChangeArrowheads="1"/>
          </p:cNvSpPr>
          <p:nvPr userDrawn="1"/>
        </p:nvSpPr>
        <p:spPr bwMode="auto">
          <a:xfrm flipH="1">
            <a:off x="0" y="6103938"/>
            <a:ext cx="9144000" cy="42862"/>
          </a:xfrm>
          <a:prstGeom prst="homePlate">
            <a:avLst>
              <a:gd name="adj" fmla="val 5333396"/>
            </a:avLst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pic>
        <p:nvPicPr>
          <p:cNvPr id="976946" name="Picture 50" descr="logo britech - vitt underla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132638" y="6173788"/>
            <a:ext cx="2011362" cy="68421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Verdana" pitchFamily="34" charset="0"/>
        <a:buChar char="–"/>
        <a:defRPr sz="26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rgbClr val="FF9900"/>
        </a:buClr>
        <a:buSzPct val="5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dobe.com/misc/copyright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Öppen källkod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b="1" dirty="0" smtClean="0"/>
              <a:t>Öppen källkod</a:t>
            </a:r>
            <a:r>
              <a:rPr lang="sv-SE" dirty="0" smtClean="0"/>
              <a:t>, engelska </a:t>
            </a:r>
            <a:r>
              <a:rPr lang="sv-SE" i="1" dirty="0" smtClean="0"/>
              <a:t>Open </a:t>
            </a:r>
            <a:r>
              <a:rPr lang="sv-SE" i="1" dirty="0" err="1" smtClean="0"/>
              <a:t>Source</a:t>
            </a:r>
            <a:r>
              <a:rPr lang="sv-SE" dirty="0" smtClean="0"/>
              <a:t>, är datorprogram där källkoden är tillgänglig att använda, läsa, modifiera och vidaredistribuera för den som vill</a:t>
            </a:r>
          </a:p>
          <a:p>
            <a:endParaRPr lang="sv-S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Det finns ju ingen ansvarig?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Vem ska jag stämma?</a:t>
            </a:r>
          </a:p>
          <a:p>
            <a:r>
              <a:rPr lang="sv-SE" dirty="0" smtClean="0"/>
              <a:t>De flesta kommersiella produkter kräver godkännande av en ”Legal </a:t>
            </a:r>
            <a:r>
              <a:rPr lang="sv-SE" dirty="0" err="1" smtClean="0"/>
              <a:t>disclaimer</a:t>
            </a:r>
            <a:r>
              <a:rPr lang="sv-SE" dirty="0" smtClean="0"/>
              <a:t>”</a:t>
            </a:r>
            <a:endParaRPr lang="sv-S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Legal </a:t>
            </a:r>
            <a:r>
              <a:rPr lang="sv-SE" dirty="0" err="1" smtClean="0"/>
              <a:t>Disclaimer</a:t>
            </a:r>
            <a:r>
              <a:rPr lang="sv-SE" dirty="0" smtClean="0"/>
              <a:t> exempel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>
                <a:hlinkClick r:id="rId2"/>
              </a:rPr>
              <a:t>http://</a:t>
            </a:r>
            <a:r>
              <a:rPr lang="sv-SE" dirty="0" smtClean="0">
                <a:hlinkClick r:id="rId2"/>
              </a:rPr>
              <a:t>www.adobe.com/misc/copyright.html</a:t>
            </a:r>
            <a:r>
              <a:rPr lang="sv-SE" dirty="0" smtClean="0"/>
              <a:t>: ”</a:t>
            </a:r>
            <a:r>
              <a:rPr lang="en-US" dirty="0" smtClean="0"/>
              <a:t>… USE OF ANY MATERIALS IS DONE AT YOUR OWN DISCRETION AND RISK AND WITH YOUR AGREEMENT THAT YOU WILL BE SOLELY RESPONSIBLE FOR ANY DAMAGE TO YOUR COMPUTER </a:t>
            </a:r>
            <a:r>
              <a:rPr lang="en-US" dirty="0" smtClean="0"/>
              <a:t>SYSTEM…</a:t>
            </a:r>
            <a:r>
              <a:rPr lang="sv-SE" dirty="0" smtClean="0"/>
              <a:t>”</a:t>
            </a:r>
            <a:endParaRPr lang="sv-S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Sammafattning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Det är svårt att säga att Open </a:t>
            </a:r>
            <a:r>
              <a:rPr lang="sv-SE" dirty="0" err="1" smtClean="0"/>
              <a:t>source</a:t>
            </a:r>
            <a:r>
              <a:rPr lang="sv-SE" dirty="0" smtClean="0"/>
              <a:t> är </a:t>
            </a:r>
            <a:r>
              <a:rPr lang="sv-SE" i="1" dirty="0" smtClean="0"/>
              <a:t>bättre </a:t>
            </a:r>
            <a:r>
              <a:rPr lang="sv-SE" dirty="0" smtClean="0"/>
              <a:t>än kommersiella programvaror</a:t>
            </a:r>
          </a:p>
          <a:p>
            <a:r>
              <a:rPr lang="sv-SE" dirty="0" smtClean="0"/>
              <a:t>Bäst är att utvärdera från fall till fall (Fast jag kommer nog oftast välja </a:t>
            </a:r>
            <a:r>
              <a:rPr lang="sv-SE" dirty="0" err="1" smtClean="0"/>
              <a:t>open</a:t>
            </a:r>
            <a:r>
              <a:rPr lang="sv-SE" dirty="0" smtClean="0"/>
              <a:t> </a:t>
            </a:r>
            <a:r>
              <a:rPr lang="sv-SE" dirty="0" err="1" smtClean="0"/>
              <a:t>sourcelösningar</a:t>
            </a:r>
            <a:r>
              <a:rPr lang="sv-SE" dirty="0" smtClean="0"/>
              <a:t>)</a:t>
            </a:r>
            <a:endParaRPr lang="sv-S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Exempel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Apache (Webbserver)</a:t>
            </a:r>
          </a:p>
          <a:p>
            <a:r>
              <a:rPr lang="sv-SE" dirty="0" smtClean="0"/>
              <a:t>Linux (Operativsystem)</a:t>
            </a:r>
          </a:p>
          <a:p>
            <a:r>
              <a:rPr lang="sv-SE" dirty="0" err="1" smtClean="0"/>
              <a:t>MySQL</a:t>
            </a:r>
            <a:r>
              <a:rPr lang="sv-SE" dirty="0" smtClean="0"/>
              <a:t> (Databas)</a:t>
            </a:r>
          </a:p>
          <a:p>
            <a:r>
              <a:rPr lang="sv-SE" dirty="0" err="1" smtClean="0"/>
              <a:t>Firefox</a:t>
            </a:r>
            <a:r>
              <a:rPr lang="sv-SE" dirty="0" smtClean="0"/>
              <a:t> (Webbläsare)</a:t>
            </a:r>
          </a:p>
          <a:p>
            <a:endParaRPr lang="sv-S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Företag inom Open </a:t>
            </a:r>
            <a:r>
              <a:rPr lang="sv-SE" dirty="0" err="1" smtClean="0"/>
              <a:t>Source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Apache Software Foundation</a:t>
            </a:r>
          </a:p>
          <a:p>
            <a:r>
              <a:rPr lang="sv-SE" dirty="0" err="1" smtClean="0"/>
              <a:t>JBoss</a:t>
            </a:r>
            <a:endParaRPr lang="sv-SE" dirty="0" smtClean="0"/>
          </a:p>
          <a:p>
            <a:r>
              <a:rPr lang="sv-SE" dirty="0" err="1" smtClean="0"/>
              <a:t>MySQL</a:t>
            </a:r>
            <a:endParaRPr lang="sv-SE" dirty="0" smtClean="0"/>
          </a:p>
          <a:p>
            <a:r>
              <a:rPr lang="sv-SE" dirty="0" err="1" smtClean="0"/>
              <a:t>SugarCRM</a:t>
            </a:r>
            <a:endParaRPr lang="sv-S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0"/>
            <a:ext cx="7543800" cy="1518739"/>
          </a:xfrm>
        </p:spPr>
        <p:txBody>
          <a:bodyPr/>
          <a:lstStyle/>
          <a:p>
            <a:r>
              <a:rPr lang="sv-SE" dirty="0" smtClean="0"/>
              <a:t>Vanliga prioriteringar inom kommersiella programvaror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1841862"/>
            <a:ext cx="8229600" cy="4177937"/>
          </a:xfrm>
        </p:spPr>
        <p:txBody>
          <a:bodyPr/>
          <a:lstStyle/>
          <a:p>
            <a:r>
              <a:rPr lang="sv-SE" dirty="0" smtClean="0"/>
              <a:t>Time to market</a:t>
            </a:r>
          </a:p>
          <a:p>
            <a:r>
              <a:rPr lang="sv-SE" dirty="0" smtClean="0"/>
              <a:t>Visuella features</a:t>
            </a:r>
            <a:endParaRPr lang="sv-S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0"/>
            <a:ext cx="7543800" cy="1518739"/>
          </a:xfrm>
        </p:spPr>
        <p:txBody>
          <a:bodyPr/>
          <a:lstStyle/>
          <a:p>
            <a:r>
              <a:rPr lang="sv-SE" dirty="0" smtClean="0"/>
              <a:t>Vanliga prioritering inom öppen källkod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2377440"/>
            <a:ext cx="8229600" cy="3642360"/>
          </a:xfrm>
        </p:spPr>
        <p:txBody>
          <a:bodyPr/>
          <a:lstStyle/>
          <a:p>
            <a:r>
              <a:rPr lang="sv-SE" dirty="0" smtClean="0"/>
              <a:t>Kvalitet framför features</a:t>
            </a:r>
          </a:p>
          <a:p>
            <a:r>
              <a:rPr lang="sv-SE" dirty="0" smtClean="0"/>
              <a:t>Ren </a:t>
            </a:r>
            <a:r>
              <a:rPr lang="sv-SE" dirty="0" smtClean="0"/>
              <a:t>teknisk design</a:t>
            </a:r>
            <a:endParaRPr lang="sv-SE" dirty="0" smtClean="0"/>
          </a:p>
          <a:p>
            <a:r>
              <a:rPr lang="sv-SE" dirty="0" smtClean="0"/>
              <a:t>Stabilitet</a:t>
            </a:r>
          </a:p>
          <a:p>
            <a:r>
              <a:rPr lang="sv-SE" dirty="0" smtClean="0"/>
              <a:t>Följa standarder</a:t>
            </a:r>
            <a:endParaRPr lang="sv-S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Fördelar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Högre säkerhet (</a:t>
            </a:r>
            <a:r>
              <a:rPr lang="sv-SE" dirty="0" err="1" smtClean="0"/>
              <a:t>Jmfr</a:t>
            </a:r>
            <a:r>
              <a:rPr lang="sv-SE" dirty="0" smtClean="0"/>
              <a:t> Borland </a:t>
            </a:r>
            <a:r>
              <a:rPr lang="sv-SE" dirty="0" err="1" smtClean="0"/>
              <a:t>Inprise</a:t>
            </a:r>
            <a:r>
              <a:rPr lang="sv-SE" dirty="0" smtClean="0"/>
              <a:t>)</a:t>
            </a:r>
          </a:p>
          <a:p>
            <a:r>
              <a:rPr lang="sv-SE" dirty="0" smtClean="0"/>
              <a:t>Standarder ger större flexibilitet</a:t>
            </a:r>
          </a:p>
          <a:p>
            <a:r>
              <a:rPr lang="sv-SE" dirty="0" smtClean="0"/>
              <a:t>Ren design gör det lättare att läsa, förstå och bygga vidare på</a:t>
            </a:r>
            <a:endParaRPr lang="sv-S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Fördelar för verksamheten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Gratis </a:t>
            </a:r>
            <a:r>
              <a:rPr lang="sv-SE" dirty="0" smtClean="0"/>
              <a:t>inköp (Påverkar total </a:t>
            </a:r>
            <a:r>
              <a:rPr lang="sv-SE" dirty="0" err="1" smtClean="0"/>
              <a:t>cost</a:t>
            </a:r>
            <a:r>
              <a:rPr lang="sv-SE" dirty="0" smtClean="0"/>
              <a:t> of </a:t>
            </a:r>
            <a:r>
              <a:rPr lang="sv-SE" dirty="0" err="1" smtClean="0"/>
              <a:t>ownership</a:t>
            </a:r>
            <a:r>
              <a:rPr lang="sv-SE" dirty="0" smtClean="0"/>
              <a:t>)</a:t>
            </a:r>
          </a:p>
          <a:p>
            <a:r>
              <a:rPr lang="sv-SE" dirty="0" smtClean="0"/>
              <a:t>Betala bara för det du behöver</a:t>
            </a:r>
            <a:endParaRPr lang="sv-SE" dirty="0" smtClean="0"/>
          </a:p>
          <a:p>
            <a:r>
              <a:rPr lang="sv-SE" dirty="0" smtClean="0"/>
              <a:t>Obegränsat antal kopior av </a:t>
            </a:r>
            <a:r>
              <a:rPr lang="sv-SE" dirty="0" smtClean="0"/>
              <a:t>programvara</a:t>
            </a:r>
            <a:endParaRPr lang="sv-SE" dirty="0" smtClean="0"/>
          </a:p>
          <a:p>
            <a:r>
              <a:rPr lang="sv-SE" dirty="0" smtClean="0"/>
              <a:t>Lägre krav att </a:t>
            </a:r>
            <a:r>
              <a:rPr lang="sv-SE" dirty="0" smtClean="0"/>
              <a:t>uppgradera</a:t>
            </a:r>
            <a:endParaRPr lang="sv-SE" dirty="0" smtClean="0"/>
          </a:p>
          <a:p>
            <a:r>
              <a:rPr lang="sv-SE" dirty="0" smtClean="0"/>
              <a:t>Obefintlig risk för virus</a:t>
            </a:r>
          </a:p>
          <a:p>
            <a:r>
              <a:rPr lang="sv-SE" dirty="0" smtClean="0"/>
              <a:t>Minskar risken att låsa sig vid programvaror från ett företag</a:t>
            </a:r>
            <a:endParaRPr lang="sv-S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Kommunikation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Kommersiell produkt</a:t>
            </a:r>
          </a:p>
          <a:p>
            <a:pPr>
              <a:buNone/>
            </a:pPr>
            <a:r>
              <a:rPr lang="sv-SE" dirty="0" smtClean="0"/>
              <a:t>Säljare 	</a:t>
            </a:r>
            <a:r>
              <a:rPr lang="sv-SE" dirty="0" smtClean="0">
                <a:sym typeface="Wingdings" pitchFamily="2" charset="2"/>
              </a:rPr>
              <a:t></a:t>
            </a:r>
            <a:r>
              <a:rPr lang="sv-SE" dirty="0" smtClean="0"/>
              <a:t> 	Inköpare </a:t>
            </a:r>
          </a:p>
          <a:p>
            <a:pPr>
              <a:buNone/>
            </a:pPr>
            <a:endParaRPr lang="sv-SE" dirty="0" smtClean="0"/>
          </a:p>
          <a:p>
            <a:r>
              <a:rPr lang="sv-SE" dirty="0" smtClean="0"/>
              <a:t>Open </a:t>
            </a:r>
            <a:r>
              <a:rPr lang="sv-SE" dirty="0" err="1" smtClean="0"/>
              <a:t>source-produkt</a:t>
            </a:r>
            <a:endParaRPr lang="sv-SE" dirty="0" smtClean="0"/>
          </a:p>
          <a:p>
            <a:pPr>
              <a:buNone/>
            </a:pPr>
            <a:r>
              <a:rPr lang="sv-SE" dirty="0" smtClean="0"/>
              <a:t>Utvecklare 	</a:t>
            </a:r>
            <a:r>
              <a:rPr lang="sv-SE" dirty="0" smtClean="0">
                <a:sym typeface="Wingdings" pitchFamily="2" charset="2"/>
              </a:rPr>
              <a:t> 	Utvecklare</a:t>
            </a:r>
            <a:endParaRPr lang="sv-SE" dirty="0" smtClean="0"/>
          </a:p>
          <a:p>
            <a:endParaRPr lang="sv-S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Är det inte svårt med support?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Support från utvecklarna av produkten</a:t>
            </a:r>
          </a:p>
          <a:p>
            <a:r>
              <a:rPr lang="sv-SE" dirty="0" smtClean="0"/>
              <a:t>Support från 3:e part</a:t>
            </a:r>
            <a:endParaRPr lang="sv-S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ätverk">
  <a:themeElements>
    <a:clrScheme name="Nätve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ätve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1"/>
          </a:buClr>
          <a:buSzTx/>
          <a:buFont typeface="Times New Roman" pitchFamily="18" charset="0"/>
          <a:buChar char="•"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1"/>
          </a:buClr>
          <a:buSzTx/>
          <a:buFont typeface="Times New Roman" pitchFamily="18" charset="0"/>
          <a:buChar char="•"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ätve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ätve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22263</TotalTime>
  <Words>259</Words>
  <Application>Microsoft PowerPoint</Application>
  <PresentationFormat>Bildspel på skärmen (4:3)</PresentationFormat>
  <Paragraphs>48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12</vt:i4>
      </vt:variant>
    </vt:vector>
  </HeadingPairs>
  <TitlesOfParts>
    <vt:vector size="13" baseType="lpstr">
      <vt:lpstr>Nätverk</vt:lpstr>
      <vt:lpstr>Öppen källkod</vt:lpstr>
      <vt:lpstr>Exempel</vt:lpstr>
      <vt:lpstr>Företag inom Open Source</vt:lpstr>
      <vt:lpstr>Vanliga prioriteringar inom kommersiella programvaror</vt:lpstr>
      <vt:lpstr>Vanliga prioritering inom öppen källkod</vt:lpstr>
      <vt:lpstr>Fördelar</vt:lpstr>
      <vt:lpstr>Fördelar för verksamheten</vt:lpstr>
      <vt:lpstr>Kommunikation</vt:lpstr>
      <vt:lpstr>Är det inte svårt med support?</vt:lpstr>
      <vt:lpstr>Det finns ju ingen ansvarig?</vt:lpstr>
      <vt:lpstr>Legal Disclaimer exempel</vt:lpstr>
      <vt:lpstr>Sammafattning</vt:lpstr>
    </vt:vector>
  </TitlesOfParts>
  <Company>Adcore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Rubrik</dc:title>
  <dc:creator>Nils.Edlund</dc:creator>
  <cp:lastModifiedBy>emil.sandin</cp:lastModifiedBy>
  <cp:revision>448</cp:revision>
  <dcterms:created xsi:type="dcterms:W3CDTF">2002-10-10T08:33:31Z</dcterms:created>
  <dcterms:modified xsi:type="dcterms:W3CDTF">2008-10-06T10:54:35Z</dcterms:modified>
</cp:coreProperties>
</file>