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62"/>
  </p:notesMasterIdLst>
  <p:handoutMasterIdLst>
    <p:handoutMasterId r:id="rId63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32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</p:sldIdLst>
  <p:sldSz cx="9144000" cy="6858000" type="screen4x3"/>
  <p:notesSz cx="6711950" cy="9844088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DFE"/>
    <a:srgbClr val="FF9900"/>
    <a:srgbClr val="E8FAFE"/>
    <a:srgbClr val="D3F5FD"/>
    <a:srgbClr val="F4FEB8"/>
    <a:srgbClr val="111111"/>
    <a:srgbClr val="7A7D84"/>
    <a:srgbClr val="6E646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50" autoAdjust="0"/>
    <p:restoredTop sz="92870" autoAdjust="0"/>
  </p:normalViewPr>
  <p:slideViewPr>
    <p:cSldViewPr snapToGrid="0">
      <p:cViewPr varScale="1">
        <p:scale>
          <a:sx n="70" d="100"/>
          <a:sy n="70" d="100"/>
        </p:scale>
        <p:origin x="-11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482" y="-102"/>
      </p:cViewPr>
      <p:guideLst>
        <p:guide orient="horz" pos="3100"/>
        <p:guide pos="211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365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365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B52A56E4-F7D1-466C-A13E-040BBEA283DD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8188"/>
            <a:ext cx="4921250" cy="3690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75188"/>
            <a:ext cx="4921250" cy="44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CC78DDF1-5BE5-4602-ACE4-EB02D1B31DE1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4703A-7ACD-4E9E-A9A5-63C26327F014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DEC30-EBEA-4905-9219-721304B63CDC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42100" y="349250"/>
            <a:ext cx="2057400" cy="567055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69900" y="349250"/>
            <a:ext cx="6019800" cy="567055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B4888-D5FB-4750-8050-AEA7223342BF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6A7FB-6D4B-48A1-88EE-ADCE16176002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F1B08-35C6-4246-946D-28079F1C3DB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69900" y="1576388"/>
            <a:ext cx="4038600" cy="4443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60900" y="1576388"/>
            <a:ext cx="4038600" cy="4443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1D899-A5F6-4D11-A058-1A8815030D06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4DA9B-3A31-4E84-A880-1435A1662C7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F7381-1B6E-4C0F-A2D8-1EBB4434700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23202-0C89-4F6F-97FD-8ED9FA16A84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6C92C-7A7B-4CA7-82F5-FD2CCEDF0CA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14800-0DC4-4DCC-9441-F0CE9E9646C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1013" y="349250"/>
            <a:ext cx="75438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</a:t>
            </a:r>
          </a:p>
        </p:txBody>
      </p:sp>
      <p:sp>
        <p:nvSpPr>
          <p:cNvPr id="976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576388"/>
            <a:ext cx="82296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 på bakgrundstexten</a:t>
            </a:r>
          </a:p>
          <a:p>
            <a:pPr lvl="1"/>
            <a:r>
              <a:rPr lang="sv-SE" altLang="en-US" smtClean="0"/>
              <a:t>Nivå två</a:t>
            </a:r>
          </a:p>
          <a:p>
            <a:pPr lvl="2"/>
            <a:r>
              <a:rPr lang="sv-SE" altLang="en-US" smtClean="0"/>
              <a:t>Nivå tre</a:t>
            </a:r>
          </a:p>
          <a:p>
            <a:pPr lvl="3"/>
            <a:r>
              <a:rPr lang="sv-SE" altLang="en-US" smtClean="0"/>
              <a:t>Nivå fyra</a:t>
            </a:r>
          </a:p>
          <a:p>
            <a:pPr lvl="4"/>
            <a:r>
              <a:rPr lang="sv-SE" altLang="en-US" smtClean="0"/>
              <a:t>Nivå fem</a:t>
            </a:r>
          </a:p>
        </p:txBody>
      </p:sp>
      <p:sp>
        <p:nvSpPr>
          <p:cNvPr id="9769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976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endParaRPr lang="sv-SE" altLang="en-US"/>
          </a:p>
        </p:txBody>
      </p:sp>
      <p:sp>
        <p:nvSpPr>
          <p:cNvPr id="976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A565FD1F-9FA5-4CF5-AA64-F7C22A6B0F88}" type="slidenum">
              <a:rPr lang="sv-SE" altLang="en-US"/>
              <a:pPr/>
              <a:t>‹#›</a:t>
            </a:fld>
            <a:endParaRPr lang="sv-SE" altLang="en-US"/>
          </a:p>
        </p:txBody>
      </p:sp>
      <p:sp>
        <p:nvSpPr>
          <p:cNvPr id="976938" name="Line 42"/>
          <p:cNvSpPr>
            <a:spLocks noChangeShapeType="1"/>
          </p:cNvSpPr>
          <p:nvPr userDrawn="1"/>
        </p:nvSpPr>
        <p:spPr bwMode="auto">
          <a:xfrm>
            <a:off x="177800" y="6235700"/>
            <a:ext cx="77978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976942" name="Text Box 46"/>
          <p:cNvSpPr txBox="1">
            <a:spLocks noChangeArrowheads="1"/>
          </p:cNvSpPr>
          <p:nvPr userDrawn="1"/>
        </p:nvSpPr>
        <p:spPr bwMode="auto">
          <a:xfrm>
            <a:off x="217488" y="6629400"/>
            <a:ext cx="2593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sv-SE" sz="9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</a:t>
            </a:r>
            <a:r>
              <a:rPr lang="sv-SE" sz="800">
                <a:latin typeface="Verdana" pitchFamily="34" charset="0"/>
              </a:rPr>
              <a:t>Copyright Britech Consulting AB</a:t>
            </a:r>
            <a:endParaRPr lang="en-GB" sz="800">
              <a:latin typeface="Verdana" pitchFamily="34" charset="0"/>
            </a:endParaRPr>
          </a:p>
        </p:txBody>
      </p:sp>
      <p:sp>
        <p:nvSpPr>
          <p:cNvPr id="976943" name="AutoShape 47"/>
          <p:cNvSpPr>
            <a:spLocks noChangeArrowheads="1"/>
          </p:cNvSpPr>
          <p:nvPr userDrawn="1"/>
        </p:nvSpPr>
        <p:spPr bwMode="auto">
          <a:xfrm flipH="1">
            <a:off x="0" y="6103938"/>
            <a:ext cx="9144000" cy="42862"/>
          </a:xfrm>
          <a:prstGeom prst="homePlate">
            <a:avLst>
              <a:gd name="adj" fmla="val 5333396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pic>
        <p:nvPicPr>
          <p:cNvPr id="976946" name="Picture 50" descr="logo britech - vitt underla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132638" y="6173788"/>
            <a:ext cx="2011362" cy="684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–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smtClean="0"/>
              <a:t>“…So I've been musing a little while if its time the Java platform had its own </a:t>
            </a:r>
            <a:r>
              <a:rPr lang="en-US" i="1" dirty="0" smtClean="0">
                <a:solidFill>
                  <a:srgbClr val="FF0000"/>
                </a:solidFill>
              </a:rPr>
              <a:t>dynamic language</a:t>
            </a:r>
            <a:r>
              <a:rPr lang="en-US" i="1" dirty="0" smtClean="0"/>
              <a:t> designed from the ground up to </a:t>
            </a:r>
            <a:r>
              <a:rPr lang="en-US" i="1" dirty="0" smtClean="0">
                <a:solidFill>
                  <a:srgbClr val="FF0000"/>
                </a:solidFill>
              </a:rPr>
              <a:t>work real nice with existing [Java] code</a:t>
            </a:r>
            <a:r>
              <a:rPr lang="en-US" i="1" dirty="0" smtClean="0"/>
              <a:t>; creating/extending objects normal Java can use and vice versa. </a:t>
            </a:r>
            <a:r>
              <a:rPr lang="en-US" i="1" dirty="0" smtClean="0">
                <a:solidFill>
                  <a:srgbClr val="FF0000"/>
                </a:solidFill>
              </a:rPr>
              <a:t>Python/</a:t>
            </a:r>
            <a:r>
              <a:rPr lang="en-US" i="1" dirty="0" err="1" smtClean="0">
                <a:solidFill>
                  <a:srgbClr val="FF0000"/>
                </a:solidFill>
              </a:rPr>
              <a:t>Jython's</a:t>
            </a:r>
            <a:r>
              <a:rPr lang="en-US" i="1" dirty="0" smtClean="0">
                <a:solidFill>
                  <a:srgbClr val="FF0000"/>
                </a:solidFill>
              </a:rPr>
              <a:t> a pretty good base - add the nice stuff from Ruby</a:t>
            </a:r>
            <a:r>
              <a:rPr lang="en-US" i="1" dirty="0" smtClean="0"/>
              <a:t> and maybe sprinkle on some </a:t>
            </a:r>
            <a:r>
              <a:rPr lang="en-US" i="1" dirty="0" smtClean="0">
                <a:solidFill>
                  <a:srgbClr val="FF0000"/>
                </a:solidFill>
              </a:rPr>
              <a:t>AOP features</a:t>
            </a:r>
            <a:r>
              <a:rPr lang="en-US" i="1" dirty="0" smtClean="0"/>
              <a:t> and we could have a really </a:t>
            </a:r>
            <a:r>
              <a:rPr lang="en-US" i="1" dirty="0" smtClean="0">
                <a:solidFill>
                  <a:srgbClr val="FF0000"/>
                </a:solidFill>
              </a:rPr>
              <a:t>Groovy</a:t>
            </a:r>
            <a:r>
              <a:rPr lang="en-US" i="1" dirty="0" smtClean="0"/>
              <a:t> new language for scripting Java objects, writing test cases and who knows, even doing real development in it.”</a:t>
            </a:r>
          </a:p>
          <a:p>
            <a:pPr algn="r">
              <a:buNone/>
            </a:pPr>
            <a:r>
              <a:rPr lang="en-US" i="1" dirty="0" smtClean="0"/>
              <a:t>- James Strachan 2003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Kommer finnas i Java 1.7, finns redan i </a:t>
            </a:r>
            <a:r>
              <a:rPr lang="sv-SE" dirty="0" err="1" smtClean="0"/>
              <a:t>Groovy</a:t>
            </a:r>
            <a:endParaRPr lang="sv-SE" dirty="0" smtClean="0"/>
          </a:p>
          <a:p>
            <a:r>
              <a:rPr lang="sv-SE" dirty="0" smtClean="0"/>
              <a:t>Kodblock som kan skickas runt precis som en variabel</a:t>
            </a:r>
          </a:p>
          <a:p>
            <a:r>
              <a:rPr lang="sv-SE" dirty="0" smtClean="0"/>
              <a:t>Det kan referera till variabler skapade i </a:t>
            </a:r>
            <a:r>
              <a:rPr lang="sv-SE" dirty="0" err="1" smtClean="0"/>
              <a:t>contextet</a:t>
            </a:r>
            <a:r>
              <a:rPr lang="sv-SE" dirty="0" smtClean="0"/>
              <a:t> där kodblocket skapades</a:t>
            </a:r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 på </a:t>
            </a:r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closureExamples.groovy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</a:t>
            </a:r>
            <a:r>
              <a:rPr lang="sv-SE" dirty="0" smtClean="0"/>
              <a:t>inklusive </a:t>
            </a:r>
            <a:r>
              <a:rPr lang="sv-SE" dirty="0" smtClean="0"/>
              <a:t>sig själv</a:t>
            </a:r>
          </a:p>
          <a:p>
            <a:r>
              <a:rPr lang="sv-SE" dirty="0" smtClean="0"/>
              <a:t>Ändra hur språket </a:t>
            </a:r>
            <a:r>
              <a:rPr lang="sv-SE" dirty="0" smtClean="0"/>
              <a:t>fungerar</a:t>
            </a:r>
          </a:p>
          <a:p>
            <a:r>
              <a:rPr lang="sv-SE" dirty="0" smtClean="0"/>
              <a:t>Skapa </a:t>
            </a:r>
            <a:r>
              <a:rPr lang="sv-SE" dirty="0" err="1" smtClean="0"/>
              <a:t>DSL:s</a:t>
            </a:r>
            <a:r>
              <a:rPr lang="sv-SE" dirty="0" smtClean="0"/>
              <a:t> </a:t>
            </a:r>
            <a:r>
              <a:rPr lang="sv-SE" dirty="0" smtClean="0"/>
              <a:t>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languages</a:t>
            </a:r>
            <a:r>
              <a:rPr lang="sv-SE" dirty="0" smtClean="0"/>
              <a:t>)</a:t>
            </a:r>
            <a:endParaRPr lang="sv-SE" dirty="0" smtClean="0"/>
          </a:p>
          <a:p>
            <a:r>
              <a:rPr lang="sv-SE" dirty="0" smtClean="0"/>
              <a:t>Skapa </a:t>
            </a:r>
            <a:r>
              <a:rPr lang="sv-SE" dirty="0" smtClean="0"/>
              <a:t>klasser och metoder medan programmet </a:t>
            </a:r>
            <a:r>
              <a:rPr lang="sv-SE" dirty="0" smtClean="0"/>
              <a:t>körs</a:t>
            </a:r>
            <a:endParaRPr lang="sv-SE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300" y="4023360"/>
            <a:ext cx="1619700" cy="209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Ändra hur språket fungerar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4128226" cy="4443412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Unreadable.groovy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8105" y="2442754"/>
            <a:ext cx="3085895" cy="359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375047"/>
          </a:xfrm>
        </p:spPr>
        <p:txBody>
          <a:bodyPr>
            <a:normAutofit/>
          </a:bodyPr>
          <a:lstStyle/>
          <a:p>
            <a:r>
              <a:rPr lang="sv-SE" dirty="0" smtClean="0"/>
              <a:t>DSL vs GPL(General </a:t>
            </a:r>
            <a:r>
              <a:rPr lang="sv-SE" dirty="0" err="1" smtClean="0"/>
              <a:t>Purpose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0530"/>
            <a:ext cx="8229600" cy="4443412"/>
          </a:xfrm>
        </p:spPr>
        <p:txBody>
          <a:bodyPr/>
          <a:lstStyle/>
          <a:p>
            <a:r>
              <a:rPr lang="sv-SE" dirty="0" smtClean="0"/>
              <a:t>Java, C, Ruby, </a:t>
            </a:r>
            <a:r>
              <a:rPr lang="sv-SE" dirty="0" err="1" smtClean="0"/>
              <a:t>Groovy</a:t>
            </a:r>
            <a:r>
              <a:rPr lang="sv-SE" dirty="0" smtClean="0"/>
              <a:t> och liknande språk kallas GPL, General </a:t>
            </a:r>
            <a:r>
              <a:rPr lang="sv-SE" dirty="0" err="1" smtClean="0"/>
              <a:t>Purpose</a:t>
            </a:r>
            <a:r>
              <a:rPr lang="sv-SE" dirty="0" smtClean="0"/>
              <a:t> Languages. </a:t>
            </a:r>
          </a:p>
          <a:p>
            <a:r>
              <a:rPr lang="sv-SE" dirty="0" smtClean="0"/>
              <a:t>Har en generell syntax, oberoende av område.</a:t>
            </a:r>
          </a:p>
          <a:p>
            <a:r>
              <a:rPr lang="sv-SE" dirty="0" smtClean="0"/>
              <a:t>Allt går att göra, men det är sällan det enklaste eller snabbaste sättet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DSL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89451"/>
            <a:ext cx="8229600" cy="4443412"/>
          </a:xfrm>
        </p:spPr>
        <p:txBody>
          <a:bodyPr>
            <a:normAutofit/>
          </a:bodyPr>
          <a:lstStyle/>
          <a:p>
            <a:r>
              <a:rPr lang="sv-SE" dirty="0" smtClean="0"/>
              <a:t>Språket är designat utifrån domänen det </a:t>
            </a:r>
            <a:r>
              <a:rPr lang="sv-SE" dirty="0" smtClean="0"/>
              <a:t>används i.</a:t>
            </a:r>
            <a:endParaRPr lang="sv-SE" dirty="0" smtClean="0"/>
          </a:p>
          <a:p>
            <a:r>
              <a:rPr lang="sv-SE" dirty="0" smtClean="0"/>
              <a:t>Går snabbare att utveckla i ett språk som ligger nära problemdomänen</a:t>
            </a:r>
          </a:p>
          <a:p>
            <a:r>
              <a:rPr lang="sv-SE" dirty="0" smtClean="0"/>
              <a:t>Ett väl designat DSL kan användas i kommunikation med icke-programmerare, </a:t>
            </a:r>
            <a:r>
              <a:rPr lang="sv-SE" dirty="0" err="1" smtClean="0"/>
              <a:t>tex</a:t>
            </a:r>
            <a:r>
              <a:rPr lang="sv-SE" dirty="0" smtClean="0"/>
              <a:t> beställare </a:t>
            </a:r>
            <a:r>
              <a:rPr lang="sv-SE" dirty="0" smtClean="0"/>
              <a:t>och användare</a:t>
            </a:r>
          </a:p>
          <a:p>
            <a:r>
              <a:rPr lang="sv-SE" dirty="0" smtClean="0"/>
              <a:t>Exempel på DSL: SQL, </a:t>
            </a:r>
            <a:r>
              <a:rPr lang="sv-SE" dirty="0" smtClean="0"/>
              <a:t>HTML, </a:t>
            </a:r>
            <a:r>
              <a:rPr lang="sv-SE" dirty="0" smtClean="0"/>
              <a:t>CSS, </a:t>
            </a:r>
            <a:r>
              <a:rPr lang="sv-SE" dirty="0" err="1" smtClean="0"/>
              <a:t>Ant</a:t>
            </a:r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4.days.ago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DaysAgo.groovy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044116"/>
            <a:ext cx="8229600" cy="4443412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GrailsDomainClass.groovy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6322" y="599781"/>
            <a:ext cx="20288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smtClean="0"/>
              <a:t>Det finns andra dynamiska språk som kan köras på Java-plattformen, med stöd för metaprogrammering och </a:t>
            </a:r>
            <a:r>
              <a:rPr lang="sv-SE" dirty="0" err="1" smtClean="0"/>
              <a:t>closures</a:t>
            </a:r>
            <a:endParaRPr lang="sv-SE" dirty="0" smtClean="0"/>
          </a:p>
          <a:p>
            <a:r>
              <a:rPr lang="sv-SE" dirty="0" smtClean="0"/>
              <a:t>Sammanlagt över 150 språk kan köras på  Java-plattformen</a:t>
            </a:r>
          </a:p>
          <a:p>
            <a:pPr lvl="1"/>
            <a:r>
              <a:rPr lang="sv-SE" dirty="0" smtClean="0"/>
              <a:t>Java</a:t>
            </a:r>
          </a:p>
          <a:p>
            <a:pPr lvl="1"/>
            <a:r>
              <a:rPr lang="sv-SE" dirty="0" smtClean="0"/>
              <a:t>Ruby (</a:t>
            </a:r>
            <a:r>
              <a:rPr lang="sv-SE" dirty="0" err="1" smtClean="0"/>
              <a:t>JRuby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Python</a:t>
            </a:r>
            <a:r>
              <a:rPr lang="sv-SE" dirty="0" smtClean="0"/>
              <a:t> (</a:t>
            </a:r>
            <a:r>
              <a:rPr lang="sv-SE" dirty="0" err="1" smtClean="0"/>
              <a:t>Jython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BeanShell</a:t>
            </a:r>
            <a:endParaRPr lang="sv-SE" dirty="0" smtClean="0"/>
          </a:p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pPr lvl="1">
              <a:buNone/>
            </a:pPr>
            <a:endParaRPr lang="sv-SE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5924" y="3603594"/>
            <a:ext cx="3968075" cy="249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språk</a:t>
            </a:r>
          </a:p>
          <a:p>
            <a:r>
              <a:rPr lang="sv-SE" dirty="0" smtClean="0"/>
              <a:t>Kompatibelt med </a:t>
            </a:r>
            <a:r>
              <a:rPr lang="sv-SE" dirty="0" err="1" smtClean="0"/>
              <a:t>java-kod</a:t>
            </a:r>
            <a:endParaRPr lang="sv-SE" dirty="0" smtClean="0"/>
          </a:p>
          <a:p>
            <a:r>
              <a:rPr lang="sv-SE" dirty="0" smtClean="0"/>
              <a:t>Startades under 2003</a:t>
            </a:r>
          </a:p>
          <a:p>
            <a:r>
              <a:rPr lang="sv-SE" dirty="0" smtClean="0"/>
              <a:t>Lades på is 2004</a:t>
            </a:r>
          </a:p>
          <a:p>
            <a:r>
              <a:rPr lang="sv-SE" dirty="0" smtClean="0"/>
              <a:t>Ny grupp utvecklare tog över 2004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  <a:p>
            <a:r>
              <a:rPr lang="sv-SE" dirty="0" err="1" smtClean="0"/>
              <a:t>JavaOne</a:t>
            </a:r>
            <a:r>
              <a:rPr lang="sv-SE" dirty="0" smtClean="0"/>
              <a:t> 2008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  <a:p>
            <a:r>
              <a:rPr lang="sv-SE" dirty="0" smtClean="0"/>
              <a:t>Helt kompatibelt med existerande Javaprojekt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ÄR Java – kompileras till .</a:t>
            </a:r>
            <a:r>
              <a:rPr lang="sv-SE" dirty="0" err="1" smtClean="0"/>
              <a:t>class-filer</a:t>
            </a:r>
            <a:endParaRPr lang="sv-SE" dirty="0" smtClean="0"/>
          </a:p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Enkelt att lära: </a:t>
            </a:r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283607"/>
          </a:xfrm>
        </p:spPr>
        <p:txBody>
          <a:bodyPr>
            <a:normAutofit/>
          </a:bodyPr>
          <a:lstStyle/>
          <a:p>
            <a:r>
              <a:rPr lang="sv-SE" dirty="0" smtClean="0"/>
              <a:t>Helt kompatibelt med existerande Javaprojekt</a:t>
            </a:r>
          </a:p>
        </p:txBody>
      </p:sp>
      <p:pic>
        <p:nvPicPr>
          <p:cNvPr id="10" name="Platshållare för innehåll 7" descr="groovyOnJvm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260" y="1600200"/>
            <a:ext cx="675947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Utmaning: Hur läser man en fil i Java?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3241222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1.4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[ReadFileJava14.java]</a:t>
            </a:r>
            <a:endParaRPr lang="sv-S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2620" y="3579222"/>
            <a:ext cx="1741379" cy="251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5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[ReadFileJava5.java]</a:t>
            </a:r>
            <a:endParaRPr lang="sv-S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1906" y="3136583"/>
            <a:ext cx="30480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ReadFile.groovy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Exceptions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Exceptions.java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Exceptions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Exceptions.groovy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428596" y="16430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580996" y="17954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7309" y="1707424"/>
            <a:ext cx="28575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5875" y="3774579"/>
            <a:ext cx="3249497" cy="231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257481"/>
          </a:xfrm>
        </p:spPr>
        <p:txBody>
          <a:bodyPr/>
          <a:lstStyle/>
          <a:p>
            <a:r>
              <a:rPr lang="sv-SE" dirty="0" smtClean="0"/>
              <a:t>Dynamisk typning (</a:t>
            </a:r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798459"/>
            <a:ext cx="8229600" cy="4443412"/>
          </a:xfrm>
        </p:spPr>
        <p:txBody>
          <a:bodyPr/>
          <a:lstStyle/>
          <a:p>
            <a:r>
              <a:rPr lang="en-US" i="1" dirty="0" smtClean="0"/>
              <a:t>If it walks like a duck and quacks like a duck, it must be a duck</a:t>
            </a:r>
            <a:endParaRPr lang="en-US" dirty="0" smtClean="0"/>
          </a:p>
          <a:p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spelar</a:t>
            </a:r>
            <a:r>
              <a:rPr lang="en-US" dirty="0" smtClean="0"/>
              <a:t> </a:t>
            </a:r>
            <a:r>
              <a:rPr lang="en-US" dirty="0" err="1" smtClean="0"/>
              <a:t>ingen</a:t>
            </a:r>
            <a:r>
              <a:rPr lang="en-US" dirty="0" smtClean="0"/>
              <a:t> roll </a:t>
            </a:r>
            <a:r>
              <a:rPr lang="en-US" dirty="0" err="1" smtClean="0"/>
              <a:t>vilken</a:t>
            </a:r>
            <a:r>
              <a:rPr lang="en-US" dirty="0" smtClean="0"/>
              <a:t> </a:t>
            </a:r>
            <a:r>
              <a:rPr lang="en-US" dirty="0" err="1" smtClean="0"/>
              <a:t>typ</a:t>
            </a:r>
            <a:r>
              <a:rPr lang="en-US" dirty="0" smtClean="0"/>
              <a:t> </a:t>
            </a:r>
            <a:r>
              <a:rPr lang="en-US" dirty="0" err="1" smtClean="0"/>
              <a:t>ett</a:t>
            </a:r>
            <a:r>
              <a:rPr lang="en-US" dirty="0" smtClean="0"/>
              <a:t> </a:t>
            </a:r>
            <a:r>
              <a:rPr lang="en-US" dirty="0" err="1" smtClean="0"/>
              <a:t>objekt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,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enda</a:t>
            </a:r>
            <a:r>
              <a:rPr lang="en-US" dirty="0" smtClean="0"/>
              <a:t> man </a:t>
            </a:r>
            <a:r>
              <a:rPr lang="en-US" dirty="0" err="1" smtClean="0"/>
              <a:t>bryr</a:t>
            </a:r>
            <a:r>
              <a:rPr lang="en-US" dirty="0" smtClean="0"/>
              <a:t> sig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vilka</a:t>
            </a:r>
            <a:r>
              <a:rPr lang="en-US" dirty="0" smtClean="0"/>
              <a:t> </a:t>
            </a:r>
            <a:r>
              <a:rPr lang="en-US" dirty="0" err="1" smtClean="0"/>
              <a:t>metoder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endParaRPr lang="en-US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Dynamisk/frivillig typning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optionalTyping.groovy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Getters/setters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ClassWithGettersSetters.java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Getters/setters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ClassWithGettersSetters.groovy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Bekvämlighetsmetoder:List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ArrayConveniance.groovy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Bekvämlighetsmetoder:List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[ArrayConveniance2.groovy]</a:t>
            </a:r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34425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MapConveniance.groovy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operatorOverload.groovy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[operatorOverload2.groovy]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dirty="0" err="1" smtClean="0"/>
              <a:t>truth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HelloWorldWithParameters.java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Java: </a:t>
            </a:r>
            <a:r>
              <a:rPr lang="sv-SE" dirty="0" err="1" smtClean="0"/>
              <a:t>mainmetod</a:t>
            </a:r>
            <a:r>
              <a:rPr lang="sv-SE" dirty="0" smtClean="0"/>
              <a:t> med parameter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helloWorldWithParameters.groovy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: </a:t>
            </a:r>
            <a:r>
              <a:rPr lang="sv-SE" dirty="0" err="1" smtClean="0"/>
              <a:t>mainmetod</a:t>
            </a:r>
            <a:r>
              <a:rPr lang="sv-SE" dirty="0" smtClean="0"/>
              <a:t> med parameter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TestGroovyTruth.groovy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parameters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parameters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GStrings</a:t>
            </a:r>
            <a:r>
              <a:rPr lang="sv-SE" dirty="0" smtClean="0"/>
              <a:t> (</a:t>
            </a:r>
            <a:r>
              <a:rPr lang="sv-SE" dirty="0" err="1" smtClean="0"/>
              <a:t>Groovy</a:t>
            </a:r>
            <a:r>
              <a:rPr lang="sv-SE" dirty="0" smtClean="0"/>
              <a:t> Strings)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Gstrings.groovy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2588" y="5072608"/>
            <a:ext cx="12001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Regular</a:t>
            </a:r>
            <a:r>
              <a:rPr lang="sv-SE" dirty="0" smtClean="0"/>
              <a:t> expressions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TestRegExp.groovy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8229600" cy="1754641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5275" y="3156721"/>
            <a:ext cx="19431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Primitives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Primitives.groovy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  <a:p>
            <a:r>
              <a:rPr lang="sv-SE" dirty="0" err="1" smtClean="0"/>
              <a:t>Enum</a:t>
            </a:r>
            <a:endParaRPr lang="sv-SE" dirty="0" smtClean="0"/>
          </a:p>
          <a:p>
            <a:r>
              <a:rPr lang="sv-SE" dirty="0" smtClean="0"/>
              <a:t>Annotations (fungerar dock ej att skapa egna i </a:t>
            </a:r>
            <a:r>
              <a:rPr lang="sv-SE" dirty="0" err="1" smtClean="0"/>
              <a:t>Groovy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Varargs</a:t>
            </a:r>
            <a:endParaRPr lang="sv-SE" dirty="0" smtClean="0"/>
          </a:p>
          <a:p>
            <a:r>
              <a:rPr lang="sv-SE" dirty="0" err="1" smtClean="0"/>
              <a:t>Static</a:t>
            </a:r>
            <a:r>
              <a:rPr lang="sv-SE" dirty="0" smtClean="0"/>
              <a:t> import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Java 5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[GroovyWithJava5.groovy]</a:t>
            </a:r>
            <a:endParaRPr lang="sv-SE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: fördjupning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Exempel: Summera alla jämna tal från 1 till 10</a:t>
            </a:r>
            <a:endParaRPr lang="sv-SE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Summera alla jämna tal från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sumEvenNumbers.java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Multiplicera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MultiplyEvenNumbers.java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Skapa en lista med kvadraten av alla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squareEvenNumbers.java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DRY </a:t>
            </a:r>
            <a:r>
              <a:rPr lang="sv-SE" dirty="0" err="1" smtClean="0"/>
              <a:t>principle</a:t>
            </a:r>
            <a:r>
              <a:rPr lang="sv-SE" dirty="0" smtClean="0"/>
              <a:t>: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Don't</a:t>
            </a:r>
            <a:r>
              <a:rPr lang="sv-SE" dirty="0" smtClean="0"/>
              <a:t> </a:t>
            </a:r>
            <a:r>
              <a:rPr lang="sv-SE" dirty="0" err="1" smtClean="0"/>
              <a:t>repeat</a:t>
            </a:r>
            <a:r>
              <a:rPr lang="sv-SE" dirty="0" smtClean="0"/>
              <a:t> </a:t>
            </a:r>
            <a:r>
              <a:rPr lang="sv-SE" dirty="0" err="1" smtClean="0"/>
              <a:t>yourself</a:t>
            </a:r>
            <a:endParaRPr lang="sv-SE" dirty="0" smtClean="0"/>
          </a:p>
          <a:p>
            <a:pPr>
              <a:buNone/>
            </a:pPr>
            <a:r>
              <a:rPr lang="sv-SE" dirty="0" smtClean="0"/>
              <a:t>[bild på hängande tvätt?]</a:t>
            </a:r>
            <a:endParaRPr lang="sv-SE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Kan man återanvända loopen?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LoopEvenNumbers.groovy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Anonyma inre klasser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ClosureInJava.java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4258" y="3214281"/>
            <a:ext cx="1843901" cy="194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programming language is a language that </a:t>
            </a:r>
            <a:r>
              <a:rPr lang="en-US" dirty="0" smtClean="0">
                <a:solidFill>
                  <a:srgbClr val="FF0000"/>
                </a:solidFill>
              </a:rPr>
              <a:t>execute at runtime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many common behaviors that other languages might perform during compilation</a:t>
            </a:r>
            <a:r>
              <a:rPr lang="sv-SE" dirty="0" smtClean="0"/>
              <a:t>, </a:t>
            </a:r>
            <a:r>
              <a:rPr lang="sv-SE" dirty="0" err="1" smtClean="0"/>
              <a:t>if</a:t>
            </a:r>
            <a:r>
              <a:rPr lang="sv-SE" dirty="0" smtClean="0"/>
              <a:t> at all.</a:t>
            </a:r>
          </a:p>
          <a:p>
            <a:r>
              <a:rPr lang="sv-SE" dirty="0" smtClean="0"/>
              <a:t>Många dynamiska språk har dynamisk typning (</a:t>
            </a:r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r>
              <a:rPr lang="sv-SE" dirty="0" smtClean="0"/>
              <a:t>)</a:t>
            </a:r>
            <a:endParaRPr lang="sv-S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6527" y="4080681"/>
            <a:ext cx="1635596" cy="185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Sämre prestanda</a:t>
            </a:r>
          </a:p>
          <a:p>
            <a:r>
              <a:rPr lang="sv-SE" dirty="0" smtClean="0"/>
              <a:t>(Större behov av enhetstester)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8229600" cy="2326872"/>
          </a:xfrm>
        </p:spPr>
        <p:txBody>
          <a:bodyPr/>
          <a:lstStyle/>
          <a:p>
            <a:r>
              <a:rPr lang="sv-SE" dirty="0" smtClean="0"/>
              <a:t>Mindre kod att skriva</a:t>
            </a:r>
          </a:p>
          <a:p>
            <a:r>
              <a:rPr lang="sv-SE" dirty="0" smtClean="0"/>
              <a:t>Mindre kod att läsa</a:t>
            </a:r>
            <a:endParaRPr lang="sv-SE" dirty="0" smtClean="0"/>
          </a:p>
          <a:p>
            <a:r>
              <a:rPr lang="sv-SE" dirty="0" err="1" smtClean="0"/>
              <a:t>Closures</a:t>
            </a:r>
            <a:r>
              <a:rPr lang="sv-SE" dirty="0" smtClean="0"/>
              <a:t> </a:t>
            </a:r>
            <a:endParaRPr lang="sv-SE" dirty="0" smtClean="0"/>
          </a:p>
          <a:p>
            <a:r>
              <a:rPr lang="sv-SE" dirty="0" smtClean="0"/>
              <a:t>Metaprogrammering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2531" y="1221405"/>
            <a:ext cx="2914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ätverk">
  <a:themeElements>
    <a:clrScheme name="Nätve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ätve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Times New Roman" pitchFamily="18" charset="0"/>
          <a:buChar char="•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Times New Roman" pitchFamily="18" charset="0"/>
          <a:buChar char="•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ätve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ätve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14557</TotalTime>
  <Words>806</Words>
  <Application>Microsoft PowerPoint</Application>
  <PresentationFormat>Bildspel på skärmen (4:3)</PresentationFormat>
  <Paragraphs>158</Paragraphs>
  <Slides>60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60</vt:i4>
      </vt:variant>
    </vt:vector>
  </HeadingPairs>
  <TitlesOfParts>
    <vt:vector size="61" baseType="lpstr">
      <vt:lpstr>Nätverk</vt:lpstr>
      <vt:lpstr>Bild 1</vt:lpstr>
      <vt:lpstr>Bild 2</vt:lpstr>
      <vt:lpstr>Utmaning</vt:lpstr>
      <vt:lpstr>Utmaning</vt:lpstr>
      <vt:lpstr>HelloWorld.java</vt:lpstr>
      <vt:lpstr>HelloWorld.groovy</vt:lpstr>
      <vt:lpstr>Dynamiska språk</vt:lpstr>
      <vt:lpstr>Nackdelar med dynamiska språk</vt:lpstr>
      <vt:lpstr>Fördelar med dynamiska språk</vt:lpstr>
      <vt:lpstr>Closures</vt:lpstr>
      <vt:lpstr>Exempel på closures</vt:lpstr>
      <vt:lpstr>Metaprogrammering</vt:lpstr>
      <vt:lpstr>Ändra hur språket fungerar</vt:lpstr>
      <vt:lpstr>DSL vs GPL(General Purpose Languages)</vt:lpstr>
      <vt:lpstr>DSL (Domain Specific Languages)</vt:lpstr>
      <vt:lpstr>DSL i Groovy</vt:lpstr>
      <vt:lpstr>DSL i Groovy</vt:lpstr>
      <vt:lpstr>DSL i</vt:lpstr>
      <vt:lpstr>Varför Groovy?</vt:lpstr>
      <vt:lpstr>Fördelar med Groovy</vt:lpstr>
      <vt:lpstr>Enkelt att lära: HelloWorld.java</vt:lpstr>
      <vt:lpstr>HelloWorld.groovy</vt:lpstr>
      <vt:lpstr>Helt kompatibelt med existerande Javaprojekt</vt:lpstr>
      <vt:lpstr>Utökar JDK för att förenkla utveckling</vt:lpstr>
      <vt:lpstr>Läsa fil i Java 1.4</vt:lpstr>
      <vt:lpstr>Läsa fil i Java 5</vt:lpstr>
      <vt:lpstr>Läsa fil i Groovy</vt:lpstr>
      <vt:lpstr>Exceptions i java</vt:lpstr>
      <vt:lpstr>Exceptions i Groovy</vt:lpstr>
      <vt:lpstr>Dynamisk typning (Duck typing)</vt:lpstr>
      <vt:lpstr>Dynamisk/frivillig typning</vt:lpstr>
      <vt:lpstr>Hantera null i Java</vt:lpstr>
      <vt:lpstr>Hantera null i Groovy</vt:lpstr>
      <vt:lpstr>Getters/setters i Java</vt:lpstr>
      <vt:lpstr>Getters/setters i Groovy</vt:lpstr>
      <vt:lpstr>Default konstruktor i Java</vt:lpstr>
      <vt:lpstr>Default konstruktor i Groovy</vt:lpstr>
      <vt:lpstr>Bekvämlighetsmetoder:List</vt:lpstr>
      <vt:lpstr>Bekvämlighetsmetoder:List</vt:lpstr>
      <vt:lpstr>Bekvämlighetsmetoder:Map</vt:lpstr>
      <vt:lpstr>Operator overloading</vt:lpstr>
      <vt:lpstr>Operator overloading</vt:lpstr>
      <vt:lpstr>Groovy truth</vt:lpstr>
      <vt:lpstr>Java: mainmetod med parameter</vt:lpstr>
      <vt:lpstr>Groovy: mainmetod med parameter</vt:lpstr>
      <vt:lpstr>Optional parameters i Java</vt:lpstr>
      <vt:lpstr>Optional parameters i Groovy</vt:lpstr>
      <vt:lpstr>GStrings (Groovy Strings)</vt:lpstr>
      <vt:lpstr>Regular expressions</vt:lpstr>
      <vt:lpstr>Primitives</vt:lpstr>
      <vt:lpstr>Groovy har stöd för samtliga Java 5-features:</vt:lpstr>
      <vt:lpstr>Java 5 i Groovy</vt:lpstr>
      <vt:lpstr>Closures: fördjupning</vt:lpstr>
      <vt:lpstr>Summera alla jämna tal från 1 till 10</vt:lpstr>
      <vt:lpstr>Multiplicera jämna tal 1 till 10</vt:lpstr>
      <vt:lpstr>Skapa en lista med kvadraten av alla jämna tal 1 till 10</vt:lpstr>
      <vt:lpstr>DRY principle:</vt:lpstr>
      <vt:lpstr>Kan man återanvända loopen?</vt:lpstr>
      <vt:lpstr>Anonyma inre klasser i Java</vt:lpstr>
      <vt:lpstr>Closures i Groovy</vt:lpstr>
    </vt:vector>
  </TitlesOfParts>
  <Company>Adcore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Rubrik</dc:title>
  <dc:creator>Nils.Edlund</dc:creator>
  <cp:lastModifiedBy>emil.sandin</cp:lastModifiedBy>
  <cp:revision>314</cp:revision>
  <dcterms:created xsi:type="dcterms:W3CDTF">2002-10-10T08:33:31Z</dcterms:created>
  <dcterms:modified xsi:type="dcterms:W3CDTF">2008-09-05T11:02:43Z</dcterms:modified>
</cp:coreProperties>
</file>