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60"/>
  </p:notesMasterIdLst>
  <p:handoutMasterIdLst>
    <p:handoutMasterId r:id="rId61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337" r:id="rId10"/>
    <p:sldId id="276" r:id="rId11"/>
    <p:sldId id="277" r:id="rId12"/>
    <p:sldId id="278" r:id="rId13"/>
    <p:sldId id="279" r:id="rId14"/>
    <p:sldId id="328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329" r:id="rId25"/>
    <p:sldId id="330" r:id="rId26"/>
    <p:sldId id="331" r:id="rId27"/>
    <p:sldId id="291" r:id="rId28"/>
    <p:sldId id="292" r:id="rId29"/>
    <p:sldId id="332" r:id="rId30"/>
    <p:sldId id="293" r:id="rId31"/>
    <p:sldId id="333" r:id="rId32"/>
    <p:sldId id="296" r:id="rId33"/>
    <p:sldId id="297" r:id="rId34"/>
    <p:sldId id="298" r:id="rId35"/>
    <p:sldId id="299" r:id="rId36"/>
    <p:sldId id="334" r:id="rId37"/>
    <p:sldId id="335" r:id="rId38"/>
    <p:sldId id="302" r:id="rId39"/>
    <p:sldId id="303" r:id="rId40"/>
    <p:sldId id="304" r:id="rId41"/>
    <p:sldId id="306" r:id="rId42"/>
    <p:sldId id="307" r:id="rId43"/>
    <p:sldId id="308" r:id="rId44"/>
    <p:sldId id="312" r:id="rId45"/>
    <p:sldId id="313" r:id="rId46"/>
    <p:sldId id="315" r:id="rId47"/>
    <p:sldId id="316" r:id="rId48"/>
    <p:sldId id="317" r:id="rId49"/>
    <p:sldId id="318" r:id="rId50"/>
    <p:sldId id="336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</p:sldIdLst>
  <p:sldSz cx="9144000" cy="6858000" type="screen4x3"/>
  <p:notesSz cx="6711950" cy="9844088"/>
  <p:defaultTextStyle>
    <a:defPPr>
      <a:defRPr lang="en-GB"/>
    </a:defPPr>
    <a:lvl1pPr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buFont typeface="Times New Roman" pitchFamily="18" charset="0"/>
      <a:buChar char="•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DFE"/>
    <a:srgbClr val="FF9900"/>
    <a:srgbClr val="E8FAFE"/>
    <a:srgbClr val="D3F5FD"/>
    <a:srgbClr val="F4FEB8"/>
    <a:srgbClr val="111111"/>
    <a:srgbClr val="7A7D84"/>
    <a:srgbClr val="6E646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0" autoAdjust="0"/>
    <p:restoredTop sz="92870" autoAdjust="0"/>
  </p:normalViewPr>
  <p:slideViewPr>
    <p:cSldViewPr snapToGrid="0">
      <p:cViewPr varScale="1">
        <p:scale>
          <a:sx n="73" d="100"/>
          <a:sy n="73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482" y="-102"/>
      </p:cViewPr>
      <p:guideLst>
        <p:guide orient="horz" pos="3100"/>
        <p:guide pos="211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B52A56E4-F7D1-466C-A13E-040BBEA283D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8188"/>
            <a:ext cx="4921250" cy="3690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75188"/>
            <a:ext cx="492125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9351963"/>
            <a:ext cx="29083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CC78DDF1-5BE5-4602-ACE4-EB02D1B31DE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4703A-7ACD-4E9E-A9A5-63C26327F014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DEC30-EBEA-4905-9219-721304B63CDC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42100" y="349250"/>
            <a:ext cx="2057400" cy="567055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69900" y="349250"/>
            <a:ext cx="6019800" cy="567055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B4888-D5FB-4750-8050-AEA7223342BF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6A7FB-6D4B-48A1-88EE-ADCE16176002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F1B08-35C6-4246-946D-28079F1C3DB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9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0900" y="1576388"/>
            <a:ext cx="4038600" cy="4443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1D899-A5F6-4D11-A058-1A8815030D0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4DA9B-3A31-4E84-A880-1435A1662C7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F7381-1B6E-4C0F-A2D8-1EBB44347001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23202-0C89-4F6F-97FD-8ED9FA16A84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C92C-7A7B-4CA7-82F5-FD2CCEDF0CA0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 alt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14800-0DC4-4DCC-9441-F0CE9E9646CA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349250"/>
            <a:ext cx="7543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</a:t>
            </a:r>
          </a:p>
        </p:txBody>
      </p:sp>
      <p:sp>
        <p:nvSpPr>
          <p:cNvPr id="97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576388"/>
            <a:ext cx="8229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smtClean="0"/>
              <a:t>Klicka här för att ändra format på bakgrundstexten</a:t>
            </a:r>
          </a:p>
          <a:p>
            <a:pPr lvl="1"/>
            <a:r>
              <a:rPr lang="sv-SE" altLang="en-US" smtClean="0"/>
              <a:t>Nivå två</a:t>
            </a:r>
          </a:p>
          <a:p>
            <a:pPr lvl="2"/>
            <a:r>
              <a:rPr lang="sv-SE" altLang="en-US" smtClean="0"/>
              <a:t>Nivå tre</a:t>
            </a:r>
          </a:p>
          <a:p>
            <a:pPr lvl="3"/>
            <a:r>
              <a:rPr lang="sv-SE" altLang="en-US" smtClean="0"/>
              <a:t>Nivå fyra</a:t>
            </a:r>
          </a:p>
          <a:p>
            <a:pPr lvl="4"/>
            <a:r>
              <a:rPr lang="sv-SE" altLang="en-US" smtClean="0"/>
              <a:t>Nivå fem</a:t>
            </a:r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sv-SE"/>
              <a:t>2002-09-19</a:t>
            </a:r>
            <a:endParaRPr lang="sv-SE" altLang="en-US"/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endParaRPr lang="sv-SE" altLang="en-US"/>
          </a:p>
        </p:txBody>
      </p:sp>
      <p:sp>
        <p:nvSpPr>
          <p:cNvPr id="97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A565FD1F-9FA5-4CF5-AA64-F7C22A6B0F88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976938" name="Line 42"/>
          <p:cNvSpPr>
            <a:spLocks noChangeShapeType="1"/>
          </p:cNvSpPr>
          <p:nvPr userDrawn="1"/>
        </p:nvSpPr>
        <p:spPr bwMode="auto">
          <a:xfrm>
            <a:off x="177800" y="6235700"/>
            <a:ext cx="7797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sv-SE"/>
          </a:p>
        </p:txBody>
      </p:sp>
      <p:sp>
        <p:nvSpPr>
          <p:cNvPr id="976942" name="Text Box 46"/>
          <p:cNvSpPr txBox="1">
            <a:spLocks noChangeArrowheads="1"/>
          </p:cNvSpPr>
          <p:nvPr userDrawn="1"/>
        </p:nvSpPr>
        <p:spPr bwMode="auto">
          <a:xfrm>
            <a:off x="217488" y="6629400"/>
            <a:ext cx="2593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sv-SE" sz="9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</a:t>
            </a:r>
            <a:r>
              <a:rPr lang="sv-SE" sz="800">
                <a:latin typeface="Verdana" pitchFamily="34" charset="0"/>
              </a:rPr>
              <a:t>Copyright Britech Consulting AB</a:t>
            </a:r>
            <a:endParaRPr lang="en-GB" sz="800">
              <a:latin typeface="Verdana" pitchFamily="34" charset="0"/>
            </a:endParaRPr>
          </a:p>
        </p:txBody>
      </p:sp>
      <p:sp>
        <p:nvSpPr>
          <p:cNvPr id="976943" name="AutoShape 47"/>
          <p:cNvSpPr>
            <a:spLocks noChangeArrowheads="1"/>
          </p:cNvSpPr>
          <p:nvPr userDrawn="1"/>
        </p:nvSpPr>
        <p:spPr bwMode="auto">
          <a:xfrm flipH="1">
            <a:off x="0" y="6103938"/>
            <a:ext cx="9144000" cy="42862"/>
          </a:xfrm>
          <a:prstGeom prst="homePlate">
            <a:avLst>
              <a:gd name="adj" fmla="val 5333396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v-SE"/>
          </a:p>
        </p:txBody>
      </p:sp>
      <p:pic>
        <p:nvPicPr>
          <p:cNvPr id="976946" name="Picture 50" descr="logo britech - vitt underla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132638" y="6173788"/>
            <a:ext cx="2011362" cy="684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Verdana" pitchFamily="34" charset="0"/>
        <a:buChar char="–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2326872"/>
          </a:xfrm>
        </p:spPr>
        <p:txBody>
          <a:bodyPr/>
          <a:lstStyle/>
          <a:p>
            <a:r>
              <a:rPr lang="sv-SE" dirty="0" smtClean="0"/>
              <a:t>Mindre kod att skriva</a:t>
            </a:r>
          </a:p>
          <a:p>
            <a:r>
              <a:rPr lang="sv-SE" dirty="0" smtClean="0"/>
              <a:t>Mindre kod att läsa</a:t>
            </a:r>
          </a:p>
          <a:p>
            <a:r>
              <a:rPr lang="sv-SE" dirty="0" err="1" smtClean="0"/>
              <a:t>Closures</a:t>
            </a:r>
            <a:r>
              <a:rPr lang="sv-SE" dirty="0" smtClean="0"/>
              <a:t> </a:t>
            </a:r>
          </a:p>
          <a:p>
            <a:r>
              <a:rPr lang="sv-SE" dirty="0" smtClean="0"/>
              <a:t>Metaprogrammering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31" y="1221405"/>
            <a:ext cx="2914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Kommer finnas i Java 1.7, finns redan i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Kodblock som kan skickas runt precis som en variabel</a:t>
            </a:r>
          </a:p>
          <a:p>
            <a:r>
              <a:rPr lang="sv-SE" dirty="0" smtClean="0"/>
              <a:t>Det kan referera till variabler skapade i </a:t>
            </a:r>
            <a:r>
              <a:rPr lang="sv-SE" dirty="0" err="1" smtClean="0"/>
              <a:t>contextet</a:t>
            </a:r>
            <a:r>
              <a:rPr lang="sv-SE" dirty="0" smtClean="0"/>
              <a:t> där kodblocket skapades</a:t>
            </a:r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Exempel på </a:t>
            </a:r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closureExamples.groovy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Ändra hur språket fungerar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</a:p>
          <a:p>
            <a:r>
              <a:rPr lang="sv-SE" dirty="0" smtClean="0"/>
              <a:t>Skapa klasser och metoder medan programmet körs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300" y="4023360"/>
            <a:ext cx="1619700" cy="209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Ändra hur språket fungerar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4128226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Unreadable.groovy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8105" y="2442754"/>
            <a:ext cx="3085895" cy="359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375047"/>
          </a:xfrm>
        </p:spPr>
        <p:txBody>
          <a:bodyPr>
            <a:normAutofit/>
          </a:bodyPr>
          <a:lstStyle/>
          <a:p>
            <a:r>
              <a:rPr lang="sv-SE" dirty="0" smtClean="0"/>
              <a:t>DSL vs 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2020530"/>
            <a:ext cx="8229600" cy="4443412"/>
          </a:xfrm>
        </p:spPr>
        <p:txBody>
          <a:bodyPr/>
          <a:lstStyle/>
          <a:p>
            <a:r>
              <a:rPr lang="sv-SE" dirty="0" smtClean="0"/>
              <a:t>Java, C, Ruby,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89451"/>
            <a:ext cx="8229600" cy="4443412"/>
          </a:xfrm>
        </p:spPr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Ett väl designat DSL kan användas i kommunikation med icke-programmerare, </a:t>
            </a:r>
            <a:r>
              <a:rPr lang="sv-SE" dirty="0" err="1" smtClean="0"/>
              <a:t>tex</a:t>
            </a:r>
            <a:r>
              <a:rPr lang="sv-SE" dirty="0" smtClean="0"/>
              <a:t> beställare och användare</a:t>
            </a:r>
          </a:p>
          <a:p>
            <a:r>
              <a:rPr lang="sv-SE" dirty="0" smtClean="0"/>
              <a:t>Exempel på DSL: SQL, HTML, CSS, </a:t>
            </a:r>
            <a:r>
              <a:rPr lang="sv-SE" dirty="0" err="1" smtClean="0"/>
              <a:t>Ant</a:t>
            </a:r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DaysAgo.groovy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3815" y="4551726"/>
            <a:ext cx="1314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 finns andra dynamiska språk som kan köras på Java-plattformen, med stöd för metaprogrammering och </a:t>
            </a:r>
            <a:r>
              <a:rPr lang="sv-SE" dirty="0" err="1" smtClean="0"/>
              <a:t>closures</a:t>
            </a:r>
            <a:endParaRPr lang="sv-SE" dirty="0" smtClean="0"/>
          </a:p>
          <a:p>
            <a:r>
              <a:rPr lang="sv-SE" dirty="0" smtClean="0"/>
              <a:t>Sammanlagt över 150 språk kan köras på Java-plattformen</a:t>
            </a:r>
          </a:p>
          <a:p>
            <a:pPr lvl="1"/>
            <a:r>
              <a:rPr lang="sv-SE" dirty="0" smtClean="0"/>
              <a:t>Java</a:t>
            </a:r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924" y="3603594"/>
            <a:ext cx="3968075" cy="249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Dynamiskt språk</a:t>
            </a:r>
          </a:p>
          <a:p>
            <a:r>
              <a:rPr lang="sv-SE" dirty="0" smtClean="0"/>
              <a:t>Kompatibelt med </a:t>
            </a:r>
            <a:r>
              <a:rPr lang="sv-SE" dirty="0" err="1" smtClean="0"/>
              <a:t>java-kod</a:t>
            </a:r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2004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357166"/>
            <a:ext cx="1933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6122" y="3799440"/>
            <a:ext cx="3137877" cy="230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83607"/>
          </a:xfrm>
        </p:spPr>
        <p:txBody>
          <a:bodyPr>
            <a:normAutofit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pic>
        <p:nvPicPr>
          <p:cNvPr id="10" name="Platshållare för innehåll 7" descr="groovyOnJvm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60" y="1534885"/>
            <a:ext cx="67594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endParaRPr lang="sv-SE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005013"/>
            <a:ext cx="28575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492613"/>
          </a:xfrm>
        </p:spPr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376345" y="228313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Hur läser man en fil i Java?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324122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1.4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[ReadFileJava14.java]</a:t>
            </a:r>
            <a:endParaRPr lang="sv-S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2620" y="3579222"/>
            <a:ext cx="1741379" cy="251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Java 5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[ReadFileJava5.java]</a:t>
            </a:r>
            <a:endParaRPr lang="sv-S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1906" y="3136583"/>
            <a:ext cx="30480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Såg ni buggen i filläsningen?</a:t>
            </a:r>
            <a:endParaRPr lang="sv-S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637" y="1576388"/>
            <a:ext cx="45121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>
          <a:xfrm>
            <a:off x="428596" y="16430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580996" y="1795450"/>
            <a:ext cx="8229600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sv-SE" sz="3200" dirty="0" smtClean="0"/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sv-SE" sz="32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309" y="1707424"/>
            <a:ext cx="2857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Läsa fil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ReadFile.groovy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Fler utökningar av JDK 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000" dirty="0" err="1" smtClean="0"/>
              <a:t>Duck</a:t>
            </a:r>
            <a:r>
              <a:rPr lang="sv-SE" sz="2000" dirty="0" smtClean="0"/>
              <a:t> </a:t>
            </a:r>
            <a:r>
              <a:rPr lang="sv-SE" sz="2000" dirty="0" err="1" smtClean="0"/>
              <a:t>typing</a:t>
            </a:r>
            <a:r>
              <a:rPr lang="sv-SE" sz="2000" dirty="0" smtClean="0"/>
              <a:t> / Frivillig typning</a:t>
            </a:r>
          </a:p>
          <a:p>
            <a:r>
              <a:rPr lang="sv-SE" sz="2000" dirty="0" err="1" smtClean="0"/>
              <a:t>Nullsafe</a:t>
            </a:r>
            <a:r>
              <a:rPr lang="sv-SE" sz="2000" dirty="0" smtClean="0"/>
              <a:t> syntax, enklare att hantera </a:t>
            </a:r>
            <a:r>
              <a:rPr lang="sv-SE" sz="2000" dirty="0" err="1" smtClean="0"/>
              <a:t>null</a:t>
            </a:r>
            <a:endParaRPr lang="sv-SE" sz="2000" dirty="0" smtClean="0"/>
          </a:p>
          <a:p>
            <a:r>
              <a:rPr lang="sv-SE" sz="2000" dirty="0" smtClean="0"/>
              <a:t>Enklare att skapa objekt med default </a:t>
            </a:r>
            <a:r>
              <a:rPr lang="sv-SE" sz="2000" dirty="0" err="1" smtClean="0"/>
              <a:t>konstruktor</a:t>
            </a:r>
            <a:r>
              <a:rPr lang="sv-SE" sz="2000" dirty="0" smtClean="0"/>
              <a:t> + setters</a:t>
            </a:r>
          </a:p>
          <a:p>
            <a:r>
              <a:rPr lang="sv-SE" sz="2000" dirty="0" smtClean="0"/>
              <a:t>Bekvämlighetsmetoder på listor och </a:t>
            </a:r>
            <a:r>
              <a:rPr lang="sv-SE" sz="2000" dirty="0" err="1" smtClean="0"/>
              <a:t>Map:s</a:t>
            </a:r>
            <a:endParaRPr lang="sv-SE" sz="2000" dirty="0" smtClean="0"/>
          </a:p>
          <a:p>
            <a:r>
              <a:rPr lang="sv-SE" sz="2000" dirty="0" smtClean="0"/>
              <a:t>Operator </a:t>
            </a:r>
            <a:r>
              <a:rPr lang="sv-SE" sz="2000" dirty="0" err="1" smtClean="0"/>
              <a:t>overloading</a:t>
            </a:r>
            <a:r>
              <a:rPr lang="sv-SE" sz="2000" dirty="0" smtClean="0"/>
              <a:t> (”+” = plus())</a:t>
            </a:r>
          </a:p>
          <a:p>
            <a:r>
              <a:rPr lang="sv-SE" sz="2000" dirty="0" err="1" smtClean="0"/>
              <a:t>Optional</a:t>
            </a:r>
            <a:r>
              <a:rPr lang="sv-SE" sz="2000" dirty="0" smtClean="0"/>
              <a:t> </a:t>
            </a:r>
            <a:r>
              <a:rPr lang="sv-SE" sz="2000" dirty="0" smtClean="0"/>
              <a:t>parameters</a:t>
            </a:r>
          </a:p>
          <a:p>
            <a:r>
              <a:rPr lang="sv-SE" sz="2000" dirty="0" smtClean="0"/>
              <a:t>Stränghantering</a:t>
            </a:r>
          </a:p>
          <a:p>
            <a:r>
              <a:rPr lang="sv-SE" sz="2000" dirty="0" err="1" smtClean="0"/>
              <a:t>Regular</a:t>
            </a:r>
            <a:r>
              <a:rPr lang="sv-SE" sz="2000" dirty="0" smtClean="0"/>
              <a:t> Expressions</a:t>
            </a:r>
          </a:p>
          <a:p>
            <a:r>
              <a:rPr lang="sv-SE" sz="2000" dirty="0" err="1" smtClean="0"/>
              <a:t>Primitiver/Objekt</a:t>
            </a:r>
            <a:endParaRPr lang="sv-SE" sz="2000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8450" y="3592014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5875" y="3774579"/>
            <a:ext cx="3249497" cy="231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1013" y="349250"/>
            <a:ext cx="7543800" cy="1257481"/>
          </a:xfrm>
        </p:spPr>
        <p:txBody>
          <a:bodyPr/>
          <a:lstStyle/>
          <a:p>
            <a:r>
              <a:rPr lang="sv-SE" dirty="0" smtClean="0"/>
              <a:t>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798459"/>
            <a:ext cx="8229600" cy="4443412"/>
          </a:xfrm>
        </p:spPr>
        <p:txBody>
          <a:bodyPr/>
          <a:lstStyle/>
          <a:p>
            <a:r>
              <a:rPr lang="en-US" i="1" dirty="0" smtClean="0"/>
              <a:t>If it walks like a duck and quacks like a duck, it must be a duck</a:t>
            </a:r>
            <a:endParaRPr lang="en-US" dirty="0" smtClean="0"/>
          </a:p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spelar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roll </a:t>
            </a:r>
            <a:r>
              <a:rPr lang="en-US" dirty="0" err="1" smtClean="0"/>
              <a:t>vilken</a:t>
            </a:r>
            <a:r>
              <a:rPr lang="en-US" dirty="0" smtClean="0"/>
              <a:t> </a:t>
            </a:r>
            <a:r>
              <a:rPr lang="en-US" dirty="0" err="1" smtClean="0"/>
              <a:t>typ</a:t>
            </a:r>
            <a:r>
              <a:rPr lang="en-US" dirty="0" smtClean="0"/>
              <a:t> </a:t>
            </a:r>
            <a:r>
              <a:rPr lang="en-US" dirty="0" err="1" smtClean="0"/>
              <a:t>ett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,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enda</a:t>
            </a:r>
            <a:r>
              <a:rPr lang="en-US" dirty="0" smtClean="0"/>
              <a:t> man </a:t>
            </a:r>
            <a:r>
              <a:rPr lang="en-US" dirty="0" err="1" smtClean="0"/>
              <a:t>bryr</a:t>
            </a:r>
            <a:r>
              <a:rPr lang="en-US" dirty="0" smtClean="0"/>
              <a:t> sig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vilka</a:t>
            </a:r>
            <a:r>
              <a:rPr lang="en-US" dirty="0" smtClean="0"/>
              <a:t> </a:t>
            </a:r>
            <a:r>
              <a:rPr lang="en-US" dirty="0" err="1" smtClean="0"/>
              <a:t>metoder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endParaRPr lang="en-US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Dynamisk/frivillig typning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optionalTyping.groovy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244" y="3855040"/>
            <a:ext cx="2686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9850" y="1309007"/>
            <a:ext cx="2724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Hantera </a:t>
            </a:r>
            <a:r>
              <a:rPr lang="sv-SE" dirty="0" err="1" smtClean="0"/>
              <a:t>null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Nullsafe.groovy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3774" y="1302068"/>
            <a:ext cx="6636295" cy="605109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Ännu enklare:</a:t>
            </a:r>
            <a:endParaRPr lang="sv-SE" dirty="0"/>
          </a:p>
        </p:txBody>
      </p:sp>
      <p:sp>
        <p:nvSpPr>
          <p:cNvPr id="4" name="Platshållare för innehåll 2"/>
          <p:cNvSpPr txBox="1">
            <a:spLocks/>
          </p:cNvSpPr>
          <p:nvPr/>
        </p:nvSpPr>
        <p:spPr bwMode="auto">
          <a:xfrm>
            <a:off x="439419" y="1937794"/>
            <a:ext cx="8063136" cy="367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sv-SE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Nullsafe.groovy</a:t>
            </a:r>
            <a:r>
              <a:rPr kumimoji="0" lang="sv-SE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sv-SE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r>
              <a:rPr lang="sv-SE" dirty="0" smtClean="0"/>
              <a:t> </a:t>
            </a:r>
            <a:r>
              <a:rPr lang="sv-SE" dirty="0" err="1" smtClean="0"/>
              <a:t>truth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TestGroovyTruth.groovy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Default </a:t>
            </a:r>
            <a:r>
              <a:rPr lang="sv-SE" dirty="0" err="1" smtClean="0"/>
              <a:t>konstruktor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UsingDefaultConstructor.groovy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Utmaning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34425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Bekvämlighetsmetoder:List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171435"/>
            <a:ext cx="8229600" cy="4443412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ArrayConveniance.groovy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Bekvämlighetsmetoder:Map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MapConveniance.groovy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operatorOverload.groovy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 </a:t>
            </a:r>
            <a:r>
              <a:rPr lang="sv-SE" dirty="0" err="1" smtClean="0"/>
              <a:t>overloading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[operatorOverload2.groovy]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Optional</a:t>
            </a:r>
            <a:r>
              <a:rPr lang="sv-SE" dirty="0" smtClean="0"/>
              <a:t> parameters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optionalParameter.groovy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GStrings</a:t>
            </a:r>
            <a:r>
              <a:rPr lang="sv-SE" dirty="0" smtClean="0"/>
              <a:t> (</a:t>
            </a:r>
            <a:r>
              <a:rPr lang="sv-SE" dirty="0" err="1" smtClean="0"/>
              <a:t>Groovy</a:t>
            </a:r>
            <a:r>
              <a:rPr lang="sv-SE" dirty="0" smtClean="0"/>
              <a:t> Strings)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Gstrings.groovy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2588" y="5072608"/>
            <a:ext cx="1200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Regular</a:t>
            </a:r>
            <a:r>
              <a:rPr lang="sv-SE" dirty="0" smtClean="0"/>
              <a:t> expressions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TestRegExp.groovy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Primitives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Primitives.groovy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Groovy</a:t>
            </a:r>
            <a:r>
              <a:rPr lang="sv-SE" dirty="0" smtClean="0"/>
              <a:t> har stöd för samtliga Java 5-features: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Generics</a:t>
            </a:r>
            <a:endParaRPr lang="sv-SE" dirty="0" smtClean="0"/>
          </a:p>
          <a:p>
            <a:r>
              <a:rPr lang="sv-SE" dirty="0" err="1" smtClean="0"/>
              <a:t>For-each</a:t>
            </a:r>
            <a:endParaRPr lang="sv-SE" dirty="0" smtClean="0"/>
          </a:p>
          <a:p>
            <a:r>
              <a:rPr lang="sv-SE" dirty="0" err="1" smtClean="0"/>
              <a:t>Autoboxing</a:t>
            </a:r>
            <a:r>
              <a:rPr lang="sv-SE" dirty="0" smtClean="0"/>
              <a:t> (fungerar även om man kör java 1.4)</a:t>
            </a:r>
          </a:p>
          <a:p>
            <a:r>
              <a:rPr lang="sv-SE" dirty="0" err="1" smtClean="0"/>
              <a:t>Enum</a:t>
            </a:r>
            <a:endParaRPr lang="sv-SE" dirty="0" smtClean="0"/>
          </a:p>
          <a:p>
            <a:r>
              <a:rPr lang="sv-SE" dirty="0" smtClean="0"/>
              <a:t>Annotations (fungerar dock ej att skapa egna i </a:t>
            </a:r>
            <a:r>
              <a:rPr lang="sv-SE" dirty="0" err="1" smtClean="0"/>
              <a:t>Groovy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Varargs</a:t>
            </a:r>
            <a:endParaRPr lang="sv-SE" dirty="0" smtClean="0"/>
          </a:p>
          <a:p>
            <a:r>
              <a:rPr lang="sv-SE" dirty="0" err="1" smtClean="0"/>
              <a:t>Static</a:t>
            </a:r>
            <a:r>
              <a:rPr lang="sv-SE" dirty="0" smtClean="0"/>
              <a:t> import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9900" y="1576388"/>
            <a:ext cx="8229600" cy="1754641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5275" y="3156721"/>
            <a:ext cx="19431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Helt kompatibelt med Java</a:t>
            </a:r>
          </a:p>
          <a:p>
            <a:r>
              <a:rPr lang="sv-SE" dirty="0" smtClean="0"/>
              <a:t>Underlättar Javautveckling på ett </a:t>
            </a:r>
            <a:r>
              <a:rPr lang="sv-SE" smtClean="0"/>
              <a:t>antal sätt</a:t>
            </a:r>
            <a:endParaRPr lang="sv-SE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: fördjupning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Exempel: Summera alla jämna tal från 1 till 10</a:t>
            </a:r>
            <a:endParaRPr lang="sv-S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Summera alla jämna tal från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sumEvenNumbers.java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Multiplicera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MultiplyEvenNumbers.java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Skapa en lista med kvadraten av alla jämna tal 1 till 10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squareEvenNumbers.java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892" y="4533765"/>
            <a:ext cx="3333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DRY </a:t>
            </a:r>
            <a:r>
              <a:rPr lang="sv-SE" dirty="0" err="1" smtClean="0"/>
              <a:t>principle</a:t>
            </a:r>
            <a:r>
              <a:rPr lang="sv-SE" dirty="0" smtClean="0"/>
              <a:t>: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Don't</a:t>
            </a:r>
            <a:r>
              <a:rPr lang="sv-SE" dirty="0" smtClean="0"/>
              <a:t> </a:t>
            </a:r>
            <a:r>
              <a:rPr lang="sv-SE" dirty="0" err="1" smtClean="0"/>
              <a:t>Repeat</a:t>
            </a:r>
            <a:r>
              <a:rPr lang="sv-SE" dirty="0" smtClean="0"/>
              <a:t> </a:t>
            </a:r>
            <a:r>
              <a:rPr lang="sv-SE" dirty="0" err="1" smtClean="0"/>
              <a:t>Yourself</a:t>
            </a:r>
            <a:endParaRPr lang="sv-SE" dirty="0" smtClean="0"/>
          </a:p>
          <a:p>
            <a:pPr>
              <a:buNone/>
            </a:pPr>
            <a:endParaRPr lang="sv-SE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58800"/>
            <a:ext cx="19050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Kan man återanvända loopen?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LoopEvenNumbers.groovy</a:t>
            </a:r>
            <a:r>
              <a:rPr lang="sv-SE" dirty="0" smtClean="0"/>
              <a:t>]</a:t>
            </a:r>
            <a:endParaRPr lang="sv-S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8222" y="3971108"/>
            <a:ext cx="2057399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Anonyma inre klasser i 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ClosureInJava.java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Closures.groovy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4258" y="3214281"/>
            <a:ext cx="1843901" cy="194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 programming language is a language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 dynamiska språk har dynamisk typning (</a:t>
            </a:r>
            <a:r>
              <a:rPr lang="sv-SE" dirty="0" err="1" smtClean="0"/>
              <a:t>Duck</a:t>
            </a:r>
            <a:r>
              <a:rPr lang="sv-SE" dirty="0" smtClean="0"/>
              <a:t> </a:t>
            </a:r>
            <a:r>
              <a:rPr lang="sv-SE" dirty="0" err="1" smtClean="0"/>
              <a:t>typing</a:t>
            </a:r>
            <a:r>
              <a:rPr lang="sv-SE" dirty="0" smtClean="0"/>
              <a:t>)</a:t>
            </a:r>
            <a:endParaRPr lang="sv-SE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6527" y="4080681"/>
            <a:ext cx="1635596" cy="18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93630" y="2082778"/>
            <a:ext cx="2381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ell 5"/>
          <p:cNvGraphicFramePr>
            <a:graphicFrameLocks noGrp="1"/>
          </p:cNvGraphicFramePr>
          <p:nvPr/>
        </p:nvGraphicFramePr>
        <p:xfrm>
          <a:off x="1576251" y="4466771"/>
          <a:ext cx="52948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406"/>
                <a:gridCol w="264740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Dynamiska Språk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Statiska språk</a:t>
                      </a:r>
                      <a:endParaRPr lang="sv-S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smtClean="0"/>
                        <a:t>Människoprestanda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dirty="0" smtClean="0"/>
                        <a:t>Maskinprestanda</a:t>
                      </a:r>
                      <a:endParaRPr lang="sv-S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ätverk">
  <a:themeElements>
    <a:clrScheme name="Nätve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ätve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Times New Roman" pitchFamily="18" charset="0"/>
          <a:buChar char="•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ätve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ätve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ätve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21952</TotalTime>
  <Words>820</Words>
  <Application>Microsoft PowerPoint</Application>
  <PresentationFormat>Bildspel på skärmen (4:3)</PresentationFormat>
  <Paragraphs>167</Paragraphs>
  <Slides>58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58</vt:i4>
      </vt:variant>
    </vt:vector>
  </HeadingPairs>
  <TitlesOfParts>
    <vt:vector size="59" baseType="lpstr">
      <vt:lpstr>Nätverk</vt:lpstr>
      <vt:lpstr>Bild 1</vt:lpstr>
      <vt:lpstr>Bild 2</vt:lpstr>
      <vt:lpstr>Utmaning</vt:lpstr>
      <vt:lpstr>Utmaning</vt:lpstr>
      <vt:lpstr>HelloWorld.java</vt:lpstr>
      <vt:lpstr>HelloWorld.groovy</vt:lpstr>
      <vt:lpstr>Dynamiska språk</vt:lpstr>
      <vt:lpstr>Nackdelar med dynamiska språk</vt:lpstr>
      <vt:lpstr>Bild 9</vt:lpstr>
      <vt:lpstr>Fördelar med dynamiska språk</vt:lpstr>
      <vt:lpstr>Closures</vt:lpstr>
      <vt:lpstr>Exempel på closures</vt:lpstr>
      <vt:lpstr>Metaprogrammering</vt:lpstr>
      <vt:lpstr>Ändra hur språket fungerar</vt:lpstr>
      <vt:lpstr>DSL vs GPL(General Purpose Languages)</vt:lpstr>
      <vt:lpstr>DSL (Domain Specific Languages)</vt:lpstr>
      <vt:lpstr>DSL i Groovy</vt:lpstr>
      <vt:lpstr>DSL i Groovy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Utökar JDK för att förenkla utveckling</vt:lpstr>
      <vt:lpstr>Utmaning</vt:lpstr>
      <vt:lpstr>Utmaning</vt:lpstr>
      <vt:lpstr>Läsa fil i Java 1.4</vt:lpstr>
      <vt:lpstr>Läsa fil i Java 5</vt:lpstr>
      <vt:lpstr>Såg ni buggen i filläsningen?</vt:lpstr>
      <vt:lpstr>Läsa fil i Groovy</vt:lpstr>
      <vt:lpstr>Fler utökningar av JDK </vt:lpstr>
      <vt:lpstr>Dynamisk typning (Duck typing)</vt:lpstr>
      <vt:lpstr>Dynamisk/frivillig typning</vt:lpstr>
      <vt:lpstr>Hantera null i Java</vt:lpstr>
      <vt:lpstr>Hantera null i Groovy</vt:lpstr>
      <vt:lpstr>Groovy truth</vt:lpstr>
      <vt:lpstr>Groovy truth</vt:lpstr>
      <vt:lpstr>Default konstruktor i Java</vt:lpstr>
      <vt:lpstr>Default konstruktor i Groovy</vt:lpstr>
      <vt:lpstr>Bekvämlighetsmetoder:List</vt:lpstr>
      <vt:lpstr>Bekvämlighetsmetoder:Map</vt:lpstr>
      <vt:lpstr>Operator overloading</vt:lpstr>
      <vt:lpstr>Operator overloading</vt:lpstr>
      <vt:lpstr>Optional parameters i Java</vt:lpstr>
      <vt:lpstr>Optional parameters i Groovy</vt:lpstr>
      <vt:lpstr>GStrings (Groovy Strings)</vt:lpstr>
      <vt:lpstr>Regular expressions</vt:lpstr>
      <vt:lpstr>Primitives</vt:lpstr>
      <vt:lpstr>Groovy har stöd för samtliga Java 5-features:</vt:lpstr>
      <vt:lpstr>Sammanfattning</vt:lpstr>
      <vt:lpstr>Closures: fördjupning</vt:lpstr>
      <vt:lpstr>Summera alla jämna tal från 1 till 10</vt:lpstr>
      <vt:lpstr>Multiplicera jämna tal 1 till 10</vt:lpstr>
      <vt:lpstr>Skapa en lista med kvadraten av alla jämna tal 1 till 10</vt:lpstr>
      <vt:lpstr>DRY principle:</vt:lpstr>
      <vt:lpstr>Kan man återanvända loopen?</vt:lpstr>
      <vt:lpstr>Anonyma inre klasser i Java</vt:lpstr>
      <vt:lpstr>Closures i Groovy</vt:lpstr>
    </vt:vector>
  </TitlesOfParts>
  <Company>Adcore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Rubrik</dc:title>
  <dc:creator>Nils.Edlund</dc:creator>
  <cp:lastModifiedBy>emil.sandin</cp:lastModifiedBy>
  <cp:revision>374</cp:revision>
  <dcterms:created xsi:type="dcterms:W3CDTF">2002-10-10T08:33:31Z</dcterms:created>
  <dcterms:modified xsi:type="dcterms:W3CDTF">2008-09-15T09:19:21Z</dcterms:modified>
</cp:coreProperties>
</file>