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slides/slide5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gif" ContentType="image/gif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notesMasterIdLst>
    <p:notesMasterId r:id="rId61"/>
  </p:notesMasterIdLst>
  <p:handoutMasterIdLst>
    <p:handoutMasterId r:id="rId62"/>
  </p:handoutMasterIdLst>
  <p:sldIdLst>
    <p:sldId id="268" r:id="rId2"/>
    <p:sldId id="269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290" r:id="rId24"/>
    <p:sldId id="291" r:id="rId25"/>
    <p:sldId id="292" r:id="rId26"/>
    <p:sldId id="293" r:id="rId27"/>
    <p:sldId id="294" r:id="rId28"/>
    <p:sldId id="295" r:id="rId29"/>
    <p:sldId id="296" r:id="rId30"/>
    <p:sldId id="297" r:id="rId31"/>
    <p:sldId id="298" r:id="rId32"/>
    <p:sldId id="299" r:id="rId33"/>
    <p:sldId id="300" r:id="rId34"/>
    <p:sldId id="301" r:id="rId35"/>
    <p:sldId id="302" r:id="rId36"/>
    <p:sldId id="303" r:id="rId37"/>
    <p:sldId id="304" r:id="rId38"/>
    <p:sldId id="305" r:id="rId39"/>
    <p:sldId id="306" r:id="rId40"/>
    <p:sldId id="307" r:id="rId41"/>
    <p:sldId id="308" r:id="rId42"/>
    <p:sldId id="309" r:id="rId43"/>
    <p:sldId id="310" r:id="rId44"/>
    <p:sldId id="311" r:id="rId45"/>
    <p:sldId id="312" r:id="rId46"/>
    <p:sldId id="313" r:id="rId47"/>
    <p:sldId id="315" r:id="rId48"/>
    <p:sldId id="316" r:id="rId49"/>
    <p:sldId id="317" r:id="rId50"/>
    <p:sldId id="318" r:id="rId51"/>
    <p:sldId id="319" r:id="rId52"/>
    <p:sldId id="320" r:id="rId53"/>
    <p:sldId id="321" r:id="rId54"/>
    <p:sldId id="322" r:id="rId55"/>
    <p:sldId id="323" r:id="rId56"/>
    <p:sldId id="324" r:id="rId57"/>
    <p:sldId id="325" r:id="rId58"/>
    <p:sldId id="326" r:id="rId59"/>
    <p:sldId id="327" r:id="rId60"/>
  </p:sldIdLst>
  <p:sldSz cx="9144000" cy="6858000" type="screen4x3"/>
  <p:notesSz cx="6711950" cy="9844088"/>
  <p:defaultTextStyle>
    <a:defPPr>
      <a:defRPr lang="en-GB"/>
    </a:defPPr>
    <a:lvl1pPr algn="l" rtl="0" fontAlgn="base">
      <a:spcBef>
        <a:spcPct val="20000"/>
      </a:spcBef>
      <a:spcAft>
        <a:spcPct val="0"/>
      </a:spcAft>
      <a:buClr>
        <a:schemeClr val="bg1"/>
      </a:buClr>
      <a:buFont typeface="Times New Roman" pitchFamily="18" charset="0"/>
      <a:buChar char="•"/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lr>
        <a:schemeClr val="bg1"/>
      </a:buClr>
      <a:buFont typeface="Times New Roman" pitchFamily="18" charset="0"/>
      <a:buChar char="•"/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lr>
        <a:schemeClr val="bg1"/>
      </a:buClr>
      <a:buFont typeface="Times New Roman" pitchFamily="18" charset="0"/>
      <a:buChar char="•"/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lr>
        <a:schemeClr val="bg1"/>
      </a:buClr>
      <a:buFont typeface="Times New Roman" pitchFamily="18" charset="0"/>
      <a:buChar char="•"/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lr>
        <a:schemeClr val="bg1"/>
      </a:buClr>
      <a:buFont typeface="Times New Roman" pitchFamily="18" charset="0"/>
      <a:buChar char="•"/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EDFE"/>
    <a:srgbClr val="FF9900"/>
    <a:srgbClr val="E8FAFE"/>
    <a:srgbClr val="D3F5FD"/>
    <a:srgbClr val="F4FEB8"/>
    <a:srgbClr val="111111"/>
    <a:srgbClr val="7A7D84"/>
    <a:srgbClr val="6E6467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50" autoAdjust="0"/>
    <p:restoredTop sz="92870" autoAdjust="0"/>
  </p:normalViewPr>
  <p:slideViewPr>
    <p:cSldViewPr snapToGrid="0">
      <p:cViewPr varScale="1">
        <p:scale>
          <a:sx n="73" d="100"/>
          <a:sy n="73" d="100"/>
        </p:scale>
        <p:origin x="-108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1" d="100"/>
          <a:sy n="51" d="100"/>
        </p:scale>
        <p:origin x="-1482" y="-102"/>
      </p:cViewPr>
      <p:guideLst>
        <p:guide orient="horz" pos="3100"/>
        <p:guide pos="2114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0830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GB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03650" y="0"/>
            <a:ext cx="290830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GB"/>
          </a:p>
        </p:txBody>
      </p:sp>
      <p:sp>
        <p:nvSpPr>
          <p:cNvPr id="553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51963"/>
            <a:ext cx="290830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GB"/>
          </a:p>
        </p:txBody>
      </p:sp>
      <p:sp>
        <p:nvSpPr>
          <p:cNvPr id="553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03650" y="9351963"/>
            <a:ext cx="290830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fld id="{B52A56E4-F7D1-466C-A13E-040BBEA283DD}" type="slidenum">
              <a:rPr lang="en-GB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0830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GB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03650" y="0"/>
            <a:ext cx="290830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GB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5350" y="738188"/>
            <a:ext cx="4921250" cy="36909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5350" y="4675188"/>
            <a:ext cx="4921250" cy="443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51963"/>
            <a:ext cx="290830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GB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03650" y="9351963"/>
            <a:ext cx="290830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fld id="{CC78DDF1-5BE5-4602-ACE4-EB02D1B31DE1}" type="slidenum">
              <a:rPr lang="en-GB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sv-SE" smtClean="0"/>
              <a:t>Klicka här för att ändra format på underrubrik i bakgrunden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2002-09-19</a:t>
            </a:r>
            <a:endParaRPr lang="sv-SE" altLang="en-US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14703A-7ACD-4E9E-A9A5-63C26327F014}" type="slidenum">
              <a:rPr lang="sv-SE" altLang="en-US"/>
              <a:pPr/>
              <a:t>‹#›</a:t>
            </a:fld>
            <a:endParaRPr lang="sv-SE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2002-09-19</a:t>
            </a:r>
            <a:endParaRPr lang="sv-SE" altLang="en-US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5DEC30-EBEA-4905-9219-721304B63CDC}" type="slidenum">
              <a:rPr lang="sv-SE" altLang="en-US"/>
              <a:pPr/>
              <a:t>‹#›</a:t>
            </a:fld>
            <a:endParaRPr lang="sv-SE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6642100" y="349250"/>
            <a:ext cx="2057400" cy="5670550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69900" y="349250"/>
            <a:ext cx="6019800" cy="5670550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2002-09-19</a:t>
            </a:r>
            <a:endParaRPr lang="sv-SE" altLang="en-US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1B4888-D5FB-4750-8050-AEA7223342BF}" type="slidenum">
              <a:rPr lang="sv-SE" altLang="en-US"/>
              <a:pPr/>
              <a:t>‹#›</a:t>
            </a:fld>
            <a:endParaRPr lang="sv-SE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2002-09-19</a:t>
            </a:r>
            <a:endParaRPr lang="sv-SE" altLang="en-US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26A7FB-6D4B-48A1-88EE-ADCE16176002}" type="slidenum">
              <a:rPr lang="sv-SE" altLang="en-US"/>
              <a:pPr/>
              <a:t>‹#›</a:t>
            </a:fld>
            <a:endParaRPr lang="sv-SE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2002-09-19</a:t>
            </a:r>
            <a:endParaRPr lang="sv-SE" altLang="en-US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5F1B08-35C6-4246-946D-28079F1C3DB0}" type="slidenum">
              <a:rPr lang="sv-SE" altLang="en-US"/>
              <a:pPr/>
              <a:t>‹#›</a:t>
            </a:fld>
            <a:endParaRPr lang="sv-SE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69900" y="1576388"/>
            <a:ext cx="4038600" cy="4443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60900" y="1576388"/>
            <a:ext cx="4038600" cy="4443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2002-09-19</a:t>
            </a:r>
            <a:endParaRPr lang="sv-SE" altLang="en-US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31D899-A5F6-4D11-A058-1A8815030D06}" type="slidenum">
              <a:rPr lang="sv-SE" altLang="en-US"/>
              <a:pPr/>
              <a:t>‹#›</a:t>
            </a:fld>
            <a:endParaRPr lang="sv-SE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2002-09-19</a:t>
            </a:r>
            <a:endParaRPr lang="sv-SE" altLang="en-US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A4DA9B-3A31-4E84-A880-1435A1662C71}" type="slidenum">
              <a:rPr lang="sv-SE" altLang="en-US"/>
              <a:pPr/>
              <a:t>‹#›</a:t>
            </a:fld>
            <a:endParaRPr lang="sv-SE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2002-09-19</a:t>
            </a:r>
            <a:endParaRPr lang="sv-SE" altLang="en-US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DF7381-1B6E-4C0F-A2D8-1EBB44347001}" type="slidenum">
              <a:rPr lang="sv-SE" altLang="en-US"/>
              <a:pPr/>
              <a:t>‹#›</a:t>
            </a:fld>
            <a:endParaRPr lang="sv-SE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2002-09-19</a:t>
            </a:r>
            <a:endParaRPr lang="sv-SE" altLang="en-US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623202-0C89-4F6F-97FD-8ED9FA16A84A}" type="slidenum">
              <a:rPr lang="sv-SE" altLang="en-US"/>
              <a:pPr/>
              <a:t>‹#›</a:t>
            </a:fld>
            <a:endParaRPr lang="sv-SE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2002-09-19</a:t>
            </a:r>
            <a:endParaRPr lang="sv-SE" altLang="en-US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86C92C-7A7B-4CA7-82F5-FD2CCEDF0CA0}" type="slidenum">
              <a:rPr lang="sv-SE" altLang="en-US"/>
              <a:pPr/>
              <a:t>‹#›</a:t>
            </a:fld>
            <a:endParaRPr lang="sv-SE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2002-09-19</a:t>
            </a:r>
            <a:endParaRPr lang="sv-SE" altLang="en-US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B14800-0DC4-4DCC-9441-F0CE9E9646CA}" type="slidenum">
              <a:rPr lang="sv-SE" altLang="en-US"/>
              <a:pPr/>
              <a:t>‹#›</a:t>
            </a:fld>
            <a:endParaRPr lang="sv-SE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8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81013" y="349250"/>
            <a:ext cx="7543800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sv-SE" altLang="en-US" smtClean="0"/>
              <a:t>Klicka här för att ändra format</a:t>
            </a:r>
          </a:p>
        </p:txBody>
      </p:sp>
      <p:sp>
        <p:nvSpPr>
          <p:cNvPr id="9769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9900" y="1576388"/>
            <a:ext cx="8229600" cy="444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altLang="en-US" smtClean="0"/>
              <a:t>Klicka här för att ändra format på bakgrundstexten</a:t>
            </a:r>
          </a:p>
          <a:p>
            <a:pPr lvl="1"/>
            <a:r>
              <a:rPr lang="sv-SE" altLang="en-US" smtClean="0"/>
              <a:t>Nivå två</a:t>
            </a:r>
          </a:p>
          <a:p>
            <a:pPr lvl="2"/>
            <a:r>
              <a:rPr lang="sv-SE" altLang="en-US" smtClean="0"/>
              <a:t>Nivå tre</a:t>
            </a:r>
          </a:p>
          <a:p>
            <a:pPr lvl="3"/>
            <a:r>
              <a:rPr lang="sv-SE" altLang="en-US" smtClean="0"/>
              <a:t>Nivå fyra</a:t>
            </a:r>
          </a:p>
          <a:p>
            <a:pPr lvl="4"/>
            <a:r>
              <a:rPr lang="sv-SE" altLang="en-US" smtClean="0"/>
              <a:t>Nivå fem</a:t>
            </a:r>
          </a:p>
        </p:txBody>
      </p:sp>
      <p:sp>
        <p:nvSpPr>
          <p:cNvPr id="97690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sv-SE"/>
              <a:t>2002-09-19</a:t>
            </a:r>
            <a:endParaRPr lang="sv-SE" altLang="en-US"/>
          </a:p>
        </p:txBody>
      </p:sp>
      <p:sp>
        <p:nvSpPr>
          <p:cNvPr id="9769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FontTx/>
              <a:buNone/>
              <a:defRPr sz="1000"/>
            </a:lvl1pPr>
          </a:lstStyle>
          <a:p>
            <a:endParaRPr lang="sv-SE" altLang="en-US"/>
          </a:p>
        </p:txBody>
      </p:sp>
      <p:sp>
        <p:nvSpPr>
          <p:cNvPr id="9769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000"/>
            </a:lvl1pPr>
          </a:lstStyle>
          <a:p>
            <a:fld id="{A565FD1F-9FA5-4CF5-AA64-F7C22A6B0F88}" type="slidenum">
              <a:rPr lang="sv-SE" altLang="en-US"/>
              <a:pPr/>
              <a:t>‹#›</a:t>
            </a:fld>
            <a:endParaRPr lang="sv-SE" altLang="en-US"/>
          </a:p>
        </p:txBody>
      </p:sp>
      <p:sp>
        <p:nvSpPr>
          <p:cNvPr id="976938" name="Line 42"/>
          <p:cNvSpPr>
            <a:spLocks noChangeShapeType="1"/>
          </p:cNvSpPr>
          <p:nvPr userDrawn="1"/>
        </p:nvSpPr>
        <p:spPr bwMode="auto">
          <a:xfrm>
            <a:off x="177800" y="6235700"/>
            <a:ext cx="7797800" cy="0"/>
          </a:xfrm>
          <a:prstGeom prst="lin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sv-SE"/>
          </a:p>
        </p:txBody>
      </p:sp>
      <p:sp>
        <p:nvSpPr>
          <p:cNvPr id="976942" name="Text Box 46"/>
          <p:cNvSpPr txBox="1">
            <a:spLocks noChangeArrowheads="1"/>
          </p:cNvSpPr>
          <p:nvPr userDrawn="1"/>
        </p:nvSpPr>
        <p:spPr bwMode="auto">
          <a:xfrm>
            <a:off x="217488" y="6629400"/>
            <a:ext cx="259397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sv-SE" sz="9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</a:t>
            </a:r>
            <a:r>
              <a:rPr lang="sv-SE" sz="800">
                <a:latin typeface="Verdana" pitchFamily="34" charset="0"/>
              </a:rPr>
              <a:t>Copyright Britech Consulting AB</a:t>
            </a:r>
            <a:endParaRPr lang="en-GB" sz="800">
              <a:latin typeface="Verdana" pitchFamily="34" charset="0"/>
            </a:endParaRPr>
          </a:p>
        </p:txBody>
      </p:sp>
      <p:sp>
        <p:nvSpPr>
          <p:cNvPr id="976943" name="AutoShape 47"/>
          <p:cNvSpPr>
            <a:spLocks noChangeArrowheads="1"/>
          </p:cNvSpPr>
          <p:nvPr userDrawn="1"/>
        </p:nvSpPr>
        <p:spPr bwMode="auto">
          <a:xfrm flipH="1">
            <a:off x="0" y="6103938"/>
            <a:ext cx="9144000" cy="42862"/>
          </a:xfrm>
          <a:prstGeom prst="homePlate">
            <a:avLst>
              <a:gd name="adj" fmla="val 5333396"/>
            </a:avLst>
          </a:prstGeom>
          <a:solidFill>
            <a:schemeClr val="accent2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v-SE"/>
          </a:p>
        </p:txBody>
      </p:sp>
      <p:pic>
        <p:nvPicPr>
          <p:cNvPr id="976946" name="Picture 50" descr="logo britech - vitt underlag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7132638" y="6173788"/>
            <a:ext cx="2011362" cy="684212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Verdana" pitchFamily="34" charset="0"/>
        <a:buChar char="–"/>
        <a:defRPr sz="2600">
          <a:solidFill>
            <a:schemeClr val="tx1"/>
          </a:solidFill>
          <a:latin typeface="+mn-lt"/>
        </a:defRPr>
      </a:lvl2pPr>
      <a:lvl3pPr marL="987425" indent="-293688" algn="l" rtl="0" fontAlgn="base">
        <a:spcBef>
          <a:spcPct val="20000"/>
        </a:spcBef>
        <a:spcAft>
          <a:spcPct val="0"/>
        </a:spcAft>
        <a:buClr>
          <a:srgbClr val="FF9900"/>
        </a:buClr>
        <a:buSzPct val="50000"/>
        <a:buFont typeface="Wingdings" pitchFamily="2" charset="2"/>
        <a:buChar char="l"/>
        <a:defRPr sz="2300">
          <a:solidFill>
            <a:schemeClr val="tx1"/>
          </a:solidFill>
          <a:latin typeface="+mn-lt"/>
        </a:defRPr>
      </a:lvl3pPr>
      <a:lvl4pPr marL="1281113" indent="-2921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i="1" dirty="0" smtClean="0"/>
              <a:t>“…So I've been musing a little while if its time the Java platform had its own </a:t>
            </a:r>
            <a:r>
              <a:rPr lang="en-US" i="1" dirty="0" smtClean="0">
                <a:solidFill>
                  <a:srgbClr val="FF0000"/>
                </a:solidFill>
              </a:rPr>
              <a:t>dynamic language</a:t>
            </a:r>
            <a:r>
              <a:rPr lang="en-US" i="1" dirty="0" smtClean="0"/>
              <a:t> designed from the ground up to </a:t>
            </a:r>
            <a:r>
              <a:rPr lang="en-US" i="1" dirty="0" smtClean="0">
                <a:solidFill>
                  <a:srgbClr val="FF0000"/>
                </a:solidFill>
              </a:rPr>
              <a:t>work real nice with existing [Java] code</a:t>
            </a:r>
            <a:r>
              <a:rPr lang="en-US" i="1" dirty="0" smtClean="0"/>
              <a:t>; creating/extending objects normal Java can use and vice versa. </a:t>
            </a:r>
            <a:r>
              <a:rPr lang="en-US" i="1" dirty="0" smtClean="0">
                <a:solidFill>
                  <a:srgbClr val="FF0000"/>
                </a:solidFill>
              </a:rPr>
              <a:t>Python/</a:t>
            </a:r>
            <a:r>
              <a:rPr lang="en-US" i="1" dirty="0" err="1" smtClean="0">
                <a:solidFill>
                  <a:srgbClr val="FF0000"/>
                </a:solidFill>
              </a:rPr>
              <a:t>Jython's</a:t>
            </a:r>
            <a:r>
              <a:rPr lang="en-US" i="1" dirty="0" smtClean="0">
                <a:solidFill>
                  <a:srgbClr val="FF0000"/>
                </a:solidFill>
              </a:rPr>
              <a:t> a pretty good base - add the nice stuff from Ruby</a:t>
            </a:r>
            <a:r>
              <a:rPr lang="en-US" i="1" dirty="0" smtClean="0"/>
              <a:t> and maybe sprinkle on some </a:t>
            </a:r>
            <a:r>
              <a:rPr lang="en-US" i="1" dirty="0" smtClean="0">
                <a:solidFill>
                  <a:srgbClr val="FF0000"/>
                </a:solidFill>
              </a:rPr>
              <a:t>AOP features</a:t>
            </a:r>
            <a:r>
              <a:rPr lang="en-US" i="1" dirty="0" smtClean="0"/>
              <a:t> and we could have a really </a:t>
            </a:r>
            <a:r>
              <a:rPr lang="en-US" i="1" dirty="0" smtClean="0">
                <a:solidFill>
                  <a:srgbClr val="FF0000"/>
                </a:solidFill>
              </a:rPr>
              <a:t>Groovy</a:t>
            </a:r>
            <a:r>
              <a:rPr lang="en-US" i="1" dirty="0" smtClean="0"/>
              <a:t> new language for scripting Java objects, writing test cases and who knows, even doing real development in it.”</a:t>
            </a:r>
          </a:p>
          <a:p>
            <a:pPr algn="r">
              <a:buNone/>
            </a:pPr>
            <a:r>
              <a:rPr lang="en-US" i="1" dirty="0" smtClean="0"/>
              <a:t>- James Strachan 2003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57554" y="357166"/>
            <a:ext cx="1933575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Closures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Kommer finnas i Java 1.7, finns redan i </a:t>
            </a:r>
            <a:r>
              <a:rPr lang="sv-SE" dirty="0" err="1" smtClean="0"/>
              <a:t>Groovy</a:t>
            </a:r>
            <a:endParaRPr lang="sv-SE" dirty="0" smtClean="0"/>
          </a:p>
          <a:p>
            <a:r>
              <a:rPr lang="sv-SE" dirty="0" smtClean="0"/>
              <a:t>Kodblock som kan skickas runt precis som en variabel</a:t>
            </a:r>
          </a:p>
          <a:p>
            <a:r>
              <a:rPr lang="sv-SE" dirty="0" smtClean="0"/>
              <a:t>Det kan referera till variabler skapade i </a:t>
            </a:r>
            <a:r>
              <a:rPr lang="sv-SE" dirty="0" err="1" smtClean="0"/>
              <a:t>contextet</a:t>
            </a:r>
            <a:r>
              <a:rPr lang="sv-SE" dirty="0" smtClean="0"/>
              <a:t> där kodblocket skapades</a:t>
            </a:r>
          </a:p>
          <a:p>
            <a:pPr>
              <a:buNone/>
            </a:pPr>
            <a:r>
              <a:rPr lang="sv-SE" dirty="0" smtClean="0"/>
              <a:t>[bild på kod med vingar]</a:t>
            </a:r>
          </a:p>
          <a:p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Exempel på </a:t>
            </a:r>
            <a:r>
              <a:rPr lang="sv-SE" dirty="0" err="1" smtClean="0"/>
              <a:t>closures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closureExamples.groovy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Metaprogrammering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Program som ändrar program, inklusive sig själv</a:t>
            </a:r>
          </a:p>
          <a:p>
            <a:r>
              <a:rPr lang="sv-SE" dirty="0" smtClean="0"/>
              <a:t>Skapa klasser och metoder medan programmet körs</a:t>
            </a:r>
          </a:p>
          <a:p>
            <a:r>
              <a:rPr lang="sv-SE" dirty="0" smtClean="0"/>
              <a:t>Skapa </a:t>
            </a:r>
            <a:r>
              <a:rPr lang="sv-SE" dirty="0" err="1" smtClean="0"/>
              <a:t>DSL:s</a:t>
            </a:r>
            <a:r>
              <a:rPr lang="sv-SE" dirty="0" smtClean="0"/>
              <a:t> (</a:t>
            </a:r>
            <a:r>
              <a:rPr lang="sv-SE" dirty="0" err="1" smtClean="0"/>
              <a:t>Domain</a:t>
            </a:r>
            <a:r>
              <a:rPr lang="sv-SE" dirty="0" smtClean="0"/>
              <a:t> </a:t>
            </a:r>
            <a:r>
              <a:rPr lang="sv-SE" dirty="0" err="1" smtClean="0"/>
              <a:t>specific</a:t>
            </a:r>
            <a:r>
              <a:rPr lang="sv-SE" dirty="0" smtClean="0"/>
              <a:t> </a:t>
            </a:r>
            <a:r>
              <a:rPr lang="sv-SE" dirty="0" err="1" smtClean="0"/>
              <a:t>languages</a:t>
            </a:r>
            <a:r>
              <a:rPr lang="sv-SE" dirty="0" smtClean="0"/>
              <a:t>)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smtClean="0"/>
              <a:t>GPL(General </a:t>
            </a:r>
            <a:r>
              <a:rPr lang="sv-SE" dirty="0" err="1" smtClean="0"/>
              <a:t>Purpose</a:t>
            </a:r>
            <a:r>
              <a:rPr lang="sv-SE" dirty="0" smtClean="0"/>
              <a:t> Languages)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69900" y="2020530"/>
            <a:ext cx="8229600" cy="4443412"/>
          </a:xfrm>
        </p:spPr>
        <p:txBody>
          <a:bodyPr/>
          <a:lstStyle/>
          <a:p>
            <a:r>
              <a:rPr lang="sv-SE" dirty="0" smtClean="0"/>
              <a:t>Java, C, Ruby, </a:t>
            </a:r>
            <a:r>
              <a:rPr lang="sv-SE" dirty="0" err="1" smtClean="0"/>
              <a:t>Groovy</a:t>
            </a:r>
            <a:r>
              <a:rPr lang="sv-SE" dirty="0" smtClean="0"/>
              <a:t> och liknande språk kallas GPL, General </a:t>
            </a:r>
            <a:r>
              <a:rPr lang="sv-SE" dirty="0" err="1" smtClean="0"/>
              <a:t>Purpose</a:t>
            </a:r>
            <a:r>
              <a:rPr lang="sv-SE" dirty="0" smtClean="0"/>
              <a:t> Languages. </a:t>
            </a:r>
          </a:p>
          <a:p>
            <a:r>
              <a:rPr lang="sv-SE" dirty="0" smtClean="0"/>
              <a:t>Har en generell syntax, oberoende av område.</a:t>
            </a:r>
          </a:p>
          <a:p>
            <a:r>
              <a:rPr lang="sv-SE" dirty="0" smtClean="0"/>
              <a:t>Allt går att göra, men det är sällan det enklaste eller snabbaste sättet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smtClean="0"/>
              <a:t>DSL (</a:t>
            </a:r>
            <a:r>
              <a:rPr lang="sv-SE" dirty="0" err="1" smtClean="0"/>
              <a:t>Domain</a:t>
            </a:r>
            <a:r>
              <a:rPr lang="sv-SE" dirty="0" smtClean="0"/>
              <a:t> </a:t>
            </a:r>
            <a:r>
              <a:rPr lang="sv-SE" dirty="0" err="1" smtClean="0"/>
              <a:t>Specific</a:t>
            </a:r>
            <a:r>
              <a:rPr lang="sv-SE" dirty="0" smtClean="0"/>
              <a:t> Languages)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69900" y="1955215"/>
            <a:ext cx="8229600" cy="4443412"/>
          </a:xfrm>
        </p:spPr>
        <p:txBody>
          <a:bodyPr>
            <a:normAutofit/>
          </a:bodyPr>
          <a:lstStyle/>
          <a:p>
            <a:r>
              <a:rPr lang="sv-SE" dirty="0" smtClean="0"/>
              <a:t>Språket är designat utifrån domänen det används i.</a:t>
            </a:r>
          </a:p>
          <a:p>
            <a:r>
              <a:rPr lang="sv-SE" dirty="0" smtClean="0"/>
              <a:t>Går snabbare att utveckla i ett språk som ligger nära problemdomänen</a:t>
            </a:r>
          </a:p>
          <a:p>
            <a:r>
              <a:rPr lang="sv-SE" dirty="0" smtClean="0"/>
              <a:t>Lätt att kommunicera med beställare och användare</a:t>
            </a:r>
          </a:p>
          <a:p>
            <a:r>
              <a:rPr lang="sv-SE" dirty="0" smtClean="0"/>
              <a:t>Koden läsbar även för icke-programmerare</a:t>
            </a:r>
          </a:p>
          <a:p>
            <a:endParaRPr lang="sv-S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DSL i </a:t>
            </a:r>
            <a:r>
              <a:rPr lang="sv-SE" dirty="0" err="1" smtClean="0"/>
              <a:t>Groovy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r>
              <a:rPr lang="sv-SE" dirty="0" smtClean="0">
                <a:latin typeface="Courier New" pitchFamily="49" charset="0"/>
                <a:cs typeface="Courier New" pitchFamily="49" charset="0"/>
              </a:rPr>
              <a:t>4.days.ago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DSL i </a:t>
            </a:r>
            <a:r>
              <a:rPr lang="sv-SE" dirty="0" err="1" smtClean="0"/>
              <a:t>Groovy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r>
              <a:rPr lang="sv-SE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sv-SE" dirty="0" err="1" smtClean="0">
                <a:latin typeface="Courier New" pitchFamily="49" charset="0"/>
                <a:cs typeface="Courier New" pitchFamily="49" charset="0"/>
              </a:rPr>
              <a:t>DaysAgo.groovy</a:t>
            </a:r>
            <a:r>
              <a:rPr lang="sv-SE" dirty="0" smtClean="0">
                <a:latin typeface="Courier New" pitchFamily="49" charset="0"/>
                <a:cs typeface="Courier New" pitchFamily="49" charset="0"/>
              </a:rPr>
              <a:t>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DSL i </a:t>
            </a:r>
            <a:r>
              <a:rPr lang="sv-SE" dirty="0" err="1" smtClean="0"/>
              <a:t>Grails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GrailsDomainClass.groovy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Varför </a:t>
            </a:r>
            <a:r>
              <a:rPr lang="sv-SE" dirty="0" err="1" smtClean="0"/>
              <a:t>Groovy</a:t>
            </a:r>
            <a:r>
              <a:rPr lang="sv-SE" dirty="0" smtClean="0"/>
              <a:t>?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v-SE" dirty="0" smtClean="0"/>
              <a:t>Det finns andra dynamiska språk som kan köras på Java-plattformen, med stöd för metaprogrammering och </a:t>
            </a:r>
            <a:r>
              <a:rPr lang="sv-SE" dirty="0" err="1" smtClean="0"/>
              <a:t>closures</a:t>
            </a:r>
            <a:endParaRPr lang="sv-SE" dirty="0" smtClean="0"/>
          </a:p>
          <a:p>
            <a:r>
              <a:rPr lang="sv-SE" dirty="0" smtClean="0"/>
              <a:t>Sammanlagt över 150 språk kan köras på  Java-plattformen</a:t>
            </a:r>
          </a:p>
          <a:p>
            <a:pPr lvl="1"/>
            <a:r>
              <a:rPr lang="sv-SE" dirty="0" smtClean="0"/>
              <a:t>Java</a:t>
            </a:r>
          </a:p>
          <a:p>
            <a:pPr lvl="1"/>
            <a:r>
              <a:rPr lang="sv-SE" dirty="0" smtClean="0"/>
              <a:t>Ruby (</a:t>
            </a:r>
            <a:r>
              <a:rPr lang="sv-SE" dirty="0" err="1" smtClean="0"/>
              <a:t>JRuby</a:t>
            </a:r>
            <a:r>
              <a:rPr lang="sv-SE" dirty="0" smtClean="0"/>
              <a:t>)</a:t>
            </a:r>
          </a:p>
          <a:p>
            <a:pPr lvl="1"/>
            <a:r>
              <a:rPr lang="sv-SE" dirty="0" err="1" smtClean="0"/>
              <a:t>Python</a:t>
            </a:r>
            <a:r>
              <a:rPr lang="sv-SE" dirty="0" smtClean="0"/>
              <a:t> (</a:t>
            </a:r>
            <a:r>
              <a:rPr lang="sv-SE" dirty="0" err="1" smtClean="0"/>
              <a:t>Jython</a:t>
            </a:r>
            <a:r>
              <a:rPr lang="sv-SE" dirty="0" smtClean="0"/>
              <a:t>)</a:t>
            </a:r>
          </a:p>
          <a:p>
            <a:pPr lvl="1"/>
            <a:r>
              <a:rPr lang="sv-SE" dirty="0" err="1" smtClean="0"/>
              <a:t>BeanShell</a:t>
            </a:r>
            <a:endParaRPr lang="sv-SE" dirty="0" smtClean="0"/>
          </a:p>
          <a:p>
            <a:r>
              <a:rPr lang="sv-SE" dirty="0" smtClean="0"/>
              <a:t>Varför </a:t>
            </a:r>
            <a:r>
              <a:rPr lang="sv-SE" dirty="0" err="1" smtClean="0"/>
              <a:t>Groovy</a:t>
            </a:r>
            <a:r>
              <a:rPr lang="sv-SE" dirty="0" smtClean="0"/>
              <a:t>?</a:t>
            </a:r>
          </a:p>
          <a:p>
            <a:pPr lvl="1">
              <a:buNone/>
            </a:pPr>
            <a:endParaRPr lang="sv-S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Fördelar med </a:t>
            </a:r>
            <a:r>
              <a:rPr lang="sv-SE" dirty="0" err="1" smtClean="0"/>
              <a:t>Groovy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Enkelt att lära för en Javaprogrammerare</a:t>
            </a:r>
          </a:p>
          <a:p>
            <a:r>
              <a:rPr lang="sv-SE" dirty="0" smtClean="0"/>
              <a:t>Helt kompatibelt med existerande Javaprojekt</a:t>
            </a:r>
          </a:p>
          <a:p>
            <a:r>
              <a:rPr lang="sv-SE" dirty="0" err="1" smtClean="0"/>
              <a:t>Groovy</a:t>
            </a:r>
            <a:r>
              <a:rPr lang="sv-SE" dirty="0" smtClean="0"/>
              <a:t> ÄR Java – kompileras till .</a:t>
            </a:r>
            <a:r>
              <a:rPr lang="sv-SE" dirty="0" err="1" smtClean="0"/>
              <a:t>class-filer</a:t>
            </a:r>
            <a:endParaRPr lang="sv-SE" dirty="0" smtClean="0"/>
          </a:p>
          <a:p>
            <a:r>
              <a:rPr lang="sv-SE" dirty="0" smtClean="0"/>
              <a:t>Utökar JDK för att förenkla utveckling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Dynamiskt språk</a:t>
            </a:r>
          </a:p>
          <a:p>
            <a:r>
              <a:rPr lang="sv-SE" dirty="0" smtClean="0"/>
              <a:t>Kompatibelt med </a:t>
            </a:r>
            <a:r>
              <a:rPr lang="sv-SE" dirty="0" err="1" smtClean="0"/>
              <a:t>java-kod</a:t>
            </a:r>
            <a:endParaRPr lang="sv-SE" dirty="0" smtClean="0"/>
          </a:p>
          <a:p>
            <a:r>
              <a:rPr lang="sv-SE" dirty="0" smtClean="0"/>
              <a:t>Startades under 2003</a:t>
            </a:r>
          </a:p>
          <a:p>
            <a:r>
              <a:rPr lang="sv-SE" dirty="0" smtClean="0"/>
              <a:t>Lades på is 2004</a:t>
            </a:r>
          </a:p>
          <a:p>
            <a:r>
              <a:rPr lang="sv-SE" dirty="0" smtClean="0"/>
              <a:t>Ny grupp utvecklare tog över 2004</a:t>
            </a:r>
          </a:p>
          <a:p>
            <a:r>
              <a:rPr lang="sv-SE" dirty="0" err="1" smtClean="0"/>
              <a:t>Groovy</a:t>
            </a:r>
            <a:r>
              <a:rPr lang="sv-SE" dirty="0" smtClean="0"/>
              <a:t> version 1.0 släpptes 2:a Januari 2007</a:t>
            </a:r>
          </a:p>
          <a:p>
            <a:r>
              <a:rPr lang="sv-SE" dirty="0" err="1" smtClean="0"/>
              <a:t>JavaOne</a:t>
            </a:r>
            <a:r>
              <a:rPr lang="sv-SE" dirty="0" smtClean="0"/>
              <a:t> 2008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57554" y="357166"/>
            <a:ext cx="1933575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Enkelt att lära: </a:t>
            </a:r>
            <a:r>
              <a:rPr lang="sv-SE" dirty="0" err="1" smtClean="0"/>
              <a:t>HelloWorld.java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helloWorld.java</a:t>
            </a:r>
            <a:r>
              <a:rPr lang="sv-SE" dirty="0" smtClean="0"/>
              <a:t>]</a:t>
            </a:r>
          </a:p>
          <a:p>
            <a:endParaRPr lang="sv-SE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HelloWorld.groovy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helloWorld.groovy</a:t>
            </a:r>
            <a:r>
              <a:rPr lang="sv-SE" dirty="0" smtClean="0"/>
              <a:t>]</a:t>
            </a:r>
          </a:p>
          <a:p>
            <a:endParaRPr lang="sv-SE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81013" y="349250"/>
            <a:ext cx="7543800" cy="1283607"/>
          </a:xfrm>
        </p:spPr>
        <p:txBody>
          <a:bodyPr>
            <a:normAutofit/>
          </a:bodyPr>
          <a:lstStyle/>
          <a:p>
            <a:r>
              <a:rPr lang="sv-SE" dirty="0" smtClean="0"/>
              <a:t>Helt kompatibelt med existerande Javaprojekt</a:t>
            </a:r>
          </a:p>
        </p:txBody>
      </p:sp>
      <p:pic>
        <p:nvPicPr>
          <p:cNvPr id="10" name="Platshållare för innehåll 7" descr="groovyOnJvm.gif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2260" y="1600200"/>
            <a:ext cx="6759479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81013" y="349250"/>
            <a:ext cx="7543800" cy="1492613"/>
          </a:xfrm>
        </p:spPr>
        <p:txBody>
          <a:bodyPr>
            <a:normAutofit/>
          </a:bodyPr>
          <a:lstStyle/>
          <a:p>
            <a:r>
              <a:rPr lang="sv-SE" dirty="0" smtClean="0"/>
              <a:t>Utökar JDK för att förenkla utveckling</a:t>
            </a:r>
            <a:endParaRPr lang="sv-SE" dirty="0"/>
          </a:p>
        </p:txBody>
      </p:sp>
      <p:sp>
        <p:nvSpPr>
          <p:cNvPr id="4" name="Platshållare för innehåll 2"/>
          <p:cNvSpPr txBox="1">
            <a:spLocks/>
          </p:cNvSpPr>
          <p:nvPr/>
        </p:nvSpPr>
        <p:spPr>
          <a:xfrm>
            <a:off x="376345" y="2283130"/>
            <a:ext cx="8229600" cy="2286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sv-SE" sz="3200" dirty="0" smtClean="0"/>
              <a:t>Utmaning: Hur läser man en fil i Java?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sv-SE" sz="3200" dirty="0" smtClean="0"/>
              <a:t>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Läsa fil i Java 1.4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[ReadFileJava14.java]</a:t>
            </a:r>
            <a:endParaRPr lang="sv-SE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Läsa fil i Java 5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28596" y="128586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sv-SE" dirty="0" smtClean="0"/>
              <a:t>[ReadFileJava5.java]</a:t>
            </a:r>
            <a:endParaRPr lang="sv-SE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Läsa fil i </a:t>
            </a:r>
            <a:r>
              <a:rPr lang="sv-SE" dirty="0" err="1" smtClean="0"/>
              <a:t>Groovy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ReadFile.groovy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Exceptions</a:t>
            </a:r>
            <a:r>
              <a:rPr lang="sv-SE" dirty="0" smtClean="0"/>
              <a:t> i java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Exceptions.java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Exceptions</a:t>
            </a:r>
            <a:r>
              <a:rPr lang="sv-SE" dirty="0" smtClean="0"/>
              <a:t> i </a:t>
            </a:r>
            <a:r>
              <a:rPr lang="sv-SE" dirty="0" err="1" smtClean="0"/>
              <a:t>Groovy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Exceptions.groovy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65875" y="3774579"/>
            <a:ext cx="3249497" cy="231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81013" y="349250"/>
            <a:ext cx="7543800" cy="1257481"/>
          </a:xfrm>
        </p:spPr>
        <p:txBody>
          <a:bodyPr/>
          <a:lstStyle/>
          <a:p>
            <a:r>
              <a:rPr lang="sv-SE" dirty="0" smtClean="0"/>
              <a:t>Dynamisk typning (</a:t>
            </a:r>
            <a:r>
              <a:rPr lang="sv-SE" dirty="0" err="1" smtClean="0"/>
              <a:t>Duck</a:t>
            </a:r>
            <a:r>
              <a:rPr lang="sv-SE" dirty="0" smtClean="0"/>
              <a:t> </a:t>
            </a:r>
            <a:r>
              <a:rPr lang="sv-SE" dirty="0" err="1" smtClean="0"/>
              <a:t>typing</a:t>
            </a:r>
            <a:r>
              <a:rPr lang="sv-SE" dirty="0" smtClean="0"/>
              <a:t>)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69900" y="1798459"/>
            <a:ext cx="8229600" cy="4443412"/>
          </a:xfrm>
        </p:spPr>
        <p:txBody>
          <a:bodyPr/>
          <a:lstStyle/>
          <a:p>
            <a:r>
              <a:rPr lang="en-US" i="1" dirty="0" smtClean="0"/>
              <a:t>If it walks like a duck and quacks like a duck, it must be a duck</a:t>
            </a:r>
            <a:endParaRPr lang="en-US" dirty="0" smtClean="0"/>
          </a:p>
          <a:p>
            <a:r>
              <a:rPr lang="en-US" dirty="0" err="1" smtClean="0"/>
              <a:t>Det</a:t>
            </a:r>
            <a:r>
              <a:rPr lang="en-US" dirty="0" smtClean="0"/>
              <a:t> </a:t>
            </a:r>
            <a:r>
              <a:rPr lang="en-US" dirty="0" err="1" smtClean="0"/>
              <a:t>spelar</a:t>
            </a:r>
            <a:r>
              <a:rPr lang="en-US" dirty="0" smtClean="0"/>
              <a:t> </a:t>
            </a:r>
            <a:r>
              <a:rPr lang="en-US" dirty="0" err="1" smtClean="0"/>
              <a:t>ingen</a:t>
            </a:r>
            <a:r>
              <a:rPr lang="en-US" dirty="0" smtClean="0"/>
              <a:t> roll </a:t>
            </a:r>
            <a:r>
              <a:rPr lang="en-US" dirty="0" err="1" smtClean="0"/>
              <a:t>vilken</a:t>
            </a:r>
            <a:r>
              <a:rPr lang="en-US" dirty="0" smtClean="0"/>
              <a:t> </a:t>
            </a:r>
            <a:r>
              <a:rPr lang="en-US" dirty="0" err="1" smtClean="0"/>
              <a:t>typ</a:t>
            </a:r>
            <a:r>
              <a:rPr lang="en-US" dirty="0" smtClean="0"/>
              <a:t> </a:t>
            </a:r>
            <a:r>
              <a:rPr lang="en-US" dirty="0" err="1" smtClean="0"/>
              <a:t>ett</a:t>
            </a:r>
            <a:r>
              <a:rPr lang="en-US" dirty="0" smtClean="0"/>
              <a:t> </a:t>
            </a:r>
            <a:r>
              <a:rPr lang="en-US" dirty="0" err="1" smtClean="0"/>
              <a:t>objekt</a:t>
            </a:r>
            <a:r>
              <a:rPr lang="en-US" dirty="0" smtClean="0"/>
              <a:t> </a:t>
            </a:r>
            <a:r>
              <a:rPr lang="en-US" dirty="0" err="1" smtClean="0"/>
              <a:t>är</a:t>
            </a:r>
            <a:r>
              <a:rPr lang="en-US" dirty="0" smtClean="0"/>
              <a:t>, </a:t>
            </a:r>
            <a:r>
              <a:rPr lang="en-US" dirty="0" err="1" smtClean="0"/>
              <a:t>det</a:t>
            </a:r>
            <a:r>
              <a:rPr lang="en-US" dirty="0" smtClean="0"/>
              <a:t> </a:t>
            </a:r>
            <a:r>
              <a:rPr lang="en-US" dirty="0" err="1" smtClean="0"/>
              <a:t>enda</a:t>
            </a:r>
            <a:r>
              <a:rPr lang="en-US" dirty="0" smtClean="0"/>
              <a:t> man </a:t>
            </a:r>
            <a:r>
              <a:rPr lang="en-US" dirty="0" err="1" smtClean="0"/>
              <a:t>bryr</a:t>
            </a:r>
            <a:r>
              <a:rPr lang="en-US" dirty="0" smtClean="0"/>
              <a:t> sig </a:t>
            </a:r>
            <a:r>
              <a:rPr lang="en-US" dirty="0" err="1" smtClean="0"/>
              <a:t>om</a:t>
            </a:r>
            <a:r>
              <a:rPr lang="en-US" dirty="0" smtClean="0"/>
              <a:t> </a:t>
            </a:r>
            <a:r>
              <a:rPr lang="en-US" dirty="0" err="1" smtClean="0"/>
              <a:t>är</a:t>
            </a:r>
            <a:r>
              <a:rPr lang="en-US" dirty="0" smtClean="0"/>
              <a:t> </a:t>
            </a:r>
            <a:r>
              <a:rPr lang="en-US" dirty="0" err="1" smtClean="0"/>
              <a:t>vilka</a:t>
            </a:r>
            <a:r>
              <a:rPr lang="en-US" dirty="0" smtClean="0"/>
              <a:t> </a:t>
            </a:r>
            <a:r>
              <a:rPr lang="en-US" dirty="0" err="1" smtClean="0"/>
              <a:t>metoder</a:t>
            </a:r>
            <a:r>
              <a:rPr lang="en-US" dirty="0" smtClean="0"/>
              <a:t> </a:t>
            </a:r>
            <a:r>
              <a:rPr lang="en-US" dirty="0" err="1" smtClean="0"/>
              <a:t>det</a:t>
            </a:r>
            <a:r>
              <a:rPr lang="en-US" dirty="0" smtClean="0"/>
              <a:t> </a:t>
            </a:r>
            <a:r>
              <a:rPr lang="en-US" dirty="0" err="1" smtClean="0"/>
              <a:t>har</a:t>
            </a:r>
            <a:endParaRPr lang="en-US" dirty="0" smtClean="0"/>
          </a:p>
          <a:p>
            <a:pPr>
              <a:buNone/>
            </a:pPr>
            <a:endParaRPr lang="sv-SE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Utmaning</a:t>
            </a:r>
            <a:endParaRPr lang="sv-SE" dirty="0"/>
          </a:p>
        </p:txBody>
      </p:sp>
      <p:sp>
        <p:nvSpPr>
          <p:cNvPr id="4" name="Platshållare för innehåll 2"/>
          <p:cNvSpPr txBox="1">
            <a:spLocks/>
          </p:cNvSpPr>
          <p:nvPr/>
        </p:nvSpPr>
        <p:spPr>
          <a:xfrm>
            <a:off x="428596" y="1643050"/>
            <a:ext cx="8229600" cy="2286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sv-SE" sz="3200" dirty="0" smtClean="0"/>
              <a:t> </a:t>
            </a:r>
          </a:p>
        </p:txBody>
      </p:sp>
      <p:sp>
        <p:nvSpPr>
          <p:cNvPr id="5" name="Platshållare för innehåll 2"/>
          <p:cNvSpPr txBox="1">
            <a:spLocks/>
          </p:cNvSpPr>
          <p:nvPr/>
        </p:nvSpPr>
        <p:spPr>
          <a:xfrm>
            <a:off x="580996" y="1795450"/>
            <a:ext cx="8229600" cy="2286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sv-SE" sz="3200" dirty="0" smtClean="0"/>
              <a:t>	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sv-SE" sz="3200" dirty="0" smtClean="0"/>
              <a:t>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47309" y="1707424"/>
            <a:ext cx="2857500" cy="247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Dynamisk/frivillig typning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optionalTyping.groovy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Hantera </a:t>
            </a:r>
            <a:r>
              <a:rPr lang="sv-SE" dirty="0" err="1" smtClean="0"/>
              <a:t>null</a:t>
            </a:r>
            <a:r>
              <a:rPr lang="sv-SE" dirty="0" smtClean="0"/>
              <a:t> i Java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Nullsafe.java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Hantera </a:t>
            </a:r>
            <a:r>
              <a:rPr lang="sv-SE" dirty="0" err="1" smtClean="0"/>
              <a:t>null</a:t>
            </a:r>
            <a:r>
              <a:rPr lang="sv-SE" dirty="0" smtClean="0"/>
              <a:t> i </a:t>
            </a:r>
            <a:r>
              <a:rPr lang="sv-SE" dirty="0" err="1" smtClean="0"/>
              <a:t>Groovy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Nullsafe.groovy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Getters/setters i Java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ClassWithGettersSetters.java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Getters/setters i </a:t>
            </a:r>
            <a:r>
              <a:rPr lang="sv-SE" dirty="0" err="1" smtClean="0"/>
              <a:t>Groovy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ClassWithGettersSetters.groovy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Default </a:t>
            </a:r>
            <a:r>
              <a:rPr lang="sv-SE" dirty="0" err="1" smtClean="0"/>
              <a:t>konstruktor</a:t>
            </a:r>
            <a:r>
              <a:rPr lang="sv-SE" dirty="0" smtClean="0"/>
              <a:t> i Java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UsingDefaultConstructor.java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Default </a:t>
            </a:r>
            <a:r>
              <a:rPr lang="sv-SE" dirty="0" err="1" smtClean="0"/>
              <a:t>konstruktor</a:t>
            </a:r>
            <a:r>
              <a:rPr lang="sv-SE" dirty="0" smtClean="0"/>
              <a:t> i </a:t>
            </a:r>
            <a:r>
              <a:rPr lang="sv-SE" dirty="0" err="1" smtClean="0"/>
              <a:t>Groovy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UsingDefaultConstructor.groovy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Bekvämlighetsmetoder:List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ArrayConveniance.groovy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Bekvämlighetsmetoder:List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[ArrayConveniance2.groovy]</a:t>
            </a:r>
            <a:endParaRPr lang="sv-SE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Bekvämlighetsmetoder:Map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28596" y="1214422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MapConveniance.groovy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Utmaning</a:t>
            </a:r>
            <a:endParaRPr lang="sv-S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1234425"/>
            <a:ext cx="6096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Operator </a:t>
            </a:r>
            <a:r>
              <a:rPr lang="sv-SE" dirty="0" err="1" smtClean="0"/>
              <a:t>overloading</a:t>
            </a:r>
            <a:endParaRPr lang="sv-SE" dirty="0"/>
          </a:p>
        </p:txBody>
      </p:sp>
      <p:sp>
        <p:nvSpPr>
          <p:cNvPr id="4" name="Platshållare för innehåll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operatorOverload.groovy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Operator </a:t>
            </a:r>
            <a:r>
              <a:rPr lang="sv-SE" dirty="0" err="1" smtClean="0"/>
              <a:t>overloading</a:t>
            </a:r>
            <a:endParaRPr lang="sv-SE" dirty="0"/>
          </a:p>
        </p:txBody>
      </p:sp>
      <p:sp>
        <p:nvSpPr>
          <p:cNvPr id="4" name="Platshållare för innehåll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[operatorOverload2.groovy]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Groovy</a:t>
            </a:r>
            <a:r>
              <a:rPr lang="sv-SE" dirty="0" smtClean="0"/>
              <a:t> </a:t>
            </a:r>
            <a:r>
              <a:rPr lang="sv-SE" dirty="0" err="1" smtClean="0"/>
              <a:t>truth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HelloWorldWithParameters.java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smtClean="0"/>
              <a:t>Java: </a:t>
            </a:r>
            <a:r>
              <a:rPr lang="sv-SE" dirty="0" err="1" smtClean="0"/>
              <a:t>mainmetod</a:t>
            </a:r>
            <a:r>
              <a:rPr lang="sv-SE" dirty="0" smtClean="0"/>
              <a:t> med parameter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helloWorldWithParameters.groovy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err="1" smtClean="0"/>
              <a:t>Groovy</a:t>
            </a:r>
            <a:r>
              <a:rPr lang="sv-SE" dirty="0" smtClean="0"/>
              <a:t>: </a:t>
            </a:r>
            <a:r>
              <a:rPr lang="sv-SE" dirty="0" err="1" smtClean="0"/>
              <a:t>mainmetod</a:t>
            </a:r>
            <a:r>
              <a:rPr lang="sv-SE" dirty="0" smtClean="0"/>
              <a:t> med parameter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TestGroovyTruth.groovy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Optional</a:t>
            </a:r>
            <a:r>
              <a:rPr lang="sv-SE" dirty="0" smtClean="0"/>
              <a:t> parameters i Java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optionalParameters.java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Optional</a:t>
            </a:r>
            <a:r>
              <a:rPr lang="sv-SE" dirty="0" smtClean="0"/>
              <a:t> parameters i </a:t>
            </a:r>
            <a:r>
              <a:rPr lang="sv-SE" dirty="0" err="1" smtClean="0"/>
              <a:t>Groovy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optionalParameter.groovy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GStrings</a:t>
            </a:r>
            <a:r>
              <a:rPr lang="sv-SE" dirty="0" smtClean="0"/>
              <a:t> (</a:t>
            </a:r>
            <a:r>
              <a:rPr lang="sv-SE" dirty="0" err="1" smtClean="0"/>
              <a:t>Groovy</a:t>
            </a:r>
            <a:r>
              <a:rPr lang="sv-SE" dirty="0" smtClean="0"/>
              <a:t> Strings)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Gstrings.groovy</a:t>
            </a:r>
            <a:r>
              <a:rPr lang="sv-SE" dirty="0" smtClean="0"/>
              <a:t>]</a:t>
            </a:r>
            <a:endParaRPr lang="sv-SE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42588" y="5072608"/>
            <a:ext cx="1200150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Regular</a:t>
            </a:r>
            <a:r>
              <a:rPr lang="sv-SE" dirty="0" smtClean="0"/>
              <a:t> expressions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TestRegExp.groovy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Primitives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Primitives.groovy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HelloWorld.java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69900" y="1576388"/>
            <a:ext cx="8229600" cy="1754641"/>
          </a:xfrm>
        </p:spPr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helloWorld.java</a:t>
            </a:r>
            <a:r>
              <a:rPr lang="sv-SE" dirty="0" smtClean="0"/>
              <a:t>]</a:t>
            </a:r>
          </a:p>
          <a:p>
            <a:endParaRPr lang="sv-S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65275" y="3156721"/>
            <a:ext cx="1943100" cy="208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err="1" smtClean="0"/>
              <a:t>Groovy</a:t>
            </a:r>
            <a:r>
              <a:rPr lang="sv-SE" dirty="0" smtClean="0"/>
              <a:t> har stöd för samtliga Java 5-features: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v-SE" dirty="0" err="1" smtClean="0"/>
              <a:t>Generics</a:t>
            </a:r>
            <a:endParaRPr lang="sv-SE" dirty="0" smtClean="0"/>
          </a:p>
          <a:p>
            <a:r>
              <a:rPr lang="sv-SE" dirty="0" err="1" smtClean="0"/>
              <a:t>For-each</a:t>
            </a:r>
            <a:endParaRPr lang="sv-SE" dirty="0" smtClean="0"/>
          </a:p>
          <a:p>
            <a:r>
              <a:rPr lang="sv-SE" dirty="0" err="1" smtClean="0"/>
              <a:t>Autoboxing</a:t>
            </a:r>
            <a:r>
              <a:rPr lang="sv-SE" dirty="0" smtClean="0"/>
              <a:t> (fungerar även om man kör java 1.4)</a:t>
            </a:r>
          </a:p>
          <a:p>
            <a:r>
              <a:rPr lang="sv-SE" dirty="0" err="1" smtClean="0"/>
              <a:t>Enum</a:t>
            </a:r>
            <a:endParaRPr lang="sv-SE" dirty="0" smtClean="0"/>
          </a:p>
          <a:p>
            <a:r>
              <a:rPr lang="sv-SE" dirty="0" smtClean="0"/>
              <a:t>Annotations (fungerar dock ej att skapa egna i </a:t>
            </a:r>
            <a:r>
              <a:rPr lang="sv-SE" dirty="0" err="1" smtClean="0"/>
              <a:t>Groovy</a:t>
            </a:r>
            <a:r>
              <a:rPr lang="sv-SE" dirty="0" smtClean="0"/>
              <a:t>)</a:t>
            </a:r>
          </a:p>
          <a:p>
            <a:r>
              <a:rPr lang="sv-SE" dirty="0" err="1" smtClean="0"/>
              <a:t>Varargs</a:t>
            </a:r>
            <a:endParaRPr lang="sv-SE" dirty="0" smtClean="0"/>
          </a:p>
          <a:p>
            <a:r>
              <a:rPr lang="sv-SE" dirty="0" err="1" smtClean="0"/>
              <a:t>Static</a:t>
            </a:r>
            <a:r>
              <a:rPr lang="sv-SE" dirty="0" smtClean="0"/>
              <a:t> import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Java 5 i </a:t>
            </a:r>
            <a:r>
              <a:rPr lang="sv-SE" dirty="0" err="1" smtClean="0"/>
              <a:t>Groovy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[GroovyWithJava5.groovy]</a:t>
            </a:r>
            <a:endParaRPr lang="sv-SE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Closures</a:t>
            </a:r>
            <a:r>
              <a:rPr lang="sv-SE" dirty="0" smtClean="0"/>
              <a:t>: fördjupning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Exempel: Summera alla jämna tal från 1 till 10</a:t>
            </a:r>
            <a:endParaRPr lang="sv-SE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smtClean="0"/>
              <a:t>Summera alla jämna tal från 1 till 10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sumEvenNumbers.java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Multiplicera jämna tal 1 till 10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MultiplyEvenNumbers.java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smtClean="0"/>
              <a:t>Skapa en lista med kvadraten av alla jämna tal 1 till 10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squareEvenNumbers.java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DRY </a:t>
            </a:r>
            <a:r>
              <a:rPr lang="sv-SE" dirty="0" err="1" smtClean="0"/>
              <a:t>principle</a:t>
            </a:r>
            <a:r>
              <a:rPr lang="sv-SE" dirty="0" smtClean="0"/>
              <a:t>: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 smtClean="0"/>
              <a:t>Don't</a:t>
            </a:r>
            <a:r>
              <a:rPr lang="sv-SE" dirty="0" smtClean="0"/>
              <a:t> </a:t>
            </a:r>
            <a:r>
              <a:rPr lang="sv-SE" dirty="0" err="1" smtClean="0"/>
              <a:t>repeat</a:t>
            </a:r>
            <a:r>
              <a:rPr lang="sv-SE" dirty="0" smtClean="0"/>
              <a:t> </a:t>
            </a:r>
            <a:r>
              <a:rPr lang="sv-SE" dirty="0" err="1" smtClean="0"/>
              <a:t>yourself</a:t>
            </a:r>
            <a:endParaRPr lang="sv-SE" dirty="0" smtClean="0"/>
          </a:p>
          <a:p>
            <a:pPr>
              <a:buNone/>
            </a:pPr>
            <a:r>
              <a:rPr lang="sv-SE" dirty="0" smtClean="0"/>
              <a:t>[bild på hängande tvätt?]</a:t>
            </a:r>
            <a:endParaRPr lang="sv-SE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Kan man återanvända loopen?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LoopEvenNumbers.groovy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Anonyma inre klasser i Java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ClosureInJava.java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Closures</a:t>
            </a:r>
            <a:r>
              <a:rPr lang="sv-SE" dirty="0" smtClean="0"/>
              <a:t> i </a:t>
            </a:r>
            <a:r>
              <a:rPr lang="sv-SE" dirty="0" err="1" smtClean="0"/>
              <a:t>Groovy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28596" y="1214422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Closures.groovy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HelloWorld.groovy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helloWorld.groovy</a:t>
            </a:r>
            <a:r>
              <a:rPr lang="sv-SE" dirty="0" smtClean="0"/>
              <a:t>]</a:t>
            </a:r>
          </a:p>
          <a:p>
            <a:endParaRPr lang="sv-S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94258" y="3214281"/>
            <a:ext cx="1843901" cy="19444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Dynamiska språk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Dynamic programming language is a language that </a:t>
            </a:r>
            <a:r>
              <a:rPr lang="en-US" dirty="0" smtClean="0">
                <a:solidFill>
                  <a:srgbClr val="FF0000"/>
                </a:solidFill>
              </a:rPr>
              <a:t>execute at runtime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many common behaviors that other languages might perform during compilation</a:t>
            </a:r>
            <a:r>
              <a:rPr lang="sv-SE" dirty="0" smtClean="0"/>
              <a:t>, </a:t>
            </a:r>
            <a:r>
              <a:rPr lang="sv-SE" dirty="0" err="1" smtClean="0"/>
              <a:t>if</a:t>
            </a:r>
            <a:r>
              <a:rPr lang="sv-SE" dirty="0" smtClean="0"/>
              <a:t> at all.</a:t>
            </a:r>
          </a:p>
          <a:p>
            <a:r>
              <a:rPr lang="sv-SE" dirty="0" smtClean="0"/>
              <a:t>Många dynamiska språk har dynamisk typning (</a:t>
            </a:r>
            <a:r>
              <a:rPr lang="sv-SE" dirty="0" err="1" smtClean="0"/>
              <a:t>Duck</a:t>
            </a:r>
            <a:r>
              <a:rPr lang="sv-SE" dirty="0" smtClean="0"/>
              <a:t> </a:t>
            </a:r>
            <a:r>
              <a:rPr lang="sv-SE" dirty="0" err="1" smtClean="0"/>
              <a:t>typing</a:t>
            </a:r>
            <a:r>
              <a:rPr lang="sv-SE" dirty="0" smtClean="0"/>
              <a:t>)</a:t>
            </a:r>
            <a:endParaRPr lang="sv-SE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36527" y="4080681"/>
            <a:ext cx="1635596" cy="18501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smtClean="0"/>
              <a:t>Nackdelar med dynamiska språk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Sämre prestanda</a:t>
            </a:r>
          </a:p>
          <a:p>
            <a:r>
              <a:rPr lang="sv-SE" dirty="0" smtClean="0"/>
              <a:t>(Större behov av enhetstester)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58100" y="4387488"/>
            <a:ext cx="148590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Fördelar med dynamiska språk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69900" y="1576388"/>
            <a:ext cx="8229600" cy="2326872"/>
          </a:xfrm>
        </p:spPr>
        <p:txBody>
          <a:bodyPr/>
          <a:lstStyle/>
          <a:p>
            <a:r>
              <a:rPr lang="sv-SE" dirty="0" err="1" smtClean="0"/>
              <a:t>Closures</a:t>
            </a:r>
            <a:r>
              <a:rPr lang="sv-SE" dirty="0" smtClean="0"/>
              <a:t> </a:t>
            </a:r>
          </a:p>
          <a:p>
            <a:r>
              <a:rPr lang="sv-SE" dirty="0" smtClean="0"/>
              <a:t>Metaprogrammering</a:t>
            </a:r>
          </a:p>
          <a:p>
            <a:pPr>
              <a:buNone/>
            </a:pPr>
            <a:endParaRPr lang="sv-SE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02531" y="1221405"/>
            <a:ext cx="2914650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ätverk">
  <a:themeElements>
    <a:clrScheme name="Nätve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ätve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1"/>
          </a:buClr>
          <a:buSzTx/>
          <a:buFont typeface="Times New Roman" pitchFamily="18" charset="0"/>
          <a:buChar char="•"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1"/>
          </a:buClr>
          <a:buSzTx/>
          <a:buFont typeface="Times New Roman" pitchFamily="18" charset="0"/>
          <a:buChar char="•"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Nätve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ätve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ätve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ätve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ätve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ätve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ätve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ätve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ätve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ätve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13247</TotalTime>
  <Words>779</Words>
  <Application>Microsoft PowerPoint</Application>
  <PresentationFormat>Bildspel på skärmen (4:3)</PresentationFormat>
  <Paragraphs>154</Paragraphs>
  <Slides>59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Bildrubriker</vt:lpstr>
      </vt:variant>
      <vt:variant>
        <vt:i4>59</vt:i4>
      </vt:variant>
    </vt:vector>
  </HeadingPairs>
  <TitlesOfParts>
    <vt:vector size="60" baseType="lpstr">
      <vt:lpstr>Nätverk</vt:lpstr>
      <vt:lpstr>Bild 1</vt:lpstr>
      <vt:lpstr>Bild 2</vt:lpstr>
      <vt:lpstr>Utmaning</vt:lpstr>
      <vt:lpstr>Utmaning</vt:lpstr>
      <vt:lpstr>HelloWorld.java</vt:lpstr>
      <vt:lpstr>HelloWorld.groovy</vt:lpstr>
      <vt:lpstr>Dynamiska språk</vt:lpstr>
      <vt:lpstr>Nackdelar med dynamiska språk</vt:lpstr>
      <vt:lpstr>Fördelar med dynamiska språk</vt:lpstr>
      <vt:lpstr>Closures</vt:lpstr>
      <vt:lpstr>Exempel på closures</vt:lpstr>
      <vt:lpstr>Metaprogrammering</vt:lpstr>
      <vt:lpstr>GPL(General Purpose Languages)</vt:lpstr>
      <vt:lpstr>DSL (Domain Specific Languages)</vt:lpstr>
      <vt:lpstr>DSL i Groovy</vt:lpstr>
      <vt:lpstr>DSL i Groovy</vt:lpstr>
      <vt:lpstr>DSL i Grails</vt:lpstr>
      <vt:lpstr>Varför Groovy?</vt:lpstr>
      <vt:lpstr>Fördelar med Groovy</vt:lpstr>
      <vt:lpstr>Enkelt att lära: HelloWorld.java</vt:lpstr>
      <vt:lpstr>HelloWorld.groovy</vt:lpstr>
      <vt:lpstr>Helt kompatibelt med existerande Javaprojekt</vt:lpstr>
      <vt:lpstr>Utökar JDK för att förenkla utveckling</vt:lpstr>
      <vt:lpstr>Läsa fil i Java 1.4</vt:lpstr>
      <vt:lpstr>Läsa fil i Java 5</vt:lpstr>
      <vt:lpstr>Läsa fil i Groovy</vt:lpstr>
      <vt:lpstr>Exceptions i java</vt:lpstr>
      <vt:lpstr>Exceptions i Groovy</vt:lpstr>
      <vt:lpstr>Dynamisk typning (Duck typing)</vt:lpstr>
      <vt:lpstr>Dynamisk/frivillig typning</vt:lpstr>
      <vt:lpstr>Hantera null i Java</vt:lpstr>
      <vt:lpstr>Hantera null i Groovy</vt:lpstr>
      <vt:lpstr>Getters/setters i Java</vt:lpstr>
      <vt:lpstr>Getters/setters i Groovy</vt:lpstr>
      <vt:lpstr>Default konstruktor i Java</vt:lpstr>
      <vt:lpstr>Default konstruktor i Groovy</vt:lpstr>
      <vt:lpstr>Bekvämlighetsmetoder:List</vt:lpstr>
      <vt:lpstr>Bekvämlighetsmetoder:List</vt:lpstr>
      <vt:lpstr>Bekvämlighetsmetoder:Map</vt:lpstr>
      <vt:lpstr>Operator overloading</vt:lpstr>
      <vt:lpstr>Operator overloading</vt:lpstr>
      <vt:lpstr>Groovy truth</vt:lpstr>
      <vt:lpstr>Java: mainmetod med parameter</vt:lpstr>
      <vt:lpstr>Groovy: mainmetod med parameter</vt:lpstr>
      <vt:lpstr>Optional parameters i Java</vt:lpstr>
      <vt:lpstr>Optional parameters i Groovy</vt:lpstr>
      <vt:lpstr>GStrings (Groovy Strings)</vt:lpstr>
      <vt:lpstr>Regular expressions</vt:lpstr>
      <vt:lpstr>Primitives</vt:lpstr>
      <vt:lpstr>Groovy har stöd för samtliga Java 5-features:</vt:lpstr>
      <vt:lpstr>Java 5 i Groovy</vt:lpstr>
      <vt:lpstr>Closures: fördjupning</vt:lpstr>
      <vt:lpstr>Summera alla jämna tal från 1 till 10</vt:lpstr>
      <vt:lpstr>Multiplicera jämna tal 1 till 10</vt:lpstr>
      <vt:lpstr>Skapa en lista med kvadraten av alla jämna tal 1 till 10</vt:lpstr>
      <vt:lpstr>DRY principle:</vt:lpstr>
      <vt:lpstr>Kan man återanvända loopen?</vt:lpstr>
      <vt:lpstr>Anonyma inre klasser i Java</vt:lpstr>
      <vt:lpstr>Closures i Groovy</vt:lpstr>
    </vt:vector>
  </TitlesOfParts>
  <Company>Adcore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Rubrik</dc:title>
  <dc:creator>Nils.Edlund</dc:creator>
  <cp:lastModifiedBy>emil.sandin</cp:lastModifiedBy>
  <cp:revision>280</cp:revision>
  <dcterms:created xsi:type="dcterms:W3CDTF">2002-10-10T08:33:31Z</dcterms:created>
  <dcterms:modified xsi:type="dcterms:W3CDTF">2008-09-04T13:13:31Z</dcterms:modified>
</cp:coreProperties>
</file>