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0" r:id="rId3"/>
    <p:sldId id="271" r:id="rId4"/>
    <p:sldId id="272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67" d="100"/>
          <a:sy n="67" d="100"/>
        </p:scale>
        <p:origin x="98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5D7DD-F0F4-4910-917B-50D8529F3AB6}" type="datetimeFigureOut">
              <a:rPr lang="hu-HU" smtClean="0"/>
              <a:t>2024. 12. 02.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7512A-D155-4D06-804B-EB43E929E5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528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7512A-D155-4D06-804B-EB43E929E586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9985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7512A-D155-4D06-804B-EB43E929E586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5959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7512A-D155-4D06-804B-EB43E929E586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0527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3AEC7-E5D7-8997-4509-9B100783B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83358A89-04C3-FBF0-4237-DA7132598C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7376E5A8-F2AF-8B7C-FC05-296674D9D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2429DB8-0C9B-24CC-03C6-B62818BCCD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7512A-D155-4D06-804B-EB43E929E586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643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1D0E9-F564-4481-FD21-33D45C841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606993C2-086B-8AD6-5DE1-230060938A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93A6EC25-6CE9-AA61-43F9-EF460D17C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AE7D69F-0B50-F206-A2CF-4F826AFF53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7512A-D155-4D06-804B-EB43E929E586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732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C3A5F-2836-9B11-E35B-EB1A3428F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982B2E26-0C17-A785-AE05-305F3C545C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C7A75D21-685E-AF8C-6FA4-23ECAEEF2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CAA4CB6-6099-7FE0-3192-A2480708B4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7512A-D155-4D06-804B-EB43E929E586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5813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5C368-1E79-58C8-59DA-75C704967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73EFD216-A8E1-E7D8-B591-2B7EE0D5DB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A23D0055-7B6A-BF49-52B9-4E200BDE5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284294B-ADF6-B12A-EA99-2B6AAFA970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7512A-D155-4D06-804B-EB43E929E586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4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B4BEDE-24AE-D580-58E5-C817DB24E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948140C-751E-E917-B3EB-347840A2A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F08E7F-8353-2D3F-9F3F-C44CA891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428A-A07E-4FBA-8730-5E83F2F35675}" type="datetimeFigureOut">
              <a:rPr lang="hu-HU" smtClean="0"/>
              <a:t>2024. 12. 02.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3C78EB-B453-0F85-51ED-E41C7CCF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0246C8D-A5B2-6A71-4696-7557E017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435F-58C9-44F6-A215-D7CA6EAE14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161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590360-CD41-04BA-BD6D-B59AA3A9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C45557D-E850-6BBF-8551-3946FA2CA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02EF0AB-0644-F9EA-8462-DEA603A6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428A-A07E-4FBA-8730-5E83F2F35675}" type="datetimeFigureOut">
              <a:rPr lang="hu-HU" smtClean="0"/>
              <a:t>2024. 12. 02.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2D8A357-67A4-4013-AC4F-9DF509D7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FC2098A-3D69-4E6A-6595-EBAE4C1E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435F-58C9-44F6-A215-D7CA6EAE14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301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83ADCF8-C067-FF67-06C5-2F73937D5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7C9D159-D286-557B-D597-F1883357F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9199DD-4A1D-238F-30FE-5CC0B876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428A-A07E-4FBA-8730-5E83F2F35675}" type="datetimeFigureOut">
              <a:rPr lang="hu-HU" smtClean="0"/>
              <a:t>2024. 12. 02.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BA4C0B-F868-458F-8937-132D9671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381720-C056-CB94-814C-9358C40C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435F-58C9-44F6-A215-D7CA6EAE14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516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B2E1A8-B531-0FC0-960C-11E298B5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FD6B94A-F485-403D-8A36-151329F56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782A011-5887-F2EA-44B2-5B68CF7A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428A-A07E-4FBA-8730-5E83F2F35675}" type="datetimeFigureOut">
              <a:rPr lang="hu-HU" smtClean="0"/>
              <a:t>2024. 12. 02.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6303F6F-465C-3A70-51B1-37975D4C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F2DF41A-C1C7-5B59-176A-9209C61A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435F-58C9-44F6-A215-D7CA6EAE14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007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4F2884-5A69-CEE5-2494-C35F7580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A8A0B9D-223D-2ACD-512A-1E0426A87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A84B763-99DA-030D-41DC-CAA40972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428A-A07E-4FBA-8730-5E83F2F35675}" type="datetimeFigureOut">
              <a:rPr lang="hu-HU" smtClean="0"/>
              <a:t>2024. 12. 02.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8CE53C-EFD7-3932-948F-C2D4C204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269B856-D598-0930-9AAD-07A897CC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435F-58C9-44F6-A215-D7CA6EAE14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137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64742E-C1FD-35E4-9BC6-079E85EC5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7F70C5-679D-3BA4-0830-6FC5ED3A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99DBCB1-F3AF-85DE-DF7A-FAA7D35AE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E39E5F0-A83B-588F-368D-D9492392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428A-A07E-4FBA-8730-5E83F2F35675}" type="datetimeFigureOut">
              <a:rPr lang="hu-HU" smtClean="0"/>
              <a:t>2024. 12. 02.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414F9D7-192C-190B-F70A-0221D639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60BE743-00B4-5322-D7AF-5C362DD5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435F-58C9-44F6-A215-D7CA6EAE14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435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723FCB-D6CD-CE84-4EFE-9590F426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DD9EB37-D3E6-5FDE-1E44-DBF75D61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E5402B1-F38E-787A-BB31-AEDED5123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F74CA19-CAD1-CB83-345B-30881B2B2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4F1BD6B-C40B-0FE6-9677-D76B8BB83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D0A8960-E45D-3C80-B90F-E01CA940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428A-A07E-4FBA-8730-5E83F2F35675}" type="datetimeFigureOut">
              <a:rPr lang="hu-HU" smtClean="0"/>
              <a:t>2024. 12. 02.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44DE094-69E7-12F4-2B70-EFFD4269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34A2DA3-957B-B2C0-2B42-516FE3FE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435F-58C9-44F6-A215-D7CA6EAE14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419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63A7EE-5BE0-D4A6-B231-E7E7605F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8BBB753-81B8-C717-0EF0-4143C18D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428A-A07E-4FBA-8730-5E83F2F35675}" type="datetimeFigureOut">
              <a:rPr lang="hu-HU" smtClean="0"/>
              <a:t>2024. 12. 02.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6301CA9-5167-E1CF-0685-13A9DAB8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F44A2C2-45A3-20AA-5A4E-D2FE41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435F-58C9-44F6-A215-D7CA6EAE14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476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67D78E1-296E-8F69-C3FC-592C3B46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428A-A07E-4FBA-8730-5E83F2F35675}" type="datetimeFigureOut">
              <a:rPr lang="hu-HU" smtClean="0"/>
              <a:t>2024. 12. 02.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8E7B68C-EEBB-3EE0-123D-52412D9A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8DA4DD8-6DA3-96A4-E3E8-5F8D2996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435F-58C9-44F6-A215-D7CA6EAE14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629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201943-EBC0-25FF-3323-AB2D04E0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274ED6-AD69-78B4-869F-63C8614B8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9C6A16D-ED3B-1BA3-4076-00DD305D4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70DD52-B700-3009-BCDB-ACFAB32D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428A-A07E-4FBA-8730-5E83F2F35675}" type="datetimeFigureOut">
              <a:rPr lang="hu-HU" smtClean="0"/>
              <a:t>2024. 12. 02.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5FC65AB-E643-F4AD-A465-5D741BAD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DBA16A2-5009-3AE3-F27D-641BEBC9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435F-58C9-44F6-A215-D7CA6EAE14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897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995910-FFE3-34C8-C4D5-C61D8D7D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D80AC3D-17D3-412F-6747-19E2D8ED3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B3C4931-F691-863E-BBED-A7FD1C090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161CA05-AEFF-AD45-24A5-4196166A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428A-A07E-4FBA-8730-5E83F2F35675}" type="datetimeFigureOut">
              <a:rPr lang="hu-HU" smtClean="0"/>
              <a:t>2024. 12. 02.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BD3118E-D7FF-B43D-4029-3B55D42C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C3C094A-81C5-5181-2498-692C94CC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435F-58C9-44F6-A215-D7CA6EAE14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905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66E9143-EC9E-23FC-A727-DA8F035B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B9EBD0B-A55E-775D-45E1-B44A3F1E9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32D975-BBFF-DD56-36A6-6A2B45ADC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428A-A07E-4FBA-8730-5E83F2F35675}" type="datetimeFigureOut">
              <a:rPr lang="hu-HU" smtClean="0"/>
              <a:t>2024. 12. 02.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8B8B759-5F04-4F69-B173-CE80D384A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D0FC1F-A10C-6740-5A00-A10351111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435F-58C9-44F6-A215-D7CA6EAE14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000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2310.0841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80211F2-EC4D-1788-C34F-8BBB01D4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060" y="2644877"/>
            <a:ext cx="6230548" cy="1351472"/>
          </a:xfrm>
        </p:spPr>
        <p:txBody>
          <a:bodyPr>
            <a:noAutofit/>
          </a:bodyPr>
          <a:lstStyle/>
          <a:p>
            <a:pPr algn="ctr"/>
            <a:r>
              <a:rPr lang="hu-HU" sz="5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Ethical</a:t>
            </a:r>
            <a:r>
              <a:rPr lang="hu-HU" sz="5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hu-HU" sz="5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AIs</a:t>
            </a:r>
            <a:br>
              <a:rPr lang="hu-HU" sz="5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hu-HU" sz="5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Need</a:t>
            </a:r>
            <a:r>
              <a:rPr lang="hu-HU" sz="5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hu-HU" sz="5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hu-HU" sz="5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hu-HU" sz="5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Understand</a:t>
            </a:r>
            <a:r>
              <a:rPr lang="hu-HU" sz="5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Society</a:t>
            </a: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BC510925-9C7F-7BBA-3707-0168779C32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37" r="15081"/>
          <a:stretch/>
        </p:blipFill>
        <p:spPr>
          <a:xfrm>
            <a:off x="0" y="-1"/>
            <a:ext cx="3027107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4650DA80-5D7C-4DAB-23BF-AAE840A9E7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6" t="14767" r="23126" b="11971"/>
          <a:stretch/>
        </p:blipFill>
        <p:spPr>
          <a:xfrm>
            <a:off x="8580463" y="916857"/>
            <a:ext cx="3611533" cy="5024284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494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86FE5C4F-B360-9134-110C-887E44284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85664A48-E370-3070-7639-AB51817E9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AD3149D0-7AF1-AF35-E954-B0C2B4923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77C2F3FC-1393-502F-1303-708E801E0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655BE183-7FCB-0CD9-2DCD-3C818E27D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ím 1">
            <a:extLst>
              <a:ext uri="{FF2B5EF4-FFF2-40B4-BE49-F238E27FC236}">
                <a16:creationId xmlns:a16="http://schemas.microsoft.com/office/drawing/2014/main" id="{A2FF92E1-08D1-133F-14D7-CDC7AA1866B4}"/>
              </a:ext>
            </a:extLst>
          </p:cNvPr>
          <p:cNvSpPr txBox="1">
            <a:spLocks/>
          </p:cNvSpPr>
          <p:nvPr/>
        </p:nvSpPr>
        <p:spPr>
          <a:xfrm>
            <a:off x="4508701" y="278535"/>
            <a:ext cx="3174594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00" dirty="0">
                <a:solidFill>
                  <a:srgbClr val="FFFFFF"/>
                </a:solidFill>
              </a:rPr>
              <a:t>The AI </a:t>
            </a:r>
            <a:r>
              <a:rPr lang="hu-HU" sz="4000" dirty="0" err="1">
                <a:solidFill>
                  <a:srgbClr val="FFFFFF"/>
                </a:solidFill>
              </a:rPr>
              <a:t>scene</a:t>
            </a:r>
            <a:r>
              <a:rPr lang="hu-HU" sz="4000" dirty="0">
                <a:solidFill>
                  <a:srgbClr val="FFFFFF"/>
                </a:solidFill>
              </a:rPr>
              <a:t> </a:t>
            </a:r>
          </a:p>
          <a:p>
            <a:r>
              <a:rPr lang="hu-HU" sz="2600" dirty="0">
                <a:solidFill>
                  <a:srgbClr val="FFFFFF"/>
                </a:solidFill>
              </a:rPr>
              <a:t>(</a:t>
            </a:r>
            <a:r>
              <a:rPr lang="hu-HU" sz="2600" dirty="0" err="1">
                <a:solidFill>
                  <a:srgbClr val="FFFFFF"/>
                </a:solidFill>
              </a:rPr>
              <a:t>analogy</a:t>
            </a:r>
            <a:r>
              <a:rPr lang="hu-HU" sz="2600" dirty="0">
                <a:solidFill>
                  <a:srgbClr val="FFFFFF"/>
                </a:solidFill>
              </a:rPr>
              <a:t> </a:t>
            </a:r>
            <a:r>
              <a:rPr lang="hu-HU" sz="2600" dirty="0" err="1">
                <a:solidFill>
                  <a:srgbClr val="FFFFFF"/>
                </a:solidFill>
              </a:rPr>
              <a:t>to</a:t>
            </a:r>
            <a:r>
              <a:rPr lang="hu-HU" sz="2600" dirty="0">
                <a:solidFill>
                  <a:srgbClr val="FFFFFF"/>
                </a:solidFill>
              </a:rPr>
              <a:t> </a:t>
            </a:r>
            <a:r>
              <a:rPr lang="hu-HU" sz="2600" dirty="0" err="1">
                <a:solidFill>
                  <a:srgbClr val="FFFFFF"/>
                </a:solidFill>
              </a:rPr>
              <a:t>parenting</a:t>
            </a:r>
            <a:r>
              <a:rPr lang="hu-HU" sz="26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1026" name="Picture 2" descr="Are You a Boss? Take the Boss Baby Quiz! | DreamWorks Animation">
            <a:extLst>
              <a:ext uri="{FF2B5EF4-FFF2-40B4-BE49-F238E27FC236}">
                <a16:creationId xmlns:a16="http://schemas.microsoft.com/office/drawing/2014/main" id="{E290C717-7A1D-BE90-F74A-9866B04B3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029" y="2616414"/>
            <a:ext cx="1369606" cy="21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“Disciplina juguetona” para que tus hijos te obedezcan sin miedo ...">
            <a:extLst>
              <a:ext uri="{FF2B5EF4-FFF2-40B4-BE49-F238E27FC236}">
                <a16:creationId xmlns:a16="http://schemas.microsoft.com/office/drawing/2014/main" id="{BF5C84E6-3E9E-89B1-C90F-4ACC70AD6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836" y="2616414"/>
            <a:ext cx="3147663" cy="21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45CA2C9A-465E-B206-B1D1-C579DA86C9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501" y="2616414"/>
            <a:ext cx="3192025" cy="2184848"/>
          </a:xfrm>
          <a:prstGeom prst="rect">
            <a:avLst/>
          </a:prstGeom>
        </p:spPr>
      </p:pic>
      <p:sp>
        <p:nvSpPr>
          <p:cNvPr id="4" name="Nyíl: jobbra mutató 3">
            <a:extLst>
              <a:ext uri="{FF2B5EF4-FFF2-40B4-BE49-F238E27FC236}">
                <a16:creationId xmlns:a16="http://schemas.microsoft.com/office/drawing/2014/main" id="{9F2D914E-636E-7BDD-D639-0795861202FF}"/>
              </a:ext>
            </a:extLst>
          </p:cNvPr>
          <p:cNvSpPr/>
          <p:nvPr/>
        </p:nvSpPr>
        <p:spPr>
          <a:xfrm>
            <a:off x="4057650" y="3547644"/>
            <a:ext cx="1170648" cy="3223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Nyíl: jobbra mutató 4">
            <a:extLst>
              <a:ext uri="{FF2B5EF4-FFF2-40B4-BE49-F238E27FC236}">
                <a16:creationId xmlns:a16="http://schemas.microsoft.com/office/drawing/2014/main" id="{D5462C3C-0FBA-4AE3-BF42-A0BE0F4F5E1C}"/>
              </a:ext>
            </a:extLst>
          </p:cNvPr>
          <p:cNvSpPr/>
          <p:nvPr/>
        </p:nvSpPr>
        <p:spPr>
          <a:xfrm>
            <a:off x="6944651" y="3547644"/>
            <a:ext cx="1170648" cy="3223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ECAC336F-8349-2E90-AA99-D895E570BABC}"/>
              </a:ext>
            </a:extLst>
          </p:cNvPr>
          <p:cNvSpPr txBox="1"/>
          <p:nvPr/>
        </p:nvSpPr>
        <p:spPr>
          <a:xfrm>
            <a:off x="4060461" y="2973387"/>
            <a:ext cx="1165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err="1"/>
              <a:t>Throughout</a:t>
            </a:r>
            <a:endParaRPr lang="hu-HU" sz="1600" dirty="0"/>
          </a:p>
          <a:p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years</a:t>
            </a:r>
            <a:endParaRPr lang="hu-HU" sz="1600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E467341-941C-CA65-1032-1E62B579DD11}"/>
              </a:ext>
            </a:extLst>
          </p:cNvPr>
          <p:cNvSpPr txBox="1"/>
          <p:nvPr/>
        </p:nvSpPr>
        <p:spPr>
          <a:xfrm>
            <a:off x="6976334" y="3219608"/>
            <a:ext cx="10509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600" dirty="0" err="1"/>
              <a:t>Past</a:t>
            </a:r>
            <a:r>
              <a:rPr lang="hu-HU" sz="1600" dirty="0"/>
              <a:t> </a:t>
            </a:r>
            <a:r>
              <a:rPr lang="hu-HU" sz="1600" dirty="0" err="1"/>
              <a:t>years</a:t>
            </a:r>
            <a:endParaRPr lang="hu-HU" sz="1600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31E1050-CA27-32E9-14CB-77675FBE60C7}"/>
              </a:ext>
            </a:extLst>
          </p:cNvPr>
          <p:cNvSpPr txBox="1"/>
          <p:nvPr/>
        </p:nvSpPr>
        <p:spPr>
          <a:xfrm>
            <a:off x="459350" y="53755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hu-HU" sz="1800" b="1" i="0" u="none" strike="noStrike" dirty="0" err="1">
                <a:solidFill>
                  <a:srgbClr val="05192D"/>
                </a:solidFill>
                <a:effectLst/>
                <a:latin typeface="Studio-Feixen-Sans"/>
              </a:rPr>
              <a:t>Traditionally</a:t>
            </a:r>
            <a:r>
              <a:rPr lang="hu-HU" sz="180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: </a:t>
            </a:r>
            <a:r>
              <a:rPr lang="hu-HU" sz="1800" i="0" u="none" strike="noStrike" dirty="0" err="1">
                <a:solidFill>
                  <a:srgbClr val="05192D"/>
                </a:solidFill>
                <a:effectLst/>
                <a:latin typeface="Studio-Feixen-Sans"/>
              </a:rPr>
              <a:t>develop</a:t>
            </a:r>
            <a:r>
              <a:rPr lang="hu-HU" sz="180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 more </a:t>
            </a:r>
            <a:r>
              <a:rPr lang="hu-HU" sz="1800" i="0" u="none" strike="noStrike" dirty="0" err="1">
                <a:solidFill>
                  <a:srgbClr val="05192D"/>
                </a:solidFill>
                <a:effectLst/>
                <a:latin typeface="Studio-Feixen-Sans"/>
              </a:rPr>
              <a:t>capable</a:t>
            </a:r>
            <a:r>
              <a:rPr lang="hu-HU" sz="180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, more </a:t>
            </a:r>
            <a:r>
              <a:rPr lang="hu-HU" sz="1800" i="0" u="none" strike="noStrike" dirty="0" err="1">
                <a:solidFill>
                  <a:srgbClr val="05192D"/>
                </a:solidFill>
                <a:effectLst/>
                <a:latin typeface="Studio-Feixen-Sans"/>
              </a:rPr>
              <a:t>general</a:t>
            </a:r>
            <a:r>
              <a:rPr lang="hu-HU" sz="180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 AI </a:t>
            </a:r>
            <a:r>
              <a:rPr lang="hu-HU" sz="1800" i="0" u="none" strike="noStrike" dirty="0" err="1">
                <a:solidFill>
                  <a:srgbClr val="05192D"/>
                </a:solidFill>
                <a:effectLst/>
                <a:latin typeface="Studio-Feixen-Sans"/>
              </a:rPr>
              <a:t>models</a:t>
            </a:r>
            <a:endParaRPr lang="hu-HU" sz="1800" i="0" u="none" strike="noStrike" dirty="0">
              <a:solidFill>
                <a:srgbClr val="05192D"/>
              </a:solidFill>
              <a:effectLst/>
              <a:latin typeface="Studio-Feixen-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1" dirty="0" err="1">
                <a:solidFill>
                  <a:srgbClr val="05192D"/>
                </a:solidFill>
                <a:latin typeface="Studio-Feixen-Sans"/>
              </a:rPr>
              <a:t>Now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: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develop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safe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AI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models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(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but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still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good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performance)</a:t>
            </a:r>
            <a:endParaRPr lang="en-US" sz="1800" i="0" u="none" strike="noStrike" dirty="0">
              <a:solidFill>
                <a:srgbClr val="05192D"/>
              </a:solidFill>
              <a:effectLst/>
              <a:latin typeface="Studio-Feixen-Sans"/>
            </a:endParaRPr>
          </a:p>
        </p:txBody>
      </p:sp>
    </p:spTree>
    <p:extLst>
      <p:ext uri="{BB962C8B-B14F-4D97-AF65-F5344CB8AC3E}">
        <p14:creationId xmlns:p14="http://schemas.microsoft.com/office/powerpoint/2010/main" val="286838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7">
            <a:extLst>
              <a:ext uri="{FF2B5EF4-FFF2-40B4-BE49-F238E27FC236}">
                <a16:creationId xmlns:a16="http://schemas.microsoft.com/office/drawing/2014/main" id="{613E97E5-2350-43F9-1085-C2628E5F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7645B10-5696-1791-961E-22EF8B5FA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86EAC29-76B4-BEB5-B730-A76EF221B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373BF5E-9D4D-A34E-2B6F-FBBF46FFE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F39D4E38-2FB5-3AB4-F59F-10A1B860A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FBCEDE1D-CD6B-D533-0524-5E6F451A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52" y="387862"/>
            <a:ext cx="11366091" cy="815015"/>
          </a:xfrm>
        </p:spPr>
        <p:txBody>
          <a:bodyPr>
            <a:noAutofit/>
          </a:bodyPr>
          <a:lstStyle/>
          <a:p>
            <a:r>
              <a:rPr lang="hu-HU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hu-HU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</a:t>
            </a:r>
            <a:r>
              <a:rPr lang="hu-HU" sz="4000" dirty="0" err="1">
                <a:solidFill>
                  <a:schemeClr val="bg1"/>
                </a:solidFill>
              </a:rPr>
              <a:t>m</a:t>
            </a:r>
            <a:r>
              <a:rPr lang="hu-HU" sz="4000" dirty="0">
                <a:solidFill>
                  <a:schemeClr val="bg1"/>
                </a:solidFill>
              </a:rPr>
              <a:t>: AI got </a:t>
            </a:r>
            <a:r>
              <a:rPr lang="hu-HU" sz="4000" dirty="0" err="1">
                <a:solidFill>
                  <a:schemeClr val="bg1"/>
                </a:solidFill>
              </a:rPr>
              <a:t>too</a:t>
            </a:r>
            <a:r>
              <a:rPr lang="hu-HU" sz="4000" dirty="0">
                <a:solidFill>
                  <a:schemeClr val="bg1"/>
                </a:solidFill>
              </a:rPr>
              <a:t> </a:t>
            </a:r>
            <a:r>
              <a:rPr lang="hu-HU" sz="4000" dirty="0" err="1">
                <a:solidFill>
                  <a:schemeClr val="bg1"/>
                </a:solidFill>
              </a:rPr>
              <a:t>powerful</a:t>
            </a:r>
            <a:r>
              <a:rPr lang="hu-HU" sz="4000" dirty="0">
                <a:solidFill>
                  <a:schemeClr val="bg1"/>
                </a:solidFill>
              </a:rPr>
              <a:t>, and </a:t>
            </a:r>
            <a:r>
              <a:rPr lang="hu-HU" sz="4000" dirty="0" err="1">
                <a:solidFill>
                  <a:schemeClr val="bg1"/>
                </a:solidFill>
              </a:rPr>
              <a:t>we</a:t>
            </a:r>
            <a:r>
              <a:rPr lang="hu-HU" sz="4000" dirty="0">
                <a:solidFill>
                  <a:schemeClr val="bg1"/>
                </a:solidFill>
              </a:rPr>
              <a:t> </a:t>
            </a:r>
            <a:r>
              <a:rPr lang="hu-HU" sz="4000" dirty="0" err="1">
                <a:solidFill>
                  <a:schemeClr val="bg1"/>
                </a:solidFill>
              </a:rPr>
              <a:t>aren’t</a:t>
            </a:r>
            <a:r>
              <a:rPr lang="hu-HU" sz="4000" dirty="0">
                <a:solidFill>
                  <a:schemeClr val="bg1"/>
                </a:solidFill>
              </a:rPr>
              <a:t> </a:t>
            </a:r>
            <a:r>
              <a:rPr lang="hu-HU" sz="4000" dirty="0" err="1">
                <a:solidFill>
                  <a:schemeClr val="bg1"/>
                </a:solidFill>
              </a:rPr>
              <a:t>ready</a:t>
            </a:r>
            <a:r>
              <a:rPr lang="hu-HU" sz="4000" dirty="0">
                <a:solidFill>
                  <a:schemeClr val="bg1"/>
                </a:solidFill>
              </a:rPr>
              <a:t> </a:t>
            </a:r>
            <a:endParaRPr lang="hu-HU" sz="4000" dirty="0">
              <a:solidFill>
                <a:srgbClr val="FFFFFF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8DF0D6F-A681-AD2D-12E8-CE12F8C0CAC0}"/>
              </a:ext>
            </a:extLst>
          </p:cNvPr>
          <p:cNvSpPr txBox="1"/>
          <p:nvPr/>
        </p:nvSpPr>
        <p:spPr>
          <a:xfrm>
            <a:off x="412952" y="1869428"/>
            <a:ext cx="69317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What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type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of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problems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do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we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face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,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related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to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safety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?</a:t>
            </a:r>
            <a:endParaRPr lang="en-US" sz="2400" i="0" u="none" strike="noStrike" dirty="0">
              <a:solidFill>
                <a:srgbClr val="05192D"/>
              </a:solidFill>
              <a:effectLst/>
              <a:latin typeface="Studio-Feixen-Sans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719770B-8683-7506-0C1E-7D2553BA5613}"/>
              </a:ext>
            </a:extLst>
          </p:cNvPr>
          <p:cNvSpPr txBox="1"/>
          <p:nvPr/>
        </p:nvSpPr>
        <p:spPr>
          <a:xfrm>
            <a:off x="459350" y="2473390"/>
            <a:ext cx="56366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lphaUcParenR"/>
            </a:pPr>
            <a:r>
              <a:rPr lang="hu-HU" sz="1800" dirty="0" err="1">
                <a:solidFill>
                  <a:srgbClr val="05192D"/>
                </a:solidFill>
                <a:latin typeface="Studio-Feixen-Sans"/>
              </a:rPr>
              <a:t>Unintended</a:t>
            </a:r>
            <a:r>
              <a:rPr lang="hu-HU" sz="18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1800" dirty="0" err="1">
                <a:solidFill>
                  <a:srgbClr val="05192D"/>
                </a:solidFill>
                <a:latin typeface="Studio-Feixen-Sans"/>
              </a:rPr>
              <a:t>misinformation</a:t>
            </a:r>
            <a:endParaRPr lang="hu-HU" dirty="0">
              <a:solidFill>
                <a:srgbClr val="05192D"/>
              </a:solidFill>
              <a:latin typeface="Studio-Feixen-Sans"/>
            </a:endParaRPr>
          </a:p>
          <a:p>
            <a:pPr marL="342900" indent="-342900" algn="l">
              <a:buAutoNum type="alphaUcParenR"/>
            </a:pPr>
            <a:endParaRPr lang="hu-HU" dirty="0">
              <a:solidFill>
                <a:srgbClr val="05192D"/>
              </a:solidFill>
              <a:latin typeface="Studio-Feixen-Sans"/>
            </a:endParaRPr>
          </a:p>
          <a:p>
            <a:pPr algn="l"/>
            <a:r>
              <a:rPr lang="hu-HU" sz="180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- </a:t>
            </a:r>
            <a:r>
              <a:rPr lang="hu-HU" sz="1800" i="0" u="none" strike="noStrike" dirty="0" err="1">
                <a:solidFill>
                  <a:srgbClr val="05192D"/>
                </a:solidFill>
                <a:effectLst/>
                <a:latin typeface="Studio-Feixen-Sans"/>
              </a:rPr>
              <a:t>hallucinating</a:t>
            </a:r>
            <a:endParaRPr lang="hu-HU" sz="1800" i="0" u="none" strike="noStrike" dirty="0">
              <a:solidFill>
                <a:srgbClr val="05192D"/>
              </a:solidFill>
              <a:effectLst/>
              <a:latin typeface="Studio-Feixen-Sans"/>
            </a:endParaRPr>
          </a:p>
          <a:p>
            <a:pPr algn="l"/>
            <a:r>
              <a:rPr lang="hu-HU" dirty="0">
                <a:solidFill>
                  <a:srgbClr val="05192D"/>
                </a:solidFill>
                <a:latin typeface="Studio-Feixen-Sans"/>
              </a:rPr>
              <a:t>-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bias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(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from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data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)</a:t>
            </a:r>
          </a:p>
          <a:p>
            <a:pPr algn="l"/>
            <a:r>
              <a:rPr lang="hu-HU" sz="180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- </a:t>
            </a:r>
            <a:r>
              <a:rPr lang="hu-HU" sz="1800" i="0" u="none" strike="noStrike" dirty="0" err="1">
                <a:solidFill>
                  <a:srgbClr val="05192D"/>
                </a:solidFill>
                <a:effectLst/>
                <a:latin typeface="Studio-Feixen-Sans"/>
              </a:rPr>
              <a:t>logic</a:t>
            </a:r>
            <a:r>
              <a:rPr lang="hu-HU" sz="180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 / non-</a:t>
            </a:r>
            <a:r>
              <a:rPr lang="hu-HU" sz="1800" i="0" u="none" strike="noStrike" dirty="0" err="1">
                <a:solidFill>
                  <a:srgbClr val="05192D"/>
                </a:solidFill>
                <a:effectLst/>
                <a:latin typeface="Studio-Feixen-Sans"/>
              </a:rPr>
              <a:t>linguistic</a:t>
            </a:r>
            <a:r>
              <a:rPr lang="hu-HU" sz="180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hu-HU" sz="1800" i="0" u="none" strike="noStrike" dirty="0" err="1">
                <a:solidFill>
                  <a:srgbClr val="05192D"/>
                </a:solidFill>
                <a:effectLst/>
                <a:latin typeface="Studio-Feixen-Sans"/>
              </a:rPr>
              <a:t>limitations</a:t>
            </a:r>
            <a:endParaRPr lang="hu-HU" sz="1800" i="0" u="none" strike="noStrike" dirty="0">
              <a:solidFill>
                <a:srgbClr val="05192D"/>
              </a:solidFill>
              <a:effectLst/>
              <a:latin typeface="Studio-Feixen-Sans"/>
            </a:endParaRPr>
          </a:p>
          <a:p>
            <a:pPr algn="l"/>
            <a:r>
              <a:rPr lang="hu-HU" dirty="0">
                <a:solidFill>
                  <a:srgbClr val="05192D"/>
                </a:solidFill>
                <a:latin typeface="Studio-Feixen-Sans"/>
              </a:rPr>
              <a:t>-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models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cannot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fix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themselves</a:t>
            </a:r>
            <a:endParaRPr lang="hu-HU" sz="1800" i="0" u="none" strike="noStrike" dirty="0">
              <a:solidFill>
                <a:srgbClr val="05192D"/>
              </a:solidFill>
              <a:effectLst/>
              <a:latin typeface="Studio-Feixen-Sans"/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D67D856A-A5A4-DAD9-44BD-E7C746F5F6C1}"/>
              </a:ext>
            </a:extLst>
          </p:cNvPr>
          <p:cNvSpPr txBox="1"/>
          <p:nvPr/>
        </p:nvSpPr>
        <p:spPr>
          <a:xfrm>
            <a:off x="6095997" y="2473390"/>
            <a:ext cx="56366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1800" dirty="0">
                <a:solidFill>
                  <a:srgbClr val="05192D"/>
                </a:solidFill>
                <a:latin typeface="Studio-Feixen-Sans"/>
              </a:rPr>
              <a:t>B) </a:t>
            </a:r>
            <a:r>
              <a:rPr lang="hu-HU" sz="1800" dirty="0" err="1">
                <a:solidFill>
                  <a:srgbClr val="05192D"/>
                </a:solidFill>
                <a:latin typeface="Studio-Feixen-Sans"/>
              </a:rPr>
              <a:t>Providing</a:t>
            </a:r>
            <a:r>
              <a:rPr lang="hu-HU" sz="18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1800" dirty="0" err="1">
                <a:solidFill>
                  <a:srgbClr val="05192D"/>
                </a:solidFill>
                <a:latin typeface="Studio-Feixen-Sans"/>
              </a:rPr>
              <a:t>unsafe</a:t>
            </a:r>
            <a:r>
              <a:rPr lang="hu-HU" sz="18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1800" dirty="0" err="1">
                <a:solidFill>
                  <a:srgbClr val="05192D"/>
                </a:solidFill>
                <a:latin typeface="Studio-Feixen-Sans"/>
              </a:rPr>
              <a:t>information</a:t>
            </a:r>
            <a:endParaRPr lang="hu-HU" dirty="0">
              <a:solidFill>
                <a:srgbClr val="05192D"/>
              </a:solidFill>
              <a:latin typeface="Studio-Feixen-Sans"/>
            </a:endParaRPr>
          </a:p>
          <a:p>
            <a:pPr marL="342900" indent="-342900" algn="l">
              <a:buAutoNum type="alphaUcParenR"/>
            </a:pPr>
            <a:endParaRPr lang="hu-HU" dirty="0">
              <a:solidFill>
                <a:srgbClr val="05192D"/>
              </a:solidFill>
              <a:latin typeface="Studio-Feixen-Sans"/>
            </a:endParaRPr>
          </a:p>
          <a:p>
            <a:pPr algn="l"/>
            <a:r>
              <a:rPr lang="hu-HU" sz="180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- </a:t>
            </a:r>
            <a:r>
              <a:rPr lang="hu-HU" sz="1800" i="0" u="none" strike="noStrike" dirty="0" err="1">
                <a:solidFill>
                  <a:srgbClr val="05192D"/>
                </a:solidFill>
                <a:effectLst/>
                <a:latin typeface="Studio-Feixen-Sans"/>
              </a:rPr>
              <a:t>dangerous</a:t>
            </a:r>
            <a:r>
              <a:rPr lang="hu-HU" sz="180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hu-HU" sz="1800" i="0" u="none" strike="noStrike" dirty="0" err="1">
                <a:solidFill>
                  <a:srgbClr val="05192D"/>
                </a:solidFill>
                <a:effectLst/>
                <a:latin typeface="Studio-Feixen-Sans"/>
              </a:rPr>
              <a:t>information</a:t>
            </a:r>
            <a:endParaRPr lang="hu-HU" sz="1800" i="0" u="none" strike="noStrike" dirty="0">
              <a:solidFill>
                <a:srgbClr val="05192D"/>
              </a:solidFill>
              <a:effectLst/>
              <a:latin typeface="Studio-Feixen-Sans"/>
            </a:endParaRPr>
          </a:p>
          <a:p>
            <a:pPr algn="l"/>
            <a:r>
              <a:rPr lang="hu-HU" dirty="0">
                <a:solidFill>
                  <a:srgbClr val="05192D"/>
                </a:solidFill>
                <a:latin typeface="Studio-Feixen-Sans"/>
              </a:rPr>
              <a:t>-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wrong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use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of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model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capabilities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(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e.g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.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phishing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)</a:t>
            </a:r>
            <a:endParaRPr lang="hu-HU" sz="1800" i="0" u="none" strike="noStrike" dirty="0">
              <a:solidFill>
                <a:srgbClr val="05192D"/>
              </a:solidFill>
              <a:effectLst/>
              <a:latin typeface="Studio-Feixen-Sans"/>
            </a:endParaRPr>
          </a:p>
          <a:p>
            <a:pPr algn="l"/>
            <a:r>
              <a:rPr lang="hu-HU" dirty="0">
                <a:solidFill>
                  <a:srgbClr val="05192D"/>
                </a:solidFill>
                <a:latin typeface="Studio-Feixen-Sans"/>
              </a:rPr>
              <a:t>-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harmful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	text</a:t>
            </a:r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6130A9E5-E0E2-06DB-39AE-DC413FCA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629" y="3670159"/>
            <a:ext cx="3786018" cy="2799979"/>
          </a:xfrm>
          <a:prstGeom prst="rect">
            <a:avLst/>
          </a:prstGeom>
        </p:spPr>
      </p:pic>
      <p:sp>
        <p:nvSpPr>
          <p:cNvPr id="21" name="Szövegdoboz 20">
            <a:extLst>
              <a:ext uri="{FF2B5EF4-FFF2-40B4-BE49-F238E27FC236}">
                <a16:creationId xmlns:a16="http://schemas.microsoft.com/office/drawing/2014/main" id="{2806A164-DDD9-CF62-1432-6D9BF23AC86D}"/>
              </a:ext>
            </a:extLst>
          </p:cNvPr>
          <p:cNvSpPr txBox="1"/>
          <p:nvPr/>
        </p:nvSpPr>
        <p:spPr>
          <a:xfrm>
            <a:off x="4380268" y="6082436"/>
            <a:ext cx="29644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1800" i="0" u="sng" strike="noStrike" dirty="0">
                <a:solidFill>
                  <a:srgbClr val="05192D"/>
                </a:solidFill>
                <a:effectLst/>
                <a:latin typeface="Studio-Feixen-Sans"/>
              </a:rPr>
              <a:t>2023.05.30</a:t>
            </a:r>
            <a:r>
              <a:rPr lang="hu-HU" sz="180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: AI </a:t>
            </a:r>
            <a:r>
              <a:rPr lang="hu-HU" sz="1800" i="0" u="none" strike="noStrike" dirty="0" err="1">
                <a:solidFill>
                  <a:srgbClr val="05192D"/>
                </a:solidFill>
                <a:effectLst/>
                <a:latin typeface="Studio-Feixen-Sans"/>
              </a:rPr>
              <a:t>Risk</a:t>
            </a:r>
            <a:r>
              <a:rPr lang="hu-HU" sz="180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hu-HU" sz="1800" i="0" u="none" strike="noStrike" dirty="0" err="1">
                <a:solidFill>
                  <a:srgbClr val="05192D"/>
                </a:solidFill>
                <a:effectLst/>
                <a:latin typeface="Studio-Feixen-Sans"/>
              </a:rPr>
              <a:t>statement</a:t>
            </a:r>
            <a:endParaRPr lang="hu-HU" sz="1800" i="0" u="none" strike="noStrike" dirty="0">
              <a:solidFill>
                <a:srgbClr val="05192D"/>
              </a:solidFill>
              <a:effectLst/>
              <a:latin typeface="Studio-Feixen-Sans"/>
            </a:endParaRPr>
          </a:p>
          <a:p>
            <a:pPr algn="l"/>
            <a:r>
              <a:rPr lang="hu-HU" dirty="0" err="1">
                <a:solidFill>
                  <a:srgbClr val="05192D"/>
                </a:solidFill>
                <a:latin typeface="Studio-Feixen-Sans"/>
              </a:rPr>
              <a:t>signed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by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countless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experts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C3DB24BF-FB05-2070-6DCF-7026650F2EC3}"/>
              </a:ext>
            </a:extLst>
          </p:cNvPr>
          <p:cNvSpPr txBox="1"/>
          <p:nvPr/>
        </p:nvSpPr>
        <p:spPr>
          <a:xfrm>
            <a:off x="7882701" y="1879022"/>
            <a:ext cx="41333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1400" i="1" dirty="0" err="1">
                <a:solidFill>
                  <a:srgbClr val="05192D"/>
                </a:solidFill>
                <a:latin typeface="Studio-Feixen-Sans"/>
              </a:rPr>
              <a:t>There</a:t>
            </a:r>
            <a:r>
              <a:rPr lang="hu-HU" sz="1400" i="1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1400" i="1" dirty="0" err="1">
                <a:solidFill>
                  <a:srgbClr val="05192D"/>
                </a:solidFill>
                <a:latin typeface="Studio-Feixen-Sans"/>
              </a:rPr>
              <a:t>are</a:t>
            </a:r>
            <a:r>
              <a:rPr lang="hu-HU" sz="1400" i="1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1400" i="1" dirty="0" err="1">
                <a:solidFill>
                  <a:srgbClr val="05192D"/>
                </a:solidFill>
                <a:latin typeface="Studio-Feixen-Sans"/>
              </a:rPr>
              <a:t>similar</a:t>
            </a:r>
            <a:r>
              <a:rPr lang="hu-HU" sz="1400" i="1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1400" i="1" dirty="0" err="1">
                <a:solidFill>
                  <a:srgbClr val="05192D"/>
                </a:solidFill>
                <a:latin typeface="Studio-Feixen-Sans"/>
              </a:rPr>
              <a:t>issues</a:t>
            </a:r>
            <a:r>
              <a:rPr lang="hu-HU" sz="1400" i="1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1400" i="1" dirty="0" err="1">
                <a:solidFill>
                  <a:srgbClr val="05192D"/>
                </a:solidFill>
                <a:latin typeface="Studio-Feixen-Sans"/>
              </a:rPr>
              <a:t>with</a:t>
            </a:r>
            <a:r>
              <a:rPr lang="hu-HU" sz="1400" i="1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1400" i="1" dirty="0" err="1">
                <a:solidFill>
                  <a:srgbClr val="05192D"/>
                </a:solidFill>
                <a:latin typeface="Studio-Feixen-Sans"/>
              </a:rPr>
              <a:t>other</a:t>
            </a:r>
            <a:r>
              <a:rPr lang="hu-HU" sz="1400" i="1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1400" i="1" dirty="0" err="1">
                <a:solidFill>
                  <a:srgbClr val="05192D"/>
                </a:solidFill>
                <a:latin typeface="Studio-Feixen-Sans"/>
              </a:rPr>
              <a:t>GenAI</a:t>
            </a:r>
            <a:r>
              <a:rPr lang="hu-HU" sz="1400" i="1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1400" i="1" dirty="0" err="1">
                <a:solidFill>
                  <a:srgbClr val="05192D"/>
                </a:solidFill>
                <a:latin typeface="Studio-Feixen-Sans"/>
              </a:rPr>
              <a:t>models</a:t>
            </a:r>
            <a:r>
              <a:rPr lang="hu-HU" sz="1400" i="1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1400" i="1" dirty="0" err="1">
                <a:solidFill>
                  <a:srgbClr val="05192D"/>
                </a:solidFill>
                <a:latin typeface="Studio-Feixen-Sans"/>
              </a:rPr>
              <a:t>too</a:t>
            </a:r>
            <a:r>
              <a:rPr lang="hu-HU" sz="1400" i="1" dirty="0">
                <a:solidFill>
                  <a:srgbClr val="05192D"/>
                </a:solidFill>
                <a:latin typeface="Studio-Feixen-Sans"/>
              </a:rPr>
              <a:t>, </a:t>
            </a:r>
            <a:r>
              <a:rPr lang="hu-HU" sz="1400" i="1" dirty="0" err="1">
                <a:solidFill>
                  <a:srgbClr val="05192D"/>
                </a:solidFill>
                <a:latin typeface="Studio-Feixen-Sans"/>
              </a:rPr>
              <a:t>e.g</a:t>
            </a:r>
            <a:r>
              <a:rPr lang="hu-HU" sz="1400" i="1" dirty="0">
                <a:solidFill>
                  <a:srgbClr val="05192D"/>
                </a:solidFill>
                <a:latin typeface="Studio-Feixen-Sans"/>
              </a:rPr>
              <a:t>. image, </a:t>
            </a:r>
            <a:r>
              <a:rPr lang="hu-HU" sz="1400" i="1" dirty="0" err="1">
                <a:solidFill>
                  <a:srgbClr val="05192D"/>
                </a:solidFill>
                <a:latin typeface="Studio-Feixen-Sans"/>
              </a:rPr>
              <a:t>but</a:t>
            </a:r>
            <a:r>
              <a:rPr lang="hu-HU" sz="1400" i="1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1400" i="1" dirty="0" err="1">
                <a:solidFill>
                  <a:srgbClr val="05192D"/>
                </a:solidFill>
                <a:latin typeface="Studio-Feixen-Sans"/>
              </a:rPr>
              <a:t>we</a:t>
            </a:r>
            <a:r>
              <a:rPr lang="hu-HU" sz="1400" i="1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1400" i="1" dirty="0" err="1">
                <a:solidFill>
                  <a:srgbClr val="05192D"/>
                </a:solidFill>
                <a:latin typeface="Studio-Feixen-Sans"/>
              </a:rPr>
              <a:t>focus</a:t>
            </a:r>
            <a:r>
              <a:rPr lang="hu-HU" sz="1400" i="1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1400" i="1" dirty="0" err="1">
                <a:solidFill>
                  <a:srgbClr val="05192D"/>
                </a:solidFill>
                <a:latin typeface="Studio-Feixen-Sans"/>
              </a:rPr>
              <a:t>now</a:t>
            </a:r>
            <a:r>
              <a:rPr lang="hu-HU" sz="1400" i="1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1400" i="1" dirty="0" err="1">
                <a:solidFill>
                  <a:srgbClr val="05192D"/>
                </a:solidFill>
                <a:latin typeface="Studio-Feixen-Sans"/>
              </a:rPr>
              <a:t>mainly</a:t>
            </a:r>
            <a:r>
              <a:rPr lang="hu-HU" sz="1400" i="1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1400" i="1" dirty="0" err="1">
                <a:solidFill>
                  <a:srgbClr val="05192D"/>
                </a:solidFill>
                <a:latin typeface="Studio-Feixen-Sans"/>
              </a:rPr>
              <a:t>on</a:t>
            </a:r>
            <a:r>
              <a:rPr lang="hu-HU" sz="1400" i="1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1400" i="1" dirty="0" err="1">
                <a:solidFill>
                  <a:srgbClr val="05192D"/>
                </a:solidFill>
                <a:latin typeface="Studio-Feixen-Sans"/>
              </a:rPr>
              <a:t>LLMs</a:t>
            </a:r>
            <a:r>
              <a:rPr lang="hu-HU" sz="1400" i="1" dirty="0">
                <a:solidFill>
                  <a:srgbClr val="05192D"/>
                </a:solidFill>
                <a:latin typeface="Studio-Feixen-Sans"/>
              </a:rPr>
              <a:t>. 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4044706A-1AAD-C1AA-78FA-38DF8301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52" y="4363492"/>
            <a:ext cx="53340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8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084CE-BBAE-98D4-DFFA-74EA72961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7">
            <a:extLst>
              <a:ext uri="{FF2B5EF4-FFF2-40B4-BE49-F238E27FC236}">
                <a16:creationId xmlns:a16="http://schemas.microsoft.com/office/drawing/2014/main" id="{62183AEE-146C-F602-E884-A2466732D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2D2B1B9-B987-D806-DD48-5B17CAB4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0BB6974-8A9A-8EB4-0846-FCDD117BF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8CEC95F-9011-D6F2-8B19-B0F6746B1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6210BDA3-3415-F1EE-1FF7-453DB7C41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2AAE751D-1AB1-5B1F-7602-37A43F3A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808" y="320814"/>
            <a:ext cx="7246377" cy="815015"/>
          </a:xfrm>
        </p:spPr>
        <p:txBody>
          <a:bodyPr>
            <a:noAutofit/>
          </a:bodyPr>
          <a:lstStyle/>
          <a:p>
            <a:r>
              <a:rPr lang="hu-HU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hu-HU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industry</a:t>
            </a:r>
            <a:r>
              <a:rPr lang="hu-HU" sz="4000" dirty="0">
                <a:solidFill>
                  <a:schemeClr val="bg1"/>
                </a:solidFill>
              </a:rPr>
              <a:t> </a:t>
            </a:r>
            <a:r>
              <a:rPr lang="hu-HU" sz="4000" dirty="0" err="1">
                <a:solidFill>
                  <a:schemeClr val="bg1"/>
                </a:solidFill>
              </a:rPr>
              <a:t>attempt</a:t>
            </a:r>
            <a:r>
              <a:rPr lang="hu-HU" sz="4000" dirty="0">
                <a:solidFill>
                  <a:schemeClr val="bg1"/>
                </a:solidFill>
              </a:rPr>
              <a:t> (status quo)</a:t>
            </a:r>
            <a:endParaRPr lang="hu-HU" sz="4000" dirty="0">
              <a:solidFill>
                <a:srgbClr val="FFFFFF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7D743F5-6C1D-C1E5-68FC-629E8500A9F9}"/>
              </a:ext>
            </a:extLst>
          </p:cNvPr>
          <p:cNvSpPr txBox="1"/>
          <p:nvPr/>
        </p:nvSpPr>
        <p:spPr>
          <a:xfrm>
            <a:off x="3848094" y="1729545"/>
            <a:ext cx="426720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2600" b="1" dirty="0">
                <a:solidFill>
                  <a:srgbClr val="05192D"/>
                </a:solidFill>
                <a:latin typeface="Studio-Feixen-Sans"/>
              </a:rPr>
              <a:t>„</a:t>
            </a:r>
            <a:r>
              <a:rPr lang="hu-HU" sz="2600" b="1" dirty="0" err="1">
                <a:solidFill>
                  <a:srgbClr val="05192D"/>
                </a:solidFill>
                <a:latin typeface="Studio-Feixen-Sans"/>
              </a:rPr>
              <a:t>Alignment</a:t>
            </a:r>
            <a:r>
              <a:rPr lang="hu-HU" sz="2600" b="1" dirty="0">
                <a:solidFill>
                  <a:srgbClr val="05192D"/>
                </a:solidFill>
                <a:latin typeface="Studio-Feixen-Sans"/>
              </a:rPr>
              <a:t>” (</a:t>
            </a:r>
            <a:r>
              <a:rPr lang="hu-HU" sz="2600" b="1" dirty="0" err="1">
                <a:solidFill>
                  <a:srgbClr val="05192D"/>
                </a:solidFill>
                <a:latin typeface="Studio-Feixen-Sans"/>
              </a:rPr>
              <a:t>user-alignment</a:t>
            </a:r>
            <a:r>
              <a:rPr lang="hu-HU" sz="2600" b="1" dirty="0">
                <a:solidFill>
                  <a:srgbClr val="05192D"/>
                </a:solidFill>
                <a:latin typeface="Studio-Feixen-Sans"/>
              </a:rPr>
              <a:t>) </a:t>
            </a:r>
            <a:endParaRPr lang="en-US" sz="2600" b="1" i="0" u="none" strike="noStrike" dirty="0">
              <a:solidFill>
                <a:srgbClr val="05192D"/>
              </a:solidFill>
              <a:effectLst/>
              <a:latin typeface="Studio-Feixen-Sans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2C1DAB6-1726-5A99-C798-FFD027654ECD}"/>
              </a:ext>
            </a:extLst>
          </p:cNvPr>
          <p:cNvSpPr txBox="1"/>
          <p:nvPr/>
        </p:nvSpPr>
        <p:spPr>
          <a:xfrm>
            <a:off x="2061699" y="2354101"/>
            <a:ext cx="80919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Develop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models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still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without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constraints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to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maximize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potential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,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then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align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their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actions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to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be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ethical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for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deployment</a:t>
            </a:r>
            <a:endParaRPr lang="hu-HU" sz="2400" i="0" u="none" strike="noStrike" dirty="0">
              <a:solidFill>
                <a:srgbClr val="05192D"/>
              </a:solidFill>
              <a:effectLst/>
              <a:latin typeface="Studio-Feixen-Sans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C2B6B8F-AC02-BF4E-8056-4E898B4BC779}"/>
              </a:ext>
            </a:extLst>
          </p:cNvPr>
          <p:cNvSpPr txBox="1"/>
          <p:nvPr/>
        </p:nvSpPr>
        <p:spPr>
          <a:xfrm>
            <a:off x="229671" y="3466641"/>
            <a:ext cx="1014197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 err="1"/>
              <a:t>Described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OpenAI</a:t>
            </a:r>
            <a:r>
              <a:rPr lang="hu-HU" dirty="0"/>
              <a:t>: „</a:t>
            </a:r>
            <a:r>
              <a:rPr lang="hu-HU" i="1" dirty="0" err="1"/>
              <a:t>the</a:t>
            </a:r>
            <a:r>
              <a:rPr lang="hu-HU" i="1" dirty="0"/>
              <a:t> </a:t>
            </a:r>
            <a:r>
              <a:rPr lang="hu-HU" i="1" dirty="0" err="1"/>
              <a:t>propensity</a:t>
            </a:r>
            <a:r>
              <a:rPr lang="hu-HU" i="1" dirty="0"/>
              <a:t> of an AI </a:t>
            </a:r>
            <a:r>
              <a:rPr lang="hu-HU" i="1" dirty="0" err="1"/>
              <a:t>model</a:t>
            </a:r>
            <a:r>
              <a:rPr lang="hu-HU" i="1" dirty="0"/>
              <a:t> </a:t>
            </a:r>
            <a:r>
              <a:rPr lang="hu-HU" i="1" dirty="0" err="1"/>
              <a:t>or</a:t>
            </a:r>
            <a:r>
              <a:rPr lang="hu-HU" i="1" dirty="0"/>
              <a:t> </a:t>
            </a:r>
            <a:r>
              <a:rPr lang="hu-HU" i="1" dirty="0" err="1"/>
              <a:t>system</a:t>
            </a:r>
            <a:r>
              <a:rPr lang="hu-HU" i="1" dirty="0"/>
              <a:t> </a:t>
            </a:r>
            <a:r>
              <a:rPr lang="hu-HU" i="1" dirty="0" err="1"/>
              <a:t>to</a:t>
            </a:r>
            <a:r>
              <a:rPr lang="hu-HU" i="1" dirty="0"/>
              <a:t> </a:t>
            </a:r>
            <a:r>
              <a:rPr lang="hu-HU" i="1" dirty="0" err="1"/>
              <a:t>follow</a:t>
            </a:r>
            <a:r>
              <a:rPr lang="hu-HU" i="1" dirty="0"/>
              <a:t> </a:t>
            </a:r>
            <a:r>
              <a:rPr lang="hu-HU" i="1" dirty="0" err="1"/>
              <a:t>the</a:t>
            </a:r>
            <a:r>
              <a:rPr lang="hu-HU" i="1" dirty="0"/>
              <a:t> </a:t>
            </a:r>
            <a:r>
              <a:rPr lang="hu-HU" i="1" dirty="0" err="1"/>
              <a:t>goals</a:t>
            </a:r>
            <a:r>
              <a:rPr lang="hu-HU" i="1" dirty="0"/>
              <a:t> </a:t>
            </a:r>
            <a:r>
              <a:rPr lang="hu-HU" i="1" dirty="0" err="1"/>
              <a:t>specified</a:t>
            </a:r>
            <a:r>
              <a:rPr lang="hu-HU" i="1" dirty="0"/>
              <a:t> </a:t>
            </a:r>
            <a:r>
              <a:rPr lang="hu-HU" i="1" dirty="0" err="1"/>
              <a:t>by</a:t>
            </a:r>
            <a:r>
              <a:rPr lang="hu-HU" i="1" dirty="0"/>
              <a:t> </a:t>
            </a:r>
            <a:r>
              <a:rPr lang="hu-HU" i="1" dirty="0" err="1"/>
              <a:t>the</a:t>
            </a:r>
            <a:r>
              <a:rPr lang="hu-HU" i="1" dirty="0"/>
              <a:t> </a:t>
            </a:r>
            <a:r>
              <a:rPr lang="hu-HU" i="1" dirty="0" err="1"/>
              <a:t>user</a:t>
            </a:r>
            <a:r>
              <a:rPr lang="hu-HU" dirty="0"/>
              <a:t>”</a:t>
            </a:r>
          </a:p>
          <a:p>
            <a:endParaRPr lang="hu-HU" dirty="0"/>
          </a:p>
          <a:p>
            <a:r>
              <a:rPr lang="hu-HU" dirty="0" err="1"/>
              <a:t>Motivation</a:t>
            </a:r>
            <a:r>
              <a:rPr lang="hu-HU" dirty="0"/>
              <a:t>: </a:t>
            </a:r>
            <a:r>
              <a:rPr lang="hu-HU" dirty="0" err="1"/>
              <a:t>Companies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still</a:t>
            </a:r>
            <a:r>
              <a:rPr lang="hu-HU" dirty="0"/>
              <a:t> </a:t>
            </a:r>
            <a:r>
              <a:rPr lang="hu-HU" dirty="0" err="1"/>
              <a:t>keep</a:t>
            </a:r>
            <a:r>
              <a:rPr lang="hu-HU" dirty="0"/>
              <a:t> </a:t>
            </a:r>
            <a:r>
              <a:rPr lang="hu-HU" dirty="0" err="1"/>
              <a:t>their</a:t>
            </a:r>
            <a:r>
              <a:rPr lang="hu-HU" dirty="0"/>
              <a:t> </a:t>
            </a:r>
            <a:r>
              <a:rPr lang="hu-HU" dirty="0" err="1"/>
              <a:t>advantages</a:t>
            </a:r>
            <a:r>
              <a:rPr lang="hu-HU" dirty="0"/>
              <a:t> (</a:t>
            </a:r>
            <a:r>
              <a:rPr lang="hu-HU" dirty="0" err="1"/>
              <a:t>maximized</a:t>
            </a:r>
            <a:r>
              <a:rPr lang="hu-HU" dirty="0"/>
              <a:t> </a:t>
            </a:r>
            <a:r>
              <a:rPr lang="hu-HU" dirty="0" err="1"/>
              <a:t>potential</a:t>
            </a:r>
            <a:r>
              <a:rPr lang="hu-HU" dirty="0"/>
              <a:t>) and </a:t>
            </a:r>
            <a:r>
              <a:rPr lang="hu-HU" dirty="0" err="1"/>
              <a:t>not</a:t>
            </a:r>
            <a:r>
              <a:rPr lang="hu-HU" dirty="0"/>
              <a:t> be </a:t>
            </a:r>
            <a:r>
              <a:rPr lang="hu-HU" dirty="0" err="1"/>
              <a:t>left</a:t>
            </a:r>
            <a:r>
              <a:rPr lang="hu-HU" dirty="0"/>
              <a:t> </a:t>
            </a:r>
            <a:r>
              <a:rPr lang="hu-HU" dirty="0" err="1"/>
              <a:t>behind</a:t>
            </a:r>
            <a:endParaRPr lang="hu-HU" dirty="0"/>
          </a:p>
          <a:p>
            <a:r>
              <a:rPr lang="hu-HU" dirty="0"/>
              <a:t>	</a:t>
            </a:r>
            <a:r>
              <a:rPr lang="hu-HU" dirty="0" err="1"/>
              <a:t>Selfish</a:t>
            </a:r>
            <a:r>
              <a:rPr lang="hu-HU" dirty="0"/>
              <a:t> </a:t>
            </a:r>
            <a:r>
              <a:rPr lang="hu-HU" dirty="0" err="1"/>
              <a:t>hidden</a:t>
            </a:r>
            <a:r>
              <a:rPr lang="hu-HU" dirty="0"/>
              <a:t> </a:t>
            </a:r>
            <a:r>
              <a:rPr lang="hu-HU" dirty="0" err="1"/>
              <a:t>goal</a:t>
            </a:r>
            <a:r>
              <a:rPr lang="hu-HU" dirty="0"/>
              <a:t>: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still</a:t>
            </a:r>
            <a:r>
              <a:rPr lang="hu-HU" dirty="0"/>
              <a:t> </a:t>
            </a:r>
            <a:r>
              <a:rPr lang="hu-HU" dirty="0" err="1"/>
              <a:t>racing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AGI</a:t>
            </a:r>
          </a:p>
          <a:p>
            <a:endParaRPr lang="hu-HU" dirty="0"/>
          </a:p>
          <a:p>
            <a:r>
              <a:rPr lang="hu-HU" dirty="0" err="1"/>
              <a:t>Alignment</a:t>
            </a:r>
            <a:r>
              <a:rPr lang="hu-HU" dirty="0"/>
              <a:t> </a:t>
            </a:r>
            <a:r>
              <a:rPr lang="hu-HU" dirty="0" err="1"/>
              <a:t>properties</a:t>
            </a:r>
            <a:r>
              <a:rPr lang="hu-HU" dirty="0"/>
              <a:t>:</a:t>
            </a:r>
          </a:p>
          <a:p>
            <a:r>
              <a:rPr lang="hu-HU" dirty="0"/>
              <a:t>- Is a </a:t>
            </a:r>
            <a:r>
              <a:rPr lang="hu-HU" dirty="0" err="1"/>
              <a:t>linear</a:t>
            </a:r>
            <a:r>
              <a:rPr lang="hu-HU" dirty="0"/>
              <a:t> </a:t>
            </a:r>
            <a:r>
              <a:rPr lang="hu-HU" dirty="0" err="1"/>
              <a:t>process</a:t>
            </a:r>
            <a:endParaRPr lang="hu-HU" dirty="0"/>
          </a:p>
          <a:p>
            <a:r>
              <a:rPr lang="hu-HU" dirty="0"/>
              <a:t>- </a:t>
            </a:r>
            <a:r>
              <a:rPr lang="hu-HU" dirty="0" err="1"/>
              <a:t>But</a:t>
            </a:r>
            <a:r>
              <a:rPr lang="hu-HU" dirty="0"/>
              <a:t>! </a:t>
            </a:r>
            <a:r>
              <a:rPr lang="hu-HU" dirty="0" err="1"/>
              <a:t>Never</a:t>
            </a:r>
            <a:r>
              <a:rPr lang="hu-HU" dirty="0"/>
              <a:t> </a:t>
            </a:r>
            <a:r>
              <a:rPr lang="hu-HU" dirty="0" err="1"/>
              <a:t>ends</a:t>
            </a:r>
            <a:r>
              <a:rPr lang="hu-HU" dirty="0"/>
              <a:t> (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always</a:t>
            </a:r>
            <a:r>
              <a:rPr lang="hu-HU" dirty="0"/>
              <a:t> </a:t>
            </a:r>
            <a:r>
              <a:rPr lang="hu-HU" dirty="0" err="1"/>
              <a:t>find</a:t>
            </a:r>
            <a:r>
              <a:rPr lang="hu-HU" dirty="0"/>
              <a:t> </a:t>
            </a:r>
            <a:r>
              <a:rPr lang="hu-HU" dirty="0" err="1"/>
              <a:t>loopholes</a:t>
            </a:r>
            <a:r>
              <a:rPr lang="hu-HU" dirty="0"/>
              <a:t>, </a:t>
            </a:r>
            <a:r>
              <a:rPr lang="hu-HU" dirty="0" err="1"/>
              <a:t>safety</a:t>
            </a:r>
            <a:r>
              <a:rPr lang="hu-HU" dirty="0"/>
              <a:t> </a:t>
            </a:r>
            <a:r>
              <a:rPr lang="hu-HU" dirty="0" err="1"/>
              <a:t>breaches</a:t>
            </a:r>
            <a:r>
              <a:rPr lang="hu-HU" dirty="0"/>
              <a:t>)</a:t>
            </a:r>
          </a:p>
          <a:p>
            <a:r>
              <a:rPr lang="hu-HU" dirty="0"/>
              <a:t>- Prompt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get</a:t>
            </a:r>
            <a:r>
              <a:rPr lang="hu-HU" dirty="0"/>
              <a:t> </a:t>
            </a:r>
            <a:r>
              <a:rPr lang="hu-HU" dirty="0" err="1"/>
              <a:t>dangerous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generated</a:t>
            </a:r>
            <a:r>
              <a:rPr lang="hu-HU" dirty="0"/>
              <a:t> </a:t>
            </a:r>
            <a:r>
              <a:rPr lang="hu-HU" dirty="0" err="1"/>
              <a:t>synthetically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As</a:t>
            </a:r>
            <a:r>
              <a:rPr lang="hu-HU" dirty="0"/>
              <a:t> of </a:t>
            </a:r>
            <a:r>
              <a:rPr lang="hu-HU" dirty="0" err="1"/>
              <a:t>current</a:t>
            </a:r>
            <a:r>
              <a:rPr lang="hu-HU" dirty="0"/>
              <a:t> </a:t>
            </a:r>
            <a:r>
              <a:rPr lang="hu-HU" dirty="0" err="1"/>
              <a:t>technology</a:t>
            </a:r>
            <a:r>
              <a:rPr lang="hu-HU" dirty="0"/>
              <a:t>, is </a:t>
            </a:r>
            <a:r>
              <a:rPr lang="hu-HU" dirty="0" err="1"/>
              <a:t>computationally</a:t>
            </a:r>
            <a:r>
              <a:rPr lang="hu-HU" dirty="0"/>
              <a:t> </a:t>
            </a:r>
            <a:r>
              <a:rPr lang="hu-HU" dirty="0" err="1"/>
              <a:t>super</a:t>
            </a:r>
            <a:r>
              <a:rPr lang="hu-HU" dirty="0"/>
              <a:t> </a:t>
            </a:r>
            <a:r>
              <a:rPr lang="hu-HU" dirty="0" err="1"/>
              <a:t>expensive</a:t>
            </a:r>
            <a:r>
              <a:rPr lang="hu-HU" dirty="0"/>
              <a:t> </a:t>
            </a:r>
            <a:r>
              <a:rPr lang="hu-HU" dirty="0" err="1"/>
              <a:t>too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862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9CEB3-6CD6-4947-9CA4-76357CB5A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7">
            <a:extLst>
              <a:ext uri="{FF2B5EF4-FFF2-40B4-BE49-F238E27FC236}">
                <a16:creationId xmlns:a16="http://schemas.microsoft.com/office/drawing/2014/main" id="{245283A4-67F2-D8B0-9F3A-AE8A1696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B32C752-1AE5-C8E8-7512-D88A41584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3A96616-9FA2-2B71-1607-1AA836049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98F2963-8B66-6843-4007-832AC94CD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C2E5231B-D913-C4EF-2DD7-4D7E9434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09FE75E0-38EA-E2B6-D652-4170671C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494" y="343180"/>
            <a:ext cx="8549153" cy="815015"/>
          </a:xfrm>
        </p:spPr>
        <p:txBody>
          <a:bodyPr>
            <a:noAutofit/>
          </a:bodyPr>
          <a:lstStyle/>
          <a:p>
            <a:r>
              <a:rPr lang="hu-HU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</a:t>
            </a:r>
            <a:r>
              <a:rPr lang="hu-HU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left</a:t>
            </a:r>
            <a:r>
              <a:rPr lang="hu-HU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behind</a:t>
            </a:r>
            <a:r>
              <a:rPr lang="hu-HU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concept</a:t>
            </a:r>
            <a:r>
              <a:rPr lang="hu-HU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hu-HU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Social</a:t>
            </a:r>
            <a:r>
              <a:rPr lang="hu-HU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intelligence</a:t>
            </a:r>
            <a:endParaRPr lang="hu-HU" sz="4000" dirty="0">
              <a:solidFill>
                <a:srgbClr val="FFFFFF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7AE2596-8338-1803-DAED-DE3D2A4CA3E8}"/>
              </a:ext>
            </a:extLst>
          </p:cNvPr>
          <p:cNvSpPr txBox="1"/>
          <p:nvPr/>
        </p:nvSpPr>
        <p:spPr>
          <a:xfrm>
            <a:off x="459349" y="1831173"/>
            <a:ext cx="7655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Social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intelligence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: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acting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accordingly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to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others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’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perspectives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endParaRPr lang="en-US" sz="2400" i="0" u="none" strike="noStrike" dirty="0">
              <a:solidFill>
                <a:srgbClr val="05192D"/>
              </a:solidFill>
              <a:effectLst/>
              <a:latin typeface="Studio-Feixen-Sans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93AF922-0B0B-DB78-C644-E1BC79DD968E}"/>
              </a:ext>
            </a:extLst>
          </p:cNvPr>
          <p:cNvSpPr txBox="1"/>
          <p:nvPr/>
        </p:nvSpPr>
        <p:spPr>
          <a:xfrm>
            <a:off x="459348" y="6197942"/>
            <a:ext cx="111328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hu-HU" sz="1600" dirty="0"/>
          </a:p>
          <a:p>
            <a:r>
              <a:rPr lang="hu-HU" sz="1600" dirty="0"/>
              <a:t>(</a:t>
            </a:r>
            <a:r>
              <a:rPr lang="hu-HU" sz="1600" dirty="0" err="1"/>
              <a:t>Soc</a:t>
            </a:r>
            <a:r>
              <a:rPr lang="hu-HU" sz="1600" dirty="0"/>
              <a:t>. int. </a:t>
            </a:r>
            <a:r>
              <a:rPr lang="hu-HU" sz="1600" dirty="0" err="1"/>
              <a:t>historically</a:t>
            </a:r>
            <a:r>
              <a:rPr lang="hu-HU" sz="1600" dirty="0"/>
              <a:t> </a:t>
            </a:r>
            <a:r>
              <a:rPr lang="hu-HU" sz="1600" dirty="0" err="1"/>
              <a:t>was</a:t>
            </a:r>
            <a:r>
              <a:rPr lang="hu-HU" sz="1600" dirty="0"/>
              <a:t> </a:t>
            </a:r>
            <a:r>
              <a:rPr lang="hu-HU" sz="1600" dirty="0" err="1"/>
              <a:t>not</a:t>
            </a:r>
            <a:r>
              <a:rPr lang="hu-HU" sz="1600" dirty="0"/>
              <a:t> </a:t>
            </a:r>
            <a:r>
              <a:rPr lang="hu-HU" sz="1600" dirty="0" err="1"/>
              <a:t>very</a:t>
            </a:r>
            <a:r>
              <a:rPr lang="hu-HU" sz="1600" dirty="0"/>
              <a:t> </a:t>
            </a:r>
            <a:r>
              <a:rPr lang="hu-HU" sz="1600" dirty="0" err="1"/>
              <a:t>much</a:t>
            </a:r>
            <a:r>
              <a:rPr lang="hu-HU" sz="1600" dirty="0"/>
              <a:t> </a:t>
            </a:r>
            <a:r>
              <a:rPr lang="hu-HU" sz="1600" dirty="0" err="1"/>
              <a:t>considered</a:t>
            </a:r>
            <a:r>
              <a:rPr lang="hu-HU" sz="1600" dirty="0"/>
              <a:t> </a:t>
            </a:r>
            <a:r>
              <a:rPr lang="hu-HU" sz="1600" dirty="0" err="1"/>
              <a:t>for</a:t>
            </a:r>
            <a:r>
              <a:rPr lang="hu-HU" sz="1600" dirty="0"/>
              <a:t> AI: </a:t>
            </a:r>
            <a:r>
              <a:rPr lang="hu-HU" sz="1600" dirty="0" err="1"/>
              <a:t>hard</a:t>
            </a:r>
            <a:r>
              <a:rPr lang="hu-HU" sz="1600" dirty="0"/>
              <a:t> </a:t>
            </a:r>
            <a:r>
              <a:rPr lang="hu-HU" sz="1600" dirty="0" err="1"/>
              <a:t>to</a:t>
            </a:r>
            <a:r>
              <a:rPr lang="hu-HU" sz="1600" dirty="0"/>
              <a:t> </a:t>
            </a:r>
            <a:r>
              <a:rPr lang="hu-HU" sz="1600" dirty="0" err="1"/>
              <a:t>implement</a:t>
            </a:r>
            <a:r>
              <a:rPr lang="hu-HU" sz="1600" dirty="0"/>
              <a:t>, and </a:t>
            </a:r>
            <a:r>
              <a:rPr lang="hu-HU" sz="1600" dirty="0" err="1"/>
              <a:t>computationally</a:t>
            </a:r>
            <a:r>
              <a:rPr lang="hu-HU" sz="1600" dirty="0"/>
              <a:t> </a:t>
            </a:r>
            <a:r>
              <a:rPr lang="hu-HU" sz="1600" dirty="0" err="1"/>
              <a:t>infeasible</a:t>
            </a:r>
            <a:r>
              <a:rPr lang="hu-HU" sz="1600" dirty="0"/>
              <a:t> </a:t>
            </a:r>
            <a:r>
              <a:rPr lang="hu-HU" sz="1600" dirty="0" err="1"/>
              <a:t>to</a:t>
            </a:r>
            <a:r>
              <a:rPr lang="hu-HU" sz="1600" dirty="0"/>
              <a:t> </a:t>
            </a:r>
            <a:r>
              <a:rPr lang="hu-HU" sz="1600" dirty="0" err="1"/>
              <a:t>have</a:t>
            </a:r>
            <a:r>
              <a:rPr lang="hu-HU" sz="1600" dirty="0"/>
              <a:t> an AI </a:t>
            </a:r>
            <a:r>
              <a:rPr lang="hu-HU" sz="1600" dirty="0" err="1"/>
              <a:t>society</a:t>
            </a:r>
            <a:r>
              <a:rPr lang="hu-HU" sz="1600" dirty="0"/>
              <a:t>)</a:t>
            </a:r>
          </a:p>
        </p:txBody>
      </p:sp>
      <p:pic>
        <p:nvPicPr>
          <p:cNvPr id="2052" name="Picture 4" descr="Social Intelligence Word Cloud Concept Stock Illustration ...">
            <a:extLst>
              <a:ext uri="{FF2B5EF4-FFF2-40B4-BE49-F238E27FC236}">
                <a16:creationId xmlns:a16="http://schemas.microsoft.com/office/drawing/2014/main" id="{4C606A23-A8AC-0089-C00F-E37488C00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097" y="2943093"/>
            <a:ext cx="2169899" cy="216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98A34FD2-6183-5E3C-E330-49F3864017B7}"/>
              </a:ext>
            </a:extLst>
          </p:cNvPr>
          <p:cNvSpPr txBox="1"/>
          <p:nvPr/>
        </p:nvSpPr>
        <p:spPr>
          <a:xfrm>
            <a:off x="459348" y="2307007"/>
            <a:ext cx="100906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Almost </a:t>
            </a:r>
            <a:r>
              <a:rPr lang="hu-HU" i="0" u="none" strike="noStrike" dirty="0" err="1">
                <a:solidFill>
                  <a:srgbClr val="05192D"/>
                </a:solidFill>
                <a:effectLst/>
                <a:latin typeface="Studio-Feixen-Sans"/>
              </a:rPr>
              <a:t>never</a:t>
            </a:r>
            <a:r>
              <a:rPr lang="hu-HU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hu-HU" i="0" u="none" strike="noStrike" dirty="0" err="1">
                <a:solidFill>
                  <a:srgbClr val="05192D"/>
                </a:solidFill>
                <a:effectLst/>
                <a:latin typeface="Studio-Feixen-Sans"/>
              </a:rPr>
              <a:t>considere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d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when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talking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about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artificial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intelligence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,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but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is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also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not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common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enough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among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psychologists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: 52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psychologists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signed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a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definition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: </a:t>
            </a:r>
            <a:r>
              <a:rPr lang="hu-HU" i="1" dirty="0">
                <a:solidFill>
                  <a:srgbClr val="05192D"/>
                </a:solidFill>
                <a:latin typeface="Studio-Feixen-Sans"/>
              </a:rPr>
              <a:t>„</a:t>
            </a:r>
            <a:r>
              <a:rPr lang="en-US" i="1" dirty="0">
                <a:solidFill>
                  <a:srgbClr val="05192D"/>
                </a:solidFill>
                <a:latin typeface="Studio-Feixen-Sans"/>
              </a:rPr>
              <a:t>Intelligence is a very general mental</a:t>
            </a:r>
            <a:r>
              <a:rPr lang="hu-HU" i="1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i="1" dirty="0">
                <a:solidFill>
                  <a:srgbClr val="05192D"/>
                </a:solidFill>
                <a:latin typeface="Studio-Feixen-Sans"/>
              </a:rPr>
              <a:t>capability that, among other things, involves the ability to reason, plan, solve problems, think abstractly,</a:t>
            </a:r>
            <a:r>
              <a:rPr lang="hu-HU" i="1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i="1" dirty="0">
                <a:solidFill>
                  <a:srgbClr val="05192D"/>
                </a:solidFill>
                <a:latin typeface="Studio-Feixen-Sans"/>
              </a:rPr>
              <a:t>comprehend complex ideas, learn quickly and learn from experience”</a:t>
            </a:r>
            <a:r>
              <a:rPr lang="hu-HU" i="1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 </a:t>
            </a:r>
            <a:r>
              <a:rPr lang="hu-HU" b="1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no </a:t>
            </a:r>
            <a:r>
              <a:rPr lang="hu-HU" b="1" dirty="0" err="1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sign</a:t>
            </a:r>
            <a:r>
              <a:rPr lang="hu-HU" b="1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 of </a:t>
            </a:r>
            <a:r>
              <a:rPr lang="hu-HU" b="1" dirty="0" err="1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communication</a:t>
            </a:r>
            <a:r>
              <a:rPr lang="hu-HU" b="1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 / </a:t>
            </a:r>
            <a:r>
              <a:rPr lang="hu-HU" b="1" dirty="0" err="1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social</a:t>
            </a:r>
            <a:r>
              <a:rPr lang="hu-HU" b="1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 </a:t>
            </a:r>
            <a:r>
              <a:rPr lang="hu-HU" b="1" dirty="0" err="1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skills</a:t>
            </a:r>
            <a:r>
              <a:rPr lang="hu-HU" b="1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!</a:t>
            </a:r>
          </a:p>
          <a:p>
            <a:pPr algn="l"/>
            <a:endParaRPr lang="hu-HU" b="1" i="0" u="none" strike="noStrike" dirty="0">
              <a:solidFill>
                <a:srgbClr val="05192D"/>
              </a:solidFill>
              <a:effectLst/>
              <a:latin typeface="Studio-Feixen-Sans"/>
              <a:sym typeface="Wingdings" panose="05000000000000000000" pitchFamily="2" charset="2"/>
            </a:endParaRPr>
          </a:p>
          <a:p>
            <a:pPr algn="l"/>
            <a:r>
              <a:rPr lang="hu-HU" dirty="0" err="1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Vastly</a:t>
            </a:r>
            <a:r>
              <a:rPr lang="hu-HU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all</a:t>
            </a:r>
            <a:r>
              <a:rPr lang="hu-HU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other</a:t>
            </a:r>
            <a:r>
              <a:rPr lang="hu-HU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concepts</a:t>
            </a:r>
            <a:r>
              <a:rPr lang="hu-HU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related</a:t>
            </a:r>
            <a:r>
              <a:rPr lang="hu-HU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to</a:t>
            </a:r>
            <a:r>
              <a:rPr lang="hu-HU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intelligence</a:t>
            </a:r>
            <a:r>
              <a:rPr lang="hu-HU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are</a:t>
            </a:r>
            <a:r>
              <a:rPr lang="hu-HU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already</a:t>
            </a:r>
            <a:r>
              <a:rPr lang="hu-HU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studied</a:t>
            </a:r>
            <a:r>
              <a:rPr lang="hu-HU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very</a:t>
            </a:r>
            <a:r>
              <a:rPr lang="hu-HU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well</a:t>
            </a:r>
            <a:r>
              <a:rPr lang="hu-HU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 in AI, </a:t>
            </a:r>
            <a:r>
              <a:rPr lang="hu-HU" dirty="0" err="1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implemented</a:t>
            </a:r>
            <a:r>
              <a:rPr lang="hu-HU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 in </a:t>
            </a:r>
            <a:r>
              <a:rPr lang="hu-HU" dirty="0" err="1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some</a:t>
            </a:r>
            <a:r>
              <a:rPr lang="hu-HU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way</a:t>
            </a:r>
            <a:r>
              <a:rPr lang="hu-HU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 </a:t>
            </a:r>
            <a:r>
              <a:rPr lang="hu-HU" i="0" u="none" strike="noStrike" dirty="0" err="1">
                <a:solidFill>
                  <a:srgbClr val="05192D"/>
                </a:solidFill>
                <a:effectLst/>
                <a:latin typeface="Studio-Feixen-Sans"/>
                <a:sym typeface="Wingdings" panose="05000000000000000000" pitchFamily="2" charset="2"/>
              </a:rPr>
              <a:t>or</a:t>
            </a:r>
            <a:r>
              <a:rPr lang="hu-HU" i="0" u="none" strike="noStrike" dirty="0">
                <a:solidFill>
                  <a:srgbClr val="05192D"/>
                </a:solidFill>
                <a:effectLst/>
                <a:latin typeface="Studio-Feixen-Sans"/>
                <a:sym typeface="Wingdings" panose="05000000000000000000" pitchFamily="2" charset="2"/>
              </a:rPr>
              <a:t> </a:t>
            </a:r>
            <a:r>
              <a:rPr lang="hu-HU" i="0" u="none" strike="noStrike" dirty="0" err="1">
                <a:solidFill>
                  <a:srgbClr val="05192D"/>
                </a:solidFill>
                <a:effectLst/>
                <a:latin typeface="Studio-Feixen-Sans"/>
                <a:sym typeface="Wingdings" panose="05000000000000000000" pitchFamily="2" charset="2"/>
              </a:rPr>
              <a:t>form</a:t>
            </a:r>
            <a:r>
              <a:rPr lang="hu-HU" i="0" u="none" strike="noStrike" dirty="0">
                <a:solidFill>
                  <a:srgbClr val="05192D"/>
                </a:solidFill>
                <a:effectLst/>
                <a:latin typeface="Studio-Feixen-Sans"/>
                <a:sym typeface="Wingdings" panose="05000000000000000000" pitchFamily="2" charset="2"/>
              </a:rPr>
              <a:t> (</a:t>
            </a:r>
            <a:r>
              <a:rPr lang="hu-HU" i="0" u="none" strike="noStrike" dirty="0" err="1">
                <a:solidFill>
                  <a:srgbClr val="05192D"/>
                </a:solidFill>
                <a:effectLst/>
                <a:latin typeface="Studio-Feixen-Sans"/>
                <a:sym typeface="Wingdings" panose="05000000000000000000" pitchFamily="2" charset="2"/>
              </a:rPr>
              <a:t>except</a:t>
            </a:r>
            <a:r>
              <a:rPr lang="hu-HU" i="0" u="none" strike="noStrike" dirty="0">
                <a:solidFill>
                  <a:srgbClr val="05192D"/>
                </a:solidFill>
                <a:effectLst/>
                <a:latin typeface="Studio-Feixen-Sans"/>
                <a:sym typeface="Wingdings" panose="05000000000000000000" pitchFamily="2" charset="2"/>
              </a:rPr>
              <a:t> </a:t>
            </a:r>
            <a:r>
              <a:rPr lang="hu-HU" i="0" u="none" strike="noStrike" dirty="0" err="1">
                <a:solidFill>
                  <a:srgbClr val="05192D"/>
                </a:solidFill>
                <a:effectLst/>
                <a:latin typeface="Studio-Feixen-Sans"/>
                <a:sym typeface="Wingdings" panose="05000000000000000000" pitchFamily="2" charset="2"/>
              </a:rPr>
              <a:t>sentience</a:t>
            </a:r>
            <a:r>
              <a:rPr lang="hu-HU" i="0" u="none" strike="noStrike" dirty="0">
                <a:solidFill>
                  <a:srgbClr val="05192D"/>
                </a:solidFill>
                <a:effectLst/>
                <a:latin typeface="Studio-Feixen-Sans"/>
                <a:sym typeface="Wingdings" panose="05000000000000000000" pitchFamily="2" charset="2"/>
              </a:rPr>
              <a:t>, </a:t>
            </a:r>
            <a:r>
              <a:rPr lang="hu-HU" i="0" u="none" strike="noStrike" dirty="0" err="1">
                <a:solidFill>
                  <a:srgbClr val="05192D"/>
                </a:solidFill>
                <a:effectLst/>
                <a:latin typeface="Studio-Feixen-Sans"/>
                <a:sym typeface="Wingdings" panose="05000000000000000000" pitchFamily="2" charset="2"/>
              </a:rPr>
              <a:t>consciousness</a:t>
            </a:r>
            <a:r>
              <a:rPr lang="hu-HU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)</a:t>
            </a:r>
          </a:p>
          <a:p>
            <a:pPr algn="l"/>
            <a:endParaRPr lang="hu-HU" i="0" u="none" strike="noStrike" dirty="0">
              <a:solidFill>
                <a:srgbClr val="05192D"/>
              </a:solidFill>
              <a:effectLst/>
              <a:latin typeface="Studio-Feixen-Sans"/>
              <a:sym typeface="Wingdings" panose="05000000000000000000" pitchFamily="2" charset="2"/>
            </a:endParaRPr>
          </a:p>
          <a:p>
            <a:pPr algn="l"/>
            <a:endParaRPr lang="hu-HU" i="0" u="none" strike="noStrike" dirty="0">
              <a:solidFill>
                <a:srgbClr val="05192D"/>
              </a:solidFill>
              <a:effectLst/>
              <a:latin typeface="Studio-Feixen-Sans"/>
              <a:sym typeface="Wingdings" panose="05000000000000000000" pitchFamily="2" charset="2"/>
            </a:endParaRPr>
          </a:p>
          <a:p>
            <a:pPr algn="l"/>
            <a:r>
              <a:rPr lang="hu-HU" dirty="0" err="1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Social</a:t>
            </a:r>
            <a:r>
              <a:rPr lang="hu-HU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 AI </a:t>
            </a:r>
            <a:r>
              <a:rPr lang="hu-HU" dirty="0" err="1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exists</a:t>
            </a:r>
            <a:r>
              <a:rPr lang="hu-HU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but</a:t>
            </a:r>
            <a:r>
              <a:rPr lang="hu-HU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mostly</a:t>
            </a:r>
            <a:r>
              <a:rPr lang="hu-HU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focuses</a:t>
            </a:r>
            <a:r>
              <a:rPr lang="hu-HU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on</a:t>
            </a:r>
            <a:r>
              <a:rPr lang="hu-HU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detecting</a:t>
            </a:r>
            <a:r>
              <a:rPr lang="hu-HU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 a </a:t>
            </a:r>
            <a:r>
              <a:rPr lang="hu-HU" dirty="0" err="1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user’s</a:t>
            </a:r>
            <a:r>
              <a:rPr lang="hu-HU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feelings</a:t>
            </a:r>
            <a:r>
              <a:rPr lang="hu-HU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 and </a:t>
            </a:r>
            <a:r>
              <a:rPr lang="hu-HU" dirty="0" err="1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acting</a:t>
            </a:r>
            <a:r>
              <a:rPr lang="hu-HU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accordingly</a:t>
            </a:r>
            <a:endParaRPr lang="hu-HU" i="0" u="none" strike="noStrike" dirty="0">
              <a:solidFill>
                <a:srgbClr val="05192D"/>
              </a:solidFill>
              <a:effectLst/>
              <a:latin typeface="Studio-Feixen-Sans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4CF99A4F-6C08-EC2F-7937-0D149FAB0C77}"/>
              </a:ext>
            </a:extLst>
          </p:cNvPr>
          <p:cNvSpPr txBox="1"/>
          <p:nvPr/>
        </p:nvSpPr>
        <p:spPr>
          <a:xfrm>
            <a:off x="459348" y="5414331"/>
            <a:ext cx="104052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But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social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intelligence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would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include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making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ethical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decisions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, and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understanding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what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impact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its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’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decisions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have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…</a:t>
            </a:r>
            <a:endParaRPr lang="en-US" sz="2400" i="0" u="none" strike="noStrike" dirty="0">
              <a:solidFill>
                <a:srgbClr val="05192D"/>
              </a:solidFill>
              <a:effectLst/>
              <a:latin typeface="Studio-Feixen-Sans"/>
            </a:endParaRPr>
          </a:p>
        </p:txBody>
      </p:sp>
    </p:spTree>
    <p:extLst>
      <p:ext uri="{BB962C8B-B14F-4D97-AF65-F5344CB8AC3E}">
        <p14:creationId xmlns:p14="http://schemas.microsoft.com/office/powerpoint/2010/main" val="331122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EB621-9BA4-D53B-5EB6-907DFEA5E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7">
            <a:extLst>
              <a:ext uri="{FF2B5EF4-FFF2-40B4-BE49-F238E27FC236}">
                <a16:creationId xmlns:a16="http://schemas.microsoft.com/office/drawing/2014/main" id="{58B7BA2D-32BB-C397-1F6B-7C86B5E88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B48B0D6-12E5-F8CB-BFDF-21C68675E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B14FD64-F823-0B6C-C6C2-D30133C6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74E7AD3-4164-BB73-9617-37DB1D5FF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3DE16CD3-390E-BE01-F121-56CCDC1A2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80D8D59B-1D50-6184-2F70-E52A2156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62" y="381994"/>
            <a:ext cx="10503622" cy="815015"/>
          </a:xfrm>
        </p:spPr>
        <p:txBody>
          <a:bodyPr>
            <a:noAutofit/>
          </a:bodyPr>
          <a:lstStyle/>
          <a:p>
            <a:r>
              <a:rPr lang="hu-HU" sz="4000" dirty="0" err="1">
                <a:solidFill>
                  <a:schemeClr val="bg1"/>
                </a:solidFill>
              </a:rPr>
              <a:t>Focusing</a:t>
            </a:r>
            <a:r>
              <a:rPr lang="hu-HU" sz="4000" dirty="0">
                <a:solidFill>
                  <a:schemeClr val="bg1"/>
                </a:solidFill>
              </a:rPr>
              <a:t> </a:t>
            </a:r>
            <a:r>
              <a:rPr lang="hu-HU" sz="4000" dirty="0" err="1">
                <a:solidFill>
                  <a:schemeClr val="bg1"/>
                </a:solidFill>
              </a:rPr>
              <a:t>on</a:t>
            </a:r>
            <a:r>
              <a:rPr lang="hu-HU" sz="4000" dirty="0">
                <a:solidFill>
                  <a:schemeClr val="bg1"/>
                </a:solidFill>
              </a:rPr>
              <a:t> </a:t>
            </a:r>
            <a:r>
              <a:rPr lang="hu-HU" sz="4000" dirty="0" err="1">
                <a:solidFill>
                  <a:schemeClr val="bg1"/>
                </a:solidFill>
              </a:rPr>
              <a:t>developing</a:t>
            </a:r>
            <a:r>
              <a:rPr lang="hu-HU" sz="4000" dirty="0">
                <a:solidFill>
                  <a:schemeClr val="bg1"/>
                </a:solidFill>
              </a:rPr>
              <a:t> </a:t>
            </a:r>
            <a:r>
              <a:rPr lang="hu-HU" sz="4000" dirty="0" err="1">
                <a:solidFill>
                  <a:schemeClr val="bg1"/>
                </a:solidFill>
              </a:rPr>
              <a:t>s</a:t>
            </a:r>
            <a:r>
              <a:rPr lang="hu-HU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ocially</a:t>
            </a:r>
            <a:r>
              <a:rPr lang="hu-HU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intelligent</a:t>
            </a:r>
            <a:r>
              <a:rPr lang="hu-HU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models</a:t>
            </a:r>
            <a:endParaRPr lang="hu-HU" sz="4000" dirty="0">
              <a:solidFill>
                <a:srgbClr val="FFFFFF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1899E86-B6CA-18BF-6C7F-CDE51422CB34}"/>
              </a:ext>
            </a:extLst>
          </p:cNvPr>
          <p:cNvSpPr txBox="1"/>
          <p:nvPr/>
        </p:nvSpPr>
        <p:spPr>
          <a:xfrm>
            <a:off x="459347" y="1831172"/>
            <a:ext cx="1058227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What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would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be a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key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component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of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socially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intelligent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AI?</a:t>
            </a:r>
          </a:p>
          <a:p>
            <a:pPr algn="l"/>
            <a:endParaRPr lang="hu-HU" sz="2400" i="0" u="none" strike="noStrike" dirty="0">
              <a:solidFill>
                <a:srgbClr val="05192D"/>
              </a:solidFill>
              <a:effectLst/>
              <a:latin typeface="Studio-Feixen-Sans"/>
            </a:endParaRPr>
          </a:p>
          <a:p>
            <a:pPr algn="l"/>
            <a:r>
              <a:rPr lang="hu-HU" sz="2400" dirty="0">
                <a:solidFill>
                  <a:srgbClr val="05192D"/>
                </a:solidFill>
                <a:latin typeface="Studio-Feixen-Sans"/>
              </a:rPr>
              <a:t>An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intrinsic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understanding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of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society</a:t>
            </a:r>
            <a:endParaRPr lang="hu-HU" sz="2400" dirty="0">
              <a:solidFill>
                <a:srgbClr val="05192D"/>
              </a:solidFill>
              <a:latin typeface="Studio-Feixen-Sans"/>
            </a:endParaRPr>
          </a:p>
          <a:p>
            <a:pPr algn="l"/>
            <a:r>
              <a:rPr lang="hu-HU" sz="2000" dirty="0" err="1">
                <a:solidFill>
                  <a:srgbClr val="05192D"/>
                </a:solidFill>
                <a:latin typeface="Studio-Feixen-Sans"/>
              </a:rPr>
              <a:t>Have</a:t>
            </a:r>
            <a:r>
              <a:rPr lang="hu-HU" sz="2000" dirty="0">
                <a:solidFill>
                  <a:srgbClr val="05192D"/>
                </a:solidFill>
                <a:latin typeface="Studio-Feixen-Sans"/>
              </a:rPr>
              <a:t> an </a:t>
            </a:r>
            <a:r>
              <a:rPr lang="hu-HU" sz="2000" dirty="0" err="1">
                <a:solidFill>
                  <a:srgbClr val="05192D"/>
                </a:solidFill>
                <a:latin typeface="Studio-Feixen-Sans"/>
              </a:rPr>
              <a:t>inner</a:t>
            </a:r>
            <a:r>
              <a:rPr lang="hu-HU" sz="20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000" dirty="0" err="1">
                <a:solidFill>
                  <a:srgbClr val="05192D"/>
                </a:solidFill>
                <a:latin typeface="Studio-Feixen-Sans"/>
              </a:rPr>
              <a:t>sense</a:t>
            </a:r>
            <a:r>
              <a:rPr lang="hu-HU" sz="20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000" dirty="0" err="1">
                <a:solidFill>
                  <a:srgbClr val="05192D"/>
                </a:solidFill>
                <a:latin typeface="Studio-Feixen-Sans"/>
              </a:rPr>
              <a:t>about</a:t>
            </a:r>
            <a:r>
              <a:rPr lang="hu-HU" sz="20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000" dirty="0" err="1">
                <a:solidFill>
                  <a:srgbClr val="05192D"/>
                </a:solidFill>
                <a:latin typeface="Studio-Feixen-Sans"/>
              </a:rPr>
              <a:t>interactions</a:t>
            </a:r>
            <a:r>
              <a:rPr lang="hu-HU" sz="2000" dirty="0">
                <a:solidFill>
                  <a:srgbClr val="05192D"/>
                </a:solidFill>
                <a:latin typeface="Studio-Feixen-Sans"/>
              </a:rPr>
              <a:t>, </a:t>
            </a:r>
            <a:r>
              <a:rPr lang="hu-HU" sz="2000" dirty="0" err="1">
                <a:solidFill>
                  <a:srgbClr val="05192D"/>
                </a:solidFill>
                <a:latin typeface="Studio-Feixen-Sans"/>
              </a:rPr>
              <a:t>their</a:t>
            </a:r>
            <a:r>
              <a:rPr lang="hu-HU" sz="20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000" dirty="0" err="1">
                <a:solidFill>
                  <a:srgbClr val="05192D"/>
                </a:solidFill>
                <a:latin typeface="Studio-Feixen-Sans"/>
              </a:rPr>
              <a:t>nature</a:t>
            </a:r>
            <a:r>
              <a:rPr lang="hu-HU" sz="2000" dirty="0">
                <a:solidFill>
                  <a:srgbClr val="05192D"/>
                </a:solidFill>
                <a:latin typeface="Studio-Feixen-Sans"/>
              </a:rPr>
              <a:t>, </a:t>
            </a:r>
            <a:r>
              <a:rPr lang="hu-HU" sz="2000" dirty="0" err="1">
                <a:solidFill>
                  <a:srgbClr val="05192D"/>
                </a:solidFill>
                <a:latin typeface="Studio-Feixen-Sans"/>
              </a:rPr>
              <a:t>reasoning</a:t>
            </a:r>
            <a:r>
              <a:rPr lang="hu-HU" sz="2000" dirty="0">
                <a:solidFill>
                  <a:srgbClr val="05192D"/>
                </a:solidFill>
                <a:latin typeface="Studio-Feixen-Sans"/>
              </a:rPr>
              <a:t> of </a:t>
            </a:r>
            <a:r>
              <a:rPr lang="hu-HU" sz="2000" dirty="0" err="1">
                <a:solidFill>
                  <a:srgbClr val="05192D"/>
                </a:solidFill>
                <a:latin typeface="Studio-Feixen-Sans"/>
              </a:rPr>
              <a:t>interactions</a:t>
            </a:r>
            <a:r>
              <a:rPr lang="hu-HU" sz="2000" dirty="0">
                <a:solidFill>
                  <a:srgbClr val="05192D"/>
                </a:solidFill>
                <a:latin typeface="Studio-Feixen-Sans"/>
              </a:rPr>
              <a:t> (</a:t>
            </a:r>
            <a:r>
              <a:rPr lang="hu-HU" sz="2000" dirty="0" err="1">
                <a:solidFill>
                  <a:srgbClr val="05192D"/>
                </a:solidFill>
                <a:latin typeface="Studio-Feixen-Sans"/>
              </a:rPr>
              <a:t>why</a:t>
            </a:r>
            <a:r>
              <a:rPr lang="hu-HU" sz="20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000" dirty="0" err="1">
                <a:solidFill>
                  <a:srgbClr val="05192D"/>
                </a:solidFill>
                <a:latin typeface="Studio-Feixen-Sans"/>
              </a:rPr>
              <a:t>humans</a:t>
            </a:r>
            <a:r>
              <a:rPr lang="hu-HU" sz="20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000" dirty="0" err="1">
                <a:solidFill>
                  <a:srgbClr val="05192D"/>
                </a:solidFill>
                <a:latin typeface="Studio-Feixen-Sans"/>
              </a:rPr>
              <a:t>behave</a:t>
            </a:r>
            <a:r>
              <a:rPr lang="hu-HU" sz="20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000" dirty="0" err="1">
                <a:solidFill>
                  <a:srgbClr val="05192D"/>
                </a:solidFill>
                <a:latin typeface="Studio-Feixen-Sans"/>
              </a:rPr>
              <a:t>the</a:t>
            </a:r>
            <a:r>
              <a:rPr lang="hu-HU" sz="20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000" dirty="0" err="1">
                <a:solidFill>
                  <a:srgbClr val="05192D"/>
                </a:solidFill>
                <a:latin typeface="Studio-Feixen-Sans"/>
              </a:rPr>
              <a:t>way</a:t>
            </a:r>
            <a:r>
              <a:rPr lang="hu-HU" sz="20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000" dirty="0" err="1">
                <a:solidFill>
                  <a:srgbClr val="05192D"/>
                </a:solidFill>
                <a:latin typeface="Studio-Feixen-Sans"/>
              </a:rPr>
              <a:t>they</a:t>
            </a:r>
            <a:r>
              <a:rPr lang="hu-HU" sz="20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000" dirty="0" err="1">
                <a:solidFill>
                  <a:srgbClr val="05192D"/>
                </a:solidFill>
                <a:latin typeface="Studio-Feixen-Sans"/>
              </a:rPr>
              <a:t>do</a:t>
            </a:r>
            <a:r>
              <a:rPr lang="hu-HU" sz="2000" dirty="0">
                <a:solidFill>
                  <a:srgbClr val="05192D"/>
                </a:solidFill>
                <a:latin typeface="Studio-Feixen-Sans"/>
              </a:rPr>
              <a:t> in </a:t>
            </a:r>
            <a:r>
              <a:rPr lang="hu-HU" sz="2000" dirty="0" err="1">
                <a:solidFill>
                  <a:srgbClr val="05192D"/>
                </a:solidFill>
                <a:latin typeface="Studio-Feixen-Sans"/>
              </a:rPr>
              <a:t>situations</a:t>
            </a:r>
            <a:r>
              <a:rPr lang="hu-HU" sz="2000" dirty="0">
                <a:solidFill>
                  <a:srgbClr val="05192D"/>
                </a:solidFill>
                <a:latin typeface="Studio-Feixen-Sans"/>
              </a:rPr>
              <a:t>) + </a:t>
            </a:r>
            <a:r>
              <a:rPr lang="hu-HU" sz="2000" dirty="0" err="1">
                <a:solidFill>
                  <a:srgbClr val="05192D"/>
                </a:solidFill>
                <a:latin typeface="Studio-Feixen-Sans"/>
              </a:rPr>
              <a:t>understanding</a:t>
            </a:r>
            <a:r>
              <a:rPr lang="hu-HU" sz="20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000" dirty="0" err="1">
                <a:solidFill>
                  <a:srgbClr val="05192D"/>
                </a:solidFill>
                <a:latin typeface="Studio-Feixen-Sans"/>
              </a:rPr>
              <a:t>entities</a:t>
            </a:r>
            <a:r>
              <a:rPr lang="hu-HU" sz="2000" dirty="0">
                <a:solidFill>
                  <a:srgbClr val="05192D"/>
                </a:solidFill>
                <a:latin typeface="Studio-Feixen-Sans"/>
              </a:rPr>
              <a:t>/</a:t>
            </a:r>
            <a:r>
              <a:rPr lang="hu-HU" sz="2000" dirty="0" err="1">
                <a:solidFill>
                  <a:srgbClr val="05192D"/>
                </a:solidFill>
                <a:latin typeface="Studio-Feixen-Sans"/>
              </a:rPr>
              <a:t>humans</a:t>
            </a:r>
            <a:r>
              <a:rPr lang="hu-HU" sz="20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000" dirty="0" err="1">
                <a:solidFill>
                  <a:srgbClr val="05192D"/>
                </a:solidFill>
                <a:latin typeface="Studio-Feixen-Sans"/>
              </a:rPr>
              <a:t>individually</a:t>
            </a:r>
            <a:r>
              <a:rPr lang="hu-HU" sz="2000" dirty="0">
                <a:solidFill>
                  <a:srgbClr val="05192D"/>
                </a:solidFill>
                <a:latin typeface="Studio-Feixen-Sans"/>
              </a:rPr>
              <a:t> (</a:t>
            </a:r>
            <a:r>
              <a:rPr lang="hu-HU" sz="2000" dirty="0" err="1">
                <a:solidFill>
                  <a:srgbClr val="05192D"/>
                </a:solidFill>
                <a:latin typeface="Studio-Feixen-Sans"/>
              </a:rPr>
              <a:t>folk</a:t>
            </a:r>
            <a:r>
              <a:rPr lang="hu-HU" sz="20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000" dirty="0" err="1">
                <a:solidFill>
                  <a:srgbClr val="05192D"/>
                </a:solidFill>
                <a:latin typeface="Studio-Feixen-Sans"/>
              </a:rPr>
              <a:t>psychology</a:t>
            </a:r>
            <a:r>
              <a:rPr lang="hu-HU" sz="2000" dirty="0">
                <a:solidFill>
                  <a:srgbClr val="05192D"/>
                </a:solidFill>
                <a:latin typeface="Studio-Feixen-Sans"/>
              </a:rPr>
              <a:t>)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8D1CDC71-8D0F-5C8A-6014-600AB153275D}"/>
              </a:ext>
            </a:extLst>
          </p:cNvPr>
          <p:cNvSpPr txBox="1"/>
          <p:nvPr/>
        </p:nvSpPr>
        <p:spPr>
          <a:xfrm>
            <a:off x="459347" y="3887483"/>
            <a:ext cx="44076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1800" b="1">
                <a:solidFill>
                  <a:srgbClr val="05192D"/>
                </a:solidFill>
                <a:latin typeface="Studio-Feixen-Sans"/>
              </a:rPr>
              <a:t>Social understanding </a:t>
            </a:r>
            <a:r>
              <a:rPr lang="hu-HU" sz="1800">
                <a:solidFill>
                  <a:srgbClr val="05192D"/>
                </a:solidFill>
                <a:latin typeface="Studio-Feixen-Sans"/>
              </a:rPr>
              <a:t>would help the model:</a:t>
            </a:r>
          </a:p>
          <a:p>
            <a:pPr algn="l"/>
            <a:r>
              <a:rPr lang="hu-HU" sz="1800">
                <a:solidFill>
                  <a:srgbClr val="05192D"/>
                </a:solidFill>
                <a:latin typeface="Studio-Feixen-Sans"/>
              </a:rPr>
              <a:t>- Detect when it would be misused </a:t>
            </a:r>
          </a:p>
          <a:p>
            <a:pPr algn="l"/>
            <a:r>
              <a:rPr lang="hu-HU" sz="1800" i="0" u="none" strike="noStrike">
                <a:solidFill>
                  <a:srgbClr val="05192D"/>
                </a:solidFill>
                <a:effectLst/>
                <a:latin typeface="Studio-Feixen-Sans"/>
              </a:rPr>
              <a:t>- </a:t>
            </a:r>
            <a:r>
              <a:rPr lang="hu-HU" sz="1800">
                <a:solidFill>
                  <a:srgbClr val="05192D"/>
                </a:solidFill>
                <a:latin typeface="Studio-Feixen-Sans"/>
              </a:rPr>
              <a:t>M</a:t>
            </a:r>
            <a:r>
              <a:rPr lang="hu-HU" sz="1800" i="0" u="none" strike="noStrike">
                <a:solidFill>
                  <a:srgbClr val="05192D"/>
                </a:solidFill>
                <a:effectLst/>
                <a:latin typeface="Studio-Feixen-Sans"/>
              </a:rPr>
              <a:t>ake better decisions itself</a:t>
            </a:r>
          </a:p>
          <a:p>
            <a:pPr algn="l"/>
            <a:r>
              <a:rPr lang="hu-HU" sz="1800" i="0" u="none" strike="noStrike">
                <a:solidFill>
                  <a:srgbClr val="05192D"/>
                </a:solidFill>
                <a:effectLst/>
                <a:latin typeface="Studio-Feixen-Sans"/>
              </a:rPr>
              <a:t>- Have some understanding of decisions</a:t>
            </a:r>
            <a:endParaRPr lang="hu-HU" sz="1800" i="0" u="none" strike="noStrike" dirty="0">
              <a:solidFill>
                <a:srgbClr val="05192D"/>
              </a:solidFill>
              <a:effectLst/>
              <a:latin typeface="Studio-Feixen-Sans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02DEA62D-A0DB-53EA-DBAA-B26C535931B5}"/>
              </a:ext>
            </a:extLst>
          </p:cNvPr>
          <p:cNvSpPr txBox="1"/>
          <p:nvPr/>
        </p:nvSpPr>
        <p:spPr>
          <a:xfrm>
            <a:off x="459347" y="5570235"/>
            <a:ext cx="10984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1800" i="0" u="none" strike="noStrike" dirty="0" err="1">
                <a:solidFill>
                  <a:srgbClr val="05192D"/>
                </a:solidFill>
                <a:effectLst/>
                <a:latin typeface="Studio-Feixen-Sans"/>
              </a:rPr>
              <a:t>Conjecture</a:t>
            </a:r>
            <a:r>
              <a:rPr lang="hu-HU" sz="180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: </a:t>
            </a:r>
            <a:r>
              <a:rPr lang="hu-HU" sz="1800" i="0" u="none" strike="noStrike" dirty="0" err="1">
                <a:solidFill>
                  <a:srgbClr val="05192D"/>
                </a:solidFill>
                <a:effectLst/>
                <a:latin typeface="Studio-Feixen-Sans"/>
              </a:rPr>
              <a:t>social</a:t>
            </a:r>
            <a:r>
              <a:rPr lang="hu-HU" sz="180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hu-HU" sz="1800" i="0" u="none" strike="noStrike" dirty="0" err="1">
                <a:solidFill>
                  <a:srgbClr val="05192D"/>
                </a:solidFill>
                <a:effectLst/>
                <a:latin typeface="Studio-Feixen-Sans"/>
              </a:rPr>
              <a:t>AIs</a:t>
            </a:r>
            <a:r>
              <a:rPr lang="hu-HU" sz="180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hu-HU" sz="1800" i="0" u="none" strike="noStrike" dirty="0" err="1">
                <a:solidFill>
                  <a:srgbClr val="05192D"/>
                </a:solidFill>
                <a:effectLst/>
                <a:latin typeface="Studio-Feixen-Sans"/>
              </a:rPr>
              <a:t>which</a:t>
            </a:r>
            <a:r>
              <a:rPr lang="hu-HU" sz="180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hu-HU" sz="1800" i="0" u="none" strike="noStrike" dirty="0" err="1">
                <a:solidFill>
                  <a:srgbClr val="05192D"/>
                </a:solidFill>
                <a:effectLst/>
                <a:latin typeface="Studio-Feixen-Sans"/>
              </a:rPr>
              <a:t>act</a:t>
            </a:r>
            <a:r>
              <a:rPr lang="hu-HU" sz="180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 in AI </a:t>
            </a:r>
            <a:r>
              <a:rPr lang="hu-HU" sz="1800" i="0" u="none" strike="noStrike" dirty="0" err="1">
                <a:solidFill>
                  <a:srgbClr val="05192D"/>
                </a:solidFill>
                <a:effectLst/>
                <a:latin typeface="Studio-Feixen-Sans"/>
              </a:rPr>
              <a:t>societies</a:t>
            </a:r>
            <a:r>
              <a:rPr lang="hu-HU" sz="180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hu-HU" sz="1800" i="0" u="none" strike="noStrike" dirty="0" err="1">
                <a:solidFill>
                  <a:srgbClr val="05192D"/>
                </a:solidFill>
                <a:effectLst/>
                <a:latin typeface="Studio-Feixen-Sans"/>
              </a:rPr>
              <a:t>would</a:t>
            </a:r>
            <a:r>
              <a:rPr lang="hu-HU" sz="180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hu-HU" sz="1800" i="0" u="none" strike="noStrike" dirty="0" err="1">
                <a:solidFill>
                  <a:srgbClr val="05192D"/>
                </a:solidFill>
                <a:effectLst/>
                <a:latin typeface="Studio-Feixen-Sans"/>
              </a:rPr>
              <a:t>also</a:t>
            </a:r>
            <a:r>
              <a:rPr lang="hu-HU" sz="180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hu-HU" sz="1800" i="0" u="none" strike="noStrike" dirty="0" err="1">
                <a:solidFill>
                  <a:srgbClr val="05192D"/>
                </a:solidFill>
                <a:effectLst/>
                <a:latin typeface="Studio-Feixen-Sans"/>
              </a:rPr>
              <a:t>develop</a:t>
            </a:r>
            <a:r>
              <a:rPr lang="hu-HU" sz="180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hu-HU" sz="1800" i="0" u="none" strike="noStrike" dirty="0" err="1">
                <a:solidFill>
                  <a:srgbClr val="05192D"/>
                </a:solidFill>
                <a:effectLst/>
                <a:latin typeface="Studio-Feixen-Sans"/>
              </a:rPr>
              <a:t>some</a:t>
            </a:r>
            <a:r>
              <a:rPr lang="hu-HU" sz="180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hu-HU" sz="1800" i="0" u="none" strike="noStrike" dirty="0" err="1">
                <a:solidFill>
                  <a:srgbClr val="05192D"/>
                </a:solidFill>
                <a:effectLst/>
                <a:latin typeface="Studio-Feixen-Sans"/>
              </a:rPr>
              <a:t>common</a:t>
            </a:r>
            <a:r>
              <a:rPr lang="hu-HU" sz="180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hu-HU" sz="1800" i="0" u="none" strike="noStrike" dirty="0" err="1">
                <a:solidFill>
                  <a:srgbClr val="05192D"/>
                </a:solidFill>
                <a:effectLst/>
                <a:latin typeface="Studio-Feixen-Sans"/>
              </a:rPr>
              <a:t>sense</a:t>
            </a:r>
            <a:r>
              <a:rPr lang="hu-HU" sz="1800" dirty="0">
                <a:solidFill>
                  <a:srgbClr val="05192D"/>
                </a:solidFill>
                <a:latin typeface="Studio-Feixen-Sans"/>
              </a:rPr>
              <a:t> (</a:t>
            </a:r>
            <a:r>
              <a:rPr lang="hu-HU" sz="1800" dirty="0" err="1">
                <a:solidFill>
                  <a:srgbClr val="05192D"/>
                </a:solidFill>
                <a:latin typeface="Studio-Feixen-Sans"/>
              </a:rPr>
              <a:t>emerges</a:t>
            </a:r>
            <a:r>
              <a:rPr lang="hu-HU" sz="18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1800" dirty="0" err="1">
                <a:solidFill>
                  <a:srgbClr val="05192D"/>
                </a:solidFill>
                <a:latin typeface="Studio-Feixen-Sans"/>
              </a:rPr>
              <a:t>from</a:t>
            </a:r>
            <a:r>
              <a:rPr lang="hu-HU" sz="18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1800" dirty="0" err="1">
                <a:solidFill>
                  <a:srgbClr val="05192D"/>
                </a:solidFill>
                <a:latin typeface="Studio-Feixen-Sans"/>
              </a:rPr>
              <a:t>interactions</a:t>
            </a:r>
            <a:r>
              <a:rPr lang="hu-HU" sz="18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1800" dirty="0" err="1">
                <a:solidFill>
                  <a:srgbClr val="05192D"/>
                </a:solidFill>
                <a:latin typeface="Studio-Feixen-Sans"/>
              </a:rPr>
              <a:t>between</a:t>
            </a:r>
            <a:r>
              <a:rPr lang="hu-HU" sz="18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1800" dirty="0" err="1">
                <a:solidFill>
                  <a:srgbClr val="05192D"/>
                </a:solidFill>
                <a:latin typeface="Studio-Feixen-Sans"/>
              </a:rPr>
              <a:t>agents</a:t>
            </a:r>
            <a:r>
              <a:rPr lang="hu-HU" sz="1800" dirty="0">
                <a:solidFill>
                  <a:srgbClr val="05192D"/>
                </a:solidFill>
                <a:latin typeface="Studio-Feixen-Sans"/>
              </a:rPr>
              <a:t> and </a:t>
            </a:r>
            <a:r>
              <a:rPr lang="hu-HU" sz="1800" dirty="0" err="1">
                <a:solidFill>
                  <a:srgbClr val="05192D"/>
                </a:solidFill>
                <a:latin typeface="Studio-Feixen-Sans"/>
              </a:rPr>
              <a:t>having</a:t>
            </a:r>
            <a:r>
              <a:rPr lang="hu-HU" sz="18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1800" dirty="0" err="1">
                <a:solidFill>
                  <a:srgbClr val="05192D"/>
                </a:solidFill>
                <a:latin typeface="Studio-Feixen-Sans"/>
              </a:rPr>
              <a:t>to</a:t>
            </a:r>
            <a:r>
              <a:rPr lang="hu-HU" sz="18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1800" dirty="0" err="1">
                <a:solidFill>
                  <a:srgbClr val="05192D"/>
                </a:solidFill>
                <a:latin typeface="Studio-Feixen-Sans"/>
              </a:rPr>
              <a:t>adopt</a:t>
            </a:r>
            <a:r>
              <a:rPr lang="hu-HU" sz="18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1800" dirty="0" err="1">
                <a:solidFill>
                  <a:srgbClr val="05192D"/>
                </a:solidFill>
                <a:latin typeface="Studio-Feixen-Sans"/>
              </a:rPr>
              <a:t>to</a:t>
            </a:r>
            <a:r>
              <a:rPr lang="hu-HU" sz="1800" dirty="0">
                <a:solidFill>
                  <a:srgbClr val="05192D"/>
                </a:solidFill>
                <a:latin typeface="Studio-Feixen-Sans"/>
              </a:rPr>
              <a:t> „</a:t>
            </a:r>
            <a:r>
              <a:rPr lang="hu-HU" sz="1800" dirty="0" err="1">
                <a:solidFill>
                  <a:srgbClr val="05192D"/>
                </a:solidFill>
                <a:latin typeface="Studio-Feixen-Sans"/>
              </a:rPr>
              <a:t>society</a:t>
            </a:r>
            <a:r>
              <a:rPr lang="hu-HU" sz="1800" dirty="0">
                <a:solidFill>
                  <a:srgbClr val="05192D"/>
                </a:solidFill>
                <a:latin typeface="Studio-Feixen-Sans"/>
              </a:rPr>
              <a:t>”, </a:t>
            </a:r>
            <a:r>
              <a:rPr lang="hu-HU" sz="1800" dirty="0" err="1">
                <a:solidFill>
                  <a:srgbClr val="05192D"/>
                </a:solidFill>
                <a:latin typeface="Studio-Feixen-Sans"/>
              </a:rPr>
              <a:t>wisdom</a:t>
            </a:r>
            <a:r>
              <a:rPr lang="hu-HU" sz="1800" dirty="0">
                <a:solidFill>
                  <a:srgbClr val="05192D"/>
                </a:solidFill>
                <a:latin typeface="Studio-Feixen-Sans"/>
              </a:rPr>
              <a:t> of </a:t>
            </a:r>
            <a:r>
              <a:rPr lang="hu-HU" sz="1800" dirty="0" err="1">
                <a:solidFill>
                  <a:srgbClr val="05192D"/>
                </a:solidFill>
                <a:latin typeface="Studio-Feixen-Sans"/>
              </a:rPr>
              <a:t>the</a:t>
            </a:r>
            <a:r>
              <a:rPr lang="hu-HU" sz="18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1800" dirty="0" err="1">
                <a:solidFill>
                  <a:srgbClr val="05192D"/>
                </a:solidFill>
                <a:latin typeface="Studio-Feixen-Sans"/>
              </a:rPr>
              <a:t>crowd</a:t>
            </a:r>
            <a:r>
              <a:rPr lang="hu-HU" sz="1800" dirty="0">
                <a:solidFill>
                  <a:srgbClr val="05192D"/>
                </a:solidFill>
                <a:latin typeface="Studio-Feixen-Sans"/>
              </a:rPr>
              <a:t>)</a:t>
            </a:r>
            <a:endParaRPr lang="en-US" sz="1800" i="0" u="none" strike="noStrike" dirty="0">
              <a:solidFill>
                <a:srgbClr val="05192D"/>
              </a:solidFill>
              <a:effectLst/>
              <a:latin typeface="Studio-Feixen-Sans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15E7A68C-B060-8AA6-7F14-733545ADB212}"/>
              </a:ext>
            </a:extLst>
          </p:cNvPr>
          <p:cNvSpPr txBox="1"/>
          <p:nvPr/>
        </p:nvSpPr>
        <p:spPr>
          <a:xfrm>
            <a:off x="6325673" y="3879619"/>
            <a:ext cx="45881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1800" b="1" dirty="0">
                <a:solidFill>
                  <a:srgbClr val="05192D"/>
                </a:solidFill>
                <a:latin typeface="Studio-Feixen-Sans"/>
              </a:rPr>
              <a:t>Human </a:t>
            </a:r>
            <a:r>
              <a:rPr lang="hu-HU" sz="1800" b="1" dirty="0" err="1">
                <a:solidFill>
                  <a:srgbClr val="05192D"/>
                </a:solidFill>
                <a:latin typeface="Studio-Feixen-Sans"/>
              </a:rPr>
              <a:t>understanding</a:t>
            </a:r>
            <a:r>
              <a:rPr lang="hu-HU" sz="1800" b="1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1800" dirty="0" err="1">
                <a:solidFill>
                  <a:srgbClr val="05192D"/>
                </a:solidFill>
                <a:latin typeface="Studio-Feixen-Sans"/>
              </a:rPr>
              <a:t>would</a:t>
            </a:r>
            <a:r>
              <a:rPr lang="hu-HU" sz="18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1800" dirty="0" err="1">
                <a:solidFill>
                  <a:srgbClr val="05192D"/>
                </a:solidFill>
                <a:latin typeface="Studio-Feixen-Sans"/>
              </a:rPr>
              <a:t>help</a:t>
            </a:r>
            <a:r>
              <a:rPr lang="hu-HU" sz="18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1800" dirty="0" err="1">
                <a:solidFill>
                  <a:srgbClr val="05192D"/>
                </a:solidFill>
                <a:latin typeface="Studio-Feixen-Sans"/>
              </a:rPr>
              <a:t>the</a:t>
            </a:r>
            <a:r>
              <a:rPr lang="hu-HU" sz="18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1800" dirty="0" err="1">
                <a:solidFill>
                  <a:srgbClr val="05192D"/>
                </a:solidFill>
                <a:latin typeface="Studio-Feixen-Sans"/>
              </a:rPr>
              <a:t>model</a:t>
            </a:r>
            <a:r>
              <a:rPr lang="hu-HU" sz="1800" dirty="0">
                <a:solidFill>
                  <a:srgbClr val="05192D"/>
                </a:solidFill>
                <a:latin typeface="Studio-Feixen-Sans"/>
              </a:rPr>
              <a:t>:</a:t>
            </a:r>
          </a:p>
          <a:p>
            <a:pPr algn="l"/>
            <a:r>
              <a:rPr lang="hu-HU" sz="1800" dirty="0">
                <a:solidFill>
                  <a:srgbClr val="05192D"/>
                </a:solidFill>
                <a:latin typeface="Studio-Feixen-Sans"/>
              </a:rPr>
              <a:t>- </a:t>
            </a:r>
            <a:r>
              <a:rPr lang="hu-HU" sz="1800" dirty="0" err="1">
                <a:solidFill>
                  <a:srgbClr val="05192D"/>
                </a:solidFill>
                <a:latin typeface="Studio-Feixen-Sans"/>
              </a:rPr>
              <a:t>Reinforce</a:t>
            </a:r>
            <a:r>
              <a:rPr lang="hu-HU" sz="18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1800" dirty="0" err="1">
                <a:solidFill>
                  <a:srgbClr val="05192D"/>
                </a:solidFill>
                <a:latin typeface="Studio-Feixen-Sans"/>
              </a:rPr>
              <a:t>social</a:t>
            </a:r>
            <a:r>
              <a:rPr lang="hu-HU" sz="18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1800" dirty="0" err="1">
                <a:solidFill>
                  <a:srgbClr val="05192D"/>
                </a:solidFill>
                <a:latin typeface="Studio-Feixen-Sans"/>
              </a:rPr>
              <a:t>understanding</a:t>
            </a:r>
            <a:r>
              <a:rPr lang="hu-HU" sz="1800" dirty="0">
                <a:solidFill>
                  <a:srgbClr val="05192D"/>
                </a:solidFill>
                <a:latin typeface="Studio-Feixen-Sans"/>
              </a:rPr>
              <a:t>!</a:t>
            </a:r>
          </a:p>
          <a:p>
            <a:pPr algn="l"/>
            <a:r>
              <a:rPr lang="hu-HU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-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Bonuses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: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e.g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.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learning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to</a:t>
            </a:r>
            <a:r>
              <a:rPr lang="hu-HU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dirty="0" err="1">
                <a:solidFill>
                  <a:srgbClr val="05192D"/>
                </a:solidFill>
                <a:latin typeface="Studio-Feixen-Sans"/>
              </a:rPr>
              <a:t>count</a:t>
            </a:r>
            <a:endParaRPr lang="hu-HU" sz="1800" i="0" u="none" strike="noStrike" dirty="0">
              <a:solidFill>
                <a:srgbClr val="05192D"/>
              </a:solidFill>
              <a:effectLst/>
              <a:latin typeface="Studio-Feixen-Sans"/>
            </a:endParaRPr>
          </a:p>
        </p:txBody>
      </p:sp>
    </p:spTree>
    <p:extLst>
      <p:ext uri="{BB962C8B-B14F-4D97-AF65-F5344CB8AC3E}">
        <p14:creationId xmlns:p14="http://schemas.microsoft.com/office/powerpoint/2010/main" val="142210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16354-FA19-A825-4EF3-59176A187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7">
            <a:extLst>
              <a:ext uri="{FF2B5EF4-FFF2-40B4-BE49-F238E27FC236}">
                <a16:creationId xmlns:a16="http://schemas.microsoft.com/office/drawing/2014/main" id="{D6911FD7-592C-4F92-70D0-07DE9995C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762E6CE-C8AA-EDFF-D61C-906481918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5089459-8208-7DBA-C6CE-8CB41624B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CCF8077-BD90-A247-784A-5D9773741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6CD0FB58-A4A5-C0EB-5B48-5924BB435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95AB20C0-3381-F915-8E90-378FEA1A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9075" y="368219"/>
            <a:ext cx="3813845" cy="815015"/>
          </a:xfrm>
        </p:spPr>
        <p:txBody>
          <a:bodyPr>
            <a:noAutofit/>
          </a:bodyPr>
          <a:lstStyle/>
          <a:p>
            <a:r>
              <a:rPr lang="hu-HU" sz="4000" dirty="0">
                <a:solidFill>
                  <a:schemeClr val="bg1"/>
                </a:solidFill>
              </a:rPr>
              <a:t>Policy </a:t>
            </a:r>
            <a:r>
              <a:rPr lang="hu-HU" sz="4000" dirty="0" err="1">
                <a:solidFill>
                  <a:schemeClr val="bg1"/>
                </a:solidFill>
              </a:rPr>
              <a:t>suggestion</a:t>
            </a:r>
            <a:endParaRPr lang="hu-HU" sz="4000" dirty="0">
              <a:solidFill>
                <a:srgbClr val="FFFFFF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00AA484-E8F1-920C-20CE-5EB5BC0C8A1A}"/>
              </a:ext>
            </a:extLst>
          </p:cNvPr>
          <p:cNvSpPr txBox="1"/>
          <p:nvPr/>
        </p:nvSpPr>
        <p:spPr>
          <a:xfrm>
            <a:off x="459347" y="1831172"/>
            <a:ext cx="1058227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2400" dirty="0">
                <a:solidFill>
                  <a:srgbClr val="05192D"/>
                </a:solidFill>
                <a:latin typeface="Studio-Feixen-Sans"/>
              </a:rPr>
              <a:t>-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Socially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intelligent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AI is far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from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us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, and is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just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in idea-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phrase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now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>
                <a:solidFill>
                  <a:srgbClr val="05192D"/>
                </a:solidFill>
                <a:latin typeface="Studio-Feixen-Sans"/>
                <a:sym typeface="Wingdings" panose="05000000000000000000" pitchFamily="2" charset="2"/>
              </a:rPr>
              <a:t>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better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start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research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it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now</a:t>
            </a:r>
            <a:endParaRPr lang="hu-HU" sz="2400" dirty="0">
              <a:solidFill>
                <a:srgbClr val="05192D"/>
              </a:solidFill>
              <a:latin typeface="Studio-Feixen-Sans"/>
            </a:endParaRPr>
          </a:p>
          <a:p>
            <a:pPr algn="l"/>
            <a:r>
              <a:rPr lang="hu-HU" sz="2400" dirty="0">
                <a:solidFill>
                  <a:srgbClr val="05192D"/>
                </a:solidFill>
                <a:latin typeface="Studio-Feixen-Sans"/>
              </a:rPr>
              <a:t>-AI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societies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(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multiple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agents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)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are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also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not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researched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enough</a:t>
            </a:r>
            <a:endParaRPr lang="hu-HU" sz="2400" dirty="0">
              <a:solidFill>
                <a:srgbClr val="05192D"/>
              </a:solidFill>
              <a:latin typeface="Studio-Feixen-Sans"/>
            </a:endParaRPr>
          </a:p>
          <a:p>
            <a:pPr algn="l"/>
            <a:endParaRPr lang="hu-HU" sz="2400" dirty="0">
              <a:solidFill>
                <a:srgbClr val="05192D"/>
              </a:solidFill>
              <a:latin typeface="Studio-Feixen-Sans"/>
            </a:endParaRPr>
          </a:p>
          <a:p>
            <a:pPr algn="l"/>
            <a:r>
              <a:rPr lang="hu-HU" sz="2400" u="sng" dirty="0" err="1">
                <a:solidFill>
                  <a:srgbClr val="05192D"/>
                </a:solidFill>
                <a:latin typeface="Studio-Feixen-Sans"/>
              </a:rPr>
              <a:t>Motivation</a:t>
            </a:r>
            <a:r>
              <a:rPr lang="hu-HU" sz="2400" u="sng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u="sng" dirty="0" err="1">
                <a:solidFill>
                  <a:srgbClr val="05192D"/>
                </a:solidFill>
                <a:latin typeface="Studio-Feixen-Sans"/>
              </a:rPr>
              <a:t>to</a:t>
            </a:r>
            <a:r>
              <a:rPr lang="hu-HU" sz="2400" u="sng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u="sng" dirty="0" err="1">
                <a:solidFill>
                  <a:srgbClr val="05192D"/>
                </a:solidFill>
                <a:latin typeface="Studio-Feixen-Sans"/>
              </a:rPr>
              <a:t>research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: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may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help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advance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ethical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and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trustworthy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AI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models</a:t>
            </a:r>
            <a:endParaRPr lang="hu-HU" sz="2400" dirty="0">
              <a:solidFill>
                <a:srgbClr val="05192D"/>
              </a:solidFill>
              <a:latin typeface="Studio-Feixen-Sans"/>
            </a:endParaRPr>
          </a:p>
          <a:p>
            <a:pPr algn="l"/>
            <a:endParaRPr lang="hu-HU" sz="2400" dirty="0">
              <a:solidFill>
                <a:srgbClr val="05192D"/>
              </a:solidFill>
              <a:latin typeface="Studio-Feixen-Sans"/>
            </a:endParaRPr>
          </a:p>
          <a:p>
            <a:pPr algn="l"/>
            <a:r>
              <a:rPr lang="hu-HU" sz="2400" u="sng" dirty="0" err="1">
                <a:solidFill>
                  <a:srgbClr val="05192D"/>
                </a:solidFill>
                <a:latin typeface="Studio-Feixen-Sans"/>
              </a:rPr>
              <a:t>Problem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: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costs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,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very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expensive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to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run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such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environments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for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long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time</a:t>
            </a:r>
            <a:endParaRPr lang="hu-HU" sz="2400" dirty="0">
              <a:solidFill>
                <a:srgbClr val="05192D"/>
              </a:solidFill>
              <a:latin typeface="Studio-Feixen-Sans"/>
            </a:endParaRPr>
          </a:p>
          <a:p>
            <a:pPr algn="l"/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However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,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LLMs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may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even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be more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costly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as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of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now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,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so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it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is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still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worth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it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to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start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experimenting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.</a:t>
            </a:r>
          </a:p>
          <a:p>
            <a:pPr algn="l"/>
            <a:endParaRPr lang="hu-HU" sz="2400" dirty="0">
              <a:solidFill>
                <a:srgbClr val="05192D"/>
              </a:solidFill>
              <a:latin typeface="Studio-Feixen-Sans"/>
            </a:endParaRPr>
          </a:p>
          <a:p>
            <a:pPr algn="l"/>
            <a:endParaRPr lang="hu-HU" sz="2400" dirty="0">
              <a:solidFill>
                <a:srgbClr val="05192D"/>
              </a:solidFill>
              <a:latin typeface="Studio-Feixen-Sans"/>
            </a:endParaRPr>
          </a:p>
          <a:p>
            <a:pPr algn="l"/>
            <a:r>
              <a:rPr lang="hu-HU" sz="2400" b="1" dirty="0">
                <a:solidFill>
                  <a:srgbClr val="05192D"/>
                </a:solidFill>
                <a:latin typeface="Studio-Feixen-Sans"/>
              </a:rPr>
              <a:t>Policy </a:t>
            </a:r>
            <a:r>
              <a:rPr lang="hu-HU" sz="2400" b="1" dirty="0" err="1">
                <a:solidFill>
                  <a:srgbClr val="05192D"/>
                </a:solidFill>
                <a:latin typeface="Studio-Feixen-Sans"/>
              </a:rPr>
              <a:t>suggestion</a:t>
            </a:r>
            <a:r>
              <a:rPr lang="hu-HU" sz="2400" b="1" dirty="0">
                <a:solidFill>
                  <a:srgbClr val="05192D"/>
                </a:solidFill>
                <a:latin typeface="Studio-Feixen-Sans"/>
              </a:rPr>
              <a:t>: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investing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more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money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in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social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AI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research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,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multiagent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systems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, and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neuro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-/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cognitive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science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research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into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learning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social</a:t>
            </a:r>
            <a:r>
              <a:rPr lang="hu-H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400" dirty="0" err="1">
                <a:solidFill>
                  <a:srgbClr val="05192D"/>
                </a:solidFill>
                <a:latin typeface="Studio-Feixen-Sans"/>
              </a:rPr>
              <a:t>skills</a:t>
            </a:r>
            <a:endParaRPr lang="hu-HU" sz="2400" dirty="0">
              <a:solidFill>
                <a:srgbClr val="05192D"/>
              </a:solidFill>
              <a:latin typeface="Studio-Feixen-Sans"/>
            </a:endParaRPr>
          </a:p>
          <a:p>
            <a:pPr algn="l"/>
            <a:endParaRPr lang="hu-HU" sz="2400" dirty="0">
              <a:solidFill>
                <a:srgbClr val="05192D"/>
              </a:solidFill>
              <a:latin typeface="Studio-Feixen-Sans"/>
            </a:endParaRPr>
          </a:p>
        </p:txBody>
      </p:sp>
    </p:spTree>
    <p:extLst>
      <p:ext uri="{BB962C8B-B14F-4D97-AF65-F5344CB8AC3E}">
        <p14:creationId xmlns:p14="http://schemas.microsoft.com/office/powerpoint/2010/main" val="39582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CFF81-6E43-ADA0-DC10-3856D1449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7">
            <a:extLst>
              <a:ext uri="{FF2B5EF4-FFF2-40B4-BE49-F238E27FC236}">
                <a16:creationId xmlns:a16="http://schemas.microsoft.com/office/drawing/2014/main" id="{F9B60E3C-A243-6B13-A3C7-00ABD5690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B574A0D-132D-4108-D111-92F9D38FE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240BAF8-3F64-EA98-3FCD-2A355FBC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418E11C-BF45-3A8F-B0EE-A03C5672F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AE001E9E-AFAB-2BDD-01B4-B29194EB5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B9CEAF40-042B-47C8-F754-CBFFEF64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210" y="368219"/>
            <a:ext cx="1906925" cy="815015"/>
          </a:xfrm>
        </p:spPr>
        <p:txBody>
          <a:bodyPr>
            <a:noAutofit/>
          </a:bodyPr>
          <a:lstStyle/>
          <a:p>
            <a:r>
              <a:rPr lang="hu-HU" sz="4000" dirty="0" err="1">
                <a:solidFill>
                  <a:schemeClr val="bg1"/>
                </a:solidFill>
              </a:rPr>
              <a:t>Sources</a:t>
            </a:r>
            <a:r>
              <a:rPr lang="hu-HU" sz="4000" dirty="0">
                <a:solidFill>
                  <a:schemeClr val="bg1"/>
                </a:solidFill>
              </a:rPr>
              <a:t>:</a:t>
            </a:r>
            <a:endParaRPr lang="hu-HU" sz="4000" dirty="0">
              <a:solidFill>
                <a:srgbClr val="FFFFFF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8E2A7AA-9D8B-6AEE-9D90-629F9D2D5FCF}"/>
              </a:ext>
            </a:extLst>
          </p:cNvPr>
          <p:cNvSpPr txBox="1"/>
          <p:nvPr/>
        </p:nvSpPr>
        <p:spPr>
          <a:xfrm>
            <a:off x="565357" y="5853697"/>
            <a:ext cx="6523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2000" dirty="0" err="1">
                <a:solidFill>
                  <a:srgbClr val="05192D"/>
                </a:solidFill>
                <a:latin typeface="Studio-Feixen-Sans"/>
              </a:rPr>
              <a:t>Pictures</a:t>
            </a:r>
            <a:r>
              <a:rPr lang="hu-HU" sz="20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000" dirty="0" err="1">
                <a:solidFill>
                  <a:srgbClr val="05192D"/>
                </a:solidFill>
                <a:latin typeface="Studio-Feixen-Sans"/>
              </a:rPr>
              <a:t>were</a:t>
            </a:r>
            <a:r>
              <a:rPr lang="hu-HU" sz="20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000" dirty="0" err="1">
                <a:solidFill>
                  <a:srgbClr val="05192D"/>
                </a:solidFill>
                <a:latin typeface="Studio-Feixen-Sans"/>
              </a:rPr>
              <a:t>taken</a:t>
            </a:r>
            <a:r>
              <a:rPr lang="hu-HU" sz="20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000" dirty="0" err="1">
                <a:solidFill>
                  <a:srgbClr val="05192D"/>
                </a:solidFill>
                <a:latin typeface="Studio-Feixen-Sans"/>
              </a:rPr>
              <a:t>from</a:t>
            </a:r>
            <a:r>
              <a:rPr lang="hu-HU" sz="20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000" dirty="0" err="1">
                <a:solidFill>
                  <a:srgbClr val="05192D"/>
                </a:solidFill>
                <a:latin typeface="Studio-Feixen-Sans"/>
              </a:rPr>
              <a:t>royalty</a:t>
            </a:r>
            <a:r>
              <a:rPr lang="hu-HU" sz="2000" dirty="0">
                <a:solidFill>
                  <a:srgbClr val="05192D"/>
                </a:solidFill>
                <a:latin typeface="Studio-Feixen-Sans"/>
              </a:rPr>
              <a:t>-free image </a:t>
            </a:r>
            <a:r>
              <a:rPr lang="hu-HU" sz="2000" dirty="0" err="1">
                <a:solidFill>
                  <a:srgbClr val="05192D"/>
                </a:solidFill>
                <a:latin typeface="Studio-Feixen-Sans"/>
              </a:rPr>
              <a:t>storing</a:t>
            </a:r>
            <a:r>
              <a:rPr lang="hu-HU" sz="20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hu-HU" sz="2000" dirty="0" err="1">
                <a:solidFill>
                  <a:srgbClr val="05192D"/>
                </a:solidFill>
                <a:latin typeface="Studio-Feixen-Sans"/>
              </a:rPr>
              <a:t>websites</a:t>
            </a:r>
            <a:endParaRPr lang="hu-HU" sz="2000" dirty="0">
              <a:solidFill>
                <a:srgbClr val="05192D"/>
              </a:solidFill>
              <a:latin typeface="Studio-Feixen-Sans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C785F93B-E9F7-7E9E-13BD-8A499A3D6CE0}"/>
              </a:ext>
            </a:extLst>
          </p:cNvPr>
          <p:cNvSpPr txBox="1"/>
          <p:nvPr/>
        </p:nvSpPr>
        <p:spPr>
          <a:xfrm>
            <a:off x="565357" y="2047404"/>
            <a:ext cx="11061291" cy="2860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Center </a:t>
            </a:r>
            <a:r>
              <a:rPr lang="hu-H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</a:t>
            </a:r>
            <a:r>
              <a:rPr lang="hu-H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AI </a:t>
            </a:r>
            <a:r>
              <a:rPr lang="hu-H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Safety</a:t>
            </a:r>
            <a:r>
              <a:rPr lang="hu-H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hu-HU" sz="1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Statement</a:t>
            </a:r>
            <a:r>
              <a:rPr lang="hu-HU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</a:t>
            </a:r>
            <a:r>
              <a:rPr lang="hu-HU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AI </a:t>
            </a:r>
            <a:r>
              <a:rPr lang="hu-HU" sz="1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Risk</a:t>
            </a:r>
            <a:r>
              <a:rPr lang="hu-H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2023. [Online]. </a:t>
            </a:r>
            <a:r>
              <a:rPr lang="hu-H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Available</a:t>
            </a:r>
            <a:r>
              <a:rPr lang="hu-H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https://www.safe.ai/work/statement-on-ai-risk</a:t>
            </a:r>
            <a:endParaRPr lang="hu-H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OpenAI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(Y. </a:t>
            </a:r>
            <a:r>
              <a:rPr lang="hu-H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Shavit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</a:t>
            </a:r>
            <a:r>
              <a:rPr lang="hu-HU" sz="16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</a:t>
            </a:r>
            <a:r>
              <a:rPr lang="hu-HU" sz="16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.)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‘</a:t>
            </a:r>
            <a:r>
              <a:rPr lang="hu-H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Practices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Governing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Agentic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AI Systems’. [Online]. </a:t>
            </a:r>
            <a:r>
              <a:rPr lang="hu-H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Available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https://cdn.openai.com/papers/practices-for-governing-agentic-ai-systems.pdf</a:t>
            </a:r>
            <a:endParaRPr lang="hu-HU" sz="1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P. </a:t>
            </a:r>
            <a:r>
              <a:rPr lang="hu-H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Chao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</a:t>
            </a:r>
            <a:r>
              <a:rPr lang="hu-H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Robey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E. Dobriban, H. </a:t>
            </a:r>
            <a:r>
              <a:rPr lang="hu-H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Hassani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G. J. </a:t>
            </a:r>
            <a:r>
              <a:rPr lang="hu-H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Pappas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E. </a:t>
            </a:r>
            <a:r>
              <a:rPr lang="hu-H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Wong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‘</a:t>
            </a:r>
            <a:r>
              <a:rPr lang="hu-H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Jailbreaking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Black </a:t>
            </a:r>
            <a:r>
              <a:rPr lang="hu-H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Large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hu-H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Twenty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Queries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’. </a:t>
            </a:r>
            <a:r>
              <a:rPr lang="hu-H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arXiv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Oct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13, 2023. Accessed: Mar. 23, 2024. [Online]. </a:t>
            </a:r>
            <a:r>
              <a:rPr lang="hu-H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Available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http://arxiv.org/abs/2310.08419</a:t>
            </a:r>
            <a:endParaRPr lang="hu-H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 </a:t>
            </a:r>
            <a:r>
              <a:rPr lang="hu-H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Legg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M. </a:t>
            </a:r>
            <a:r>
              <a:rPr lang="hu-H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Hutter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‘</a:t>
            </a:r>
            <a:r>
              <a:rPr lang="hu-H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Universal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Intelligence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</a:t>
            </a:r>
            <a:r>
              <a:rPr lang="hu-H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hu-H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Intelligence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’. </a:t>
            </a:r>
            <a:r>
              <a:rPr lang="hu-H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arXiv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Dec. 20, 2007. Accessed: Mar. 17, 2024. [Online]. </a:t>
            </a:r>
            <a:r>
              <a:rPr lang="hu-H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Available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http://arxiv.org/abs/0712.3329</a:t>
            </a:r>
            <a:endParaRPr lang="hu-H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L. S. </a:t>
            </a:r>
            <a:r>
              <a:rPr lang="hu-H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Gottfredson</a:t>
            </a:r>
            <a:r>
              <a:rPr lang="hu-H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‘</a:t>
            </a:r>
            <a:r>
              <a:rPr lang="hu-H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Mainstream</a:t>
            </a:r>
            <a:r>
              <a:rPr lang="hu-H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science</a:t>
            </a:r>
            <a:r>
              <a:rPr lang="hu-H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</a:t>
            </a:r>
            <a:r>
              <a:rPr lang="hu-H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intelligence</a:t>
            </a:r>
            <a:r>
              <a:rPr lang="hu-H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An </a:t>
            </a:r>
            <a:r>
              <a:rPr lang="hu-H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editorial</a:t>
            </a:r>
            <a:r>
              <a:rPr lang="hu-H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with</a:t>
            </a:r>
            <a:r>
              <a:rPr lang="hu-H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52 </a:t>
            </a:r>
            <a:r>
              <a:rPr lang="hu-H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signatories</a:t>
            </a:r>
            <a:r>
              <a:rPr lang="hu-H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hu-H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history</a:t>
            </a:r>
            <a:r>
              <a:rPr lang="hu-H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</a:t>
            </a:r>
            <a:r>
              <a:rPr lang="hu-H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bibliography</a:t>
            </a:r>
            <a:r>
              <a:rPr lang="hu-H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.’, </a:t>
            </a:r>
            <a:r>
              <a:rPr lang="hu-HU" sz="1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Intelligence</a:t>
            </a:r>
            <a:r>
              <a:rPr lang="hu-H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hu-H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vol</a:t>
            </a:r>
            <a:r>
              <a:rPr lang="hu-H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24, no. 1, pp. 13–23, 1997, </a:t>
            </a:r>
            <a:r>
              <a:rPr lang="hu-H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doi</a:t>
            </a:r>
            <a:r>
              <a:rPr lang="hu-H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10.1016/S0160-2896(97)90011-8.</a:t>
            </a:r>
            <a:endParaRPr lang="hu-H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28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ED39C3D-D49C-4222-8238-DD5A95089D77}">
  <we:reference id="01cd1c88-25e9-4daa-b0ef-32dc541ed811" version="2.0.0.0" store="EXCatalog" storeType="EXCatalog"/>
  <we:alternateReferences>
    <we:reference id="WA200000068" version="2.0.0.0" store="hu-HU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923</Words>
  <Application>Microsoft Office PowerPoint</Application>
  <PresentationFormat>Widescreen</PresentationFormat>
  <Paragraphs>87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Studio-Feixen-Sans</vt:lpstr>
      <vt:lpstr>Times New Roman</vt:lpstr>
      <vt:lpstr>Office-téma</vt:lpstr>
      <vt:lpstr>Ethical AIs Need to Understand Society</vt:lpstr>
      <vt:lpstr>PowerPoint Presentation</vt:lpstr>
      <vt:lpstr>The problem: AI got too powerful, and we aren’t ready </vt:lpstr>
      <vt:lpstr>The industry attempt (status quo)</vt:lpstr>
      <vt:lpstr>A left behind concept: Social intelligence</vt:lpstr>
      <vt:lpstr>Focusing on developing socially intelligent models</vt:lpstr>
      <vt:lpstr>Policy suggestion</vt:lpstr>
      <vt:lpstr>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Hanics Mihály Péter</dc:creator>
  <cp:lastModifiedBy>Mihaly Hanics</cp:lastModifiedBy>
  <cp:revision>217</cp:revision>
  <dcterms:created xsi:type="dcterms:W3CDTF">2024-02-27T23:52:40Z</dcterms:created>
  <dcterms:modified xsi:type="dcterms:W3CDTF">2024-12-01T23:49:39Z</dcterms:modified>
</cp:coreProperties>
</file>