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1" r:id="rId2"/>
    <p:sldId id="285" r:id="rId3"/>
    <p:sldId id="266" r:id="rId4"/>
    <p:sldId id="274" r:id="rId5"/>
    <p:sldId id="270" r:id="rId6"/>
    <p:sldId id="275" r:id="rId7"/>
    <p:sldId id="283" r:id="rId8"/>
    <p:sldId id="286" r:id="rId9"/>
    <p:sldId id="278" r:id="rId10"/>
    <p:sldId id="277" r:id="rId11"/>
    <p:sldId id="284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F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Közepesen sötét stílus 4 – 2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8BF6C0B3-5700-8893-E56E-442D22FAD5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FDC596B-6F91-AB6F-868C-BBFD8196C6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01A94-F665-4033-A4DD-EC0799461259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035B73E-0E4C-3912-E876-F821499130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34D2CF6-533E-9429-C39A-FE11F182EA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BBC8B-69A0-4546-8CD7-999551344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6995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D931E-FBD1-48D8-BF0E-23C26AAAA27C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6AB90-306B-4C8B-B5A0-931CD90F1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805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B95C-D51E-44A9-AF57-75A3F2269251}" type="datetime1">
              <a:rPr lang="hu-HU" smtClean="0"/>
              <a:t>2024. 06. 05.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D56CEDF-596B-4DDB-8F32-3472DB6843F1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483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49285-C790-4B9E-99DF-52019E52CCB3}" type="datetime1">
              <a:rPr lang="hu-HU" smtClean="0"/>
              <a:t>2024. 06. 05.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5DE53-C5CA-45C7-8129-5EA1B9B451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773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AEC22EB-8AF0-9300-CA1D-008BAEC28B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32" b="4007"/>
          <a:stretch/>
        </p:blipFill>
        <p:spPr>
          <a:xfrm>
            <a:off x="20" y="9833"/>
            <a:ext cx="12191980" cy="6857999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841885" y="875072"/>
            <a:ext cx="10508226" cy="29525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Origin-destination</a:t>
            </a:r>
            <a:r>
              <a:rPr lang="hu-HU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mobility</a:t>
            </a:r>
            <a:r>
              <a:rPr lang="hu-HU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flow</a:t>
            </a:r>
            <a:r>
              <a:rPr lang="en-US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inference</a:t>
            </a:r>
            <a:r>
              <a:rPr lang="hu-HU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from</a:t>
            </a:r>
            <a:r>
              <a:rPr lang="en-US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traffic data</a:t>
            </a:r>
            <a:endParaRPr lang="hu-HU" sz="66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Hungary</a:t>
            </a:r>
            <a:endParaRPr lang="en-US" sz="4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CA3CD15A-FFDA-C9E9-979C-93196B76C425}"/>
              </a:ext>
            </a:extLst>
          </p:cNvPr>
          <p:cNvSpPr txBox="1"/>
          <p:nvPr/>
        </p:nvSpPr>
        <p:spPr>
          <a:xfrm>
            <a:off x="3173360" y="4265119"/>
            <a:ext cx="5845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/>
              <a:t>Mihály Hanics, Márton Karsai, Gergely Ódor</a:t>
            </a:r>
          </a:p>
          <a:p>
            <a:pPr algn="ctr"/>
            <a:r>
              <a:rPr lang="hu-HU" sz="2000" b="1" dirty="0"/>
              <a:t>CEU DNDS</a:t>
            </a:r>
            <a:endParaRPr lang="en-GB" sz="2000" b="1" dirty="0"/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7E4762EF-27CB-6B0C-1BD5-60FF5130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2805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3843006" y="472245"/>
            <a:ext cx="4505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dirty="0" err="1">
                <a:solidFill>
                  <a:schemeClr val="bg1"/>
                </a:solidFill>
              </a:rPr>
              <a:t>Next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steps</a:t>
            </a:r>
            <a:r>
              <a:rPr lang="hu-HU" sz="2800" b="1" dirty="0">
                <a:solidFill>
                  <a:schemeClr val="bg1"/>
                </a:solidFill>
              </a:rPr>
              <a:t>, </a:t>
            </a:r>
            <a:r>
              <a:rPr lang="hu-HU" sz="2800" b="1" dirty="0" err="1">
                <a:solidFill>
                  <a:schemeClr val="bg1"/>
                </a:solidFill>
              </a:rPr>
              <a:t>future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directions</a:t>
            </a:r>
            <a:endParaRPr lang="en-GB" sz="2800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AD0F0334-2DA2-1378-EC4A-55A8DFB3B3DE}"/>
              </a:ext>
            </a:extLst>
          </p:cNvPr>
          <p:cNvSpPr txBox="1"/>
          <p:nvPr/>
        </p:nvSpPr>
        <p:spPr>
          <a:xfrm>
            <a:off x="3349992" y="6219825"/>
            <a:ext cx="783630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200" dirty="0" err="1"/>
              <a:t>Run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</a:t>
            </a:r>
            <a:r>
              <a:rPr lang="hu-HU" sz="2200" dirty="0" err="1"/>
              <a:t>analysis</a:t>
            </a:r>
            <a:r>
              <a:rPr lang="hu-HU" sz="2200" dirty="0"/>
              <a:t> </a:t>
            </a:r>
            <a:r>
              <a:rPr lang="hu-HU" sz="2200" dirty="0" err="1"/>
              <a:t>for</a:t>
            </a:r>
            <a:r>
              <a:rPr lang="hu-HU" sz="2200" dirty="0"/>
              <a:t> </a:t>
            </a:r>
            <a:r>
              <a:rPr lang="hu-HU" sz="2200" dirty="0" err="1"/>
              <a:t>monthly</a:t>
            </a:r>
            <a:r>
              <a:rPr lang="hu-HU" sz="2200" dirty="0"/>
              <a:t> </a:t>
            </a:r>
            <a:r>
              <a:rPr lang="hu-HU" sz="2200" dirty="0" err="1"/>
              <a:t>data</a:t>
            </a:r>
            <a:r>
              <a:rPr lang="hu-HU" sz="2200" dirty="0"/>
              <a:t> </a:t>
            </a:r>
            <a:r>
              <a:rPr lang="hu-HU" sz="2200" dirty="0" err="1"/>
              <a:t>between</a:t>
            </a:r>
            <a:r>
              <a:rPr lang="hu-HU" sz="2200" dirty="0"/>
              <a:t> 2016 and 2022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D6120988-A3BC-F148-237B-48CEC7F3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EDF-596B-4DDB-8F32-3472DB6843F1}" type="slidenum">
              <a:rPr lang="hu-HU" smtClean="0"/>
              <a:t>10</a:t>
            </a:fld>
            <a:endParaRPr lang="hu-HU" dirty="0"/>
          </a:p>
        </p:txBody>
      </p:sp>
      <p:pic>
        <p:nvPicPr>
          <p:cNvPr id="9" name="Kép 3">
            <a:extLst>
              <a:ext uri="{FF2B5EF4-FFF2-40B4-BE49-F238E27FC236}">
                <a16:creationId xmlns:a16="http://schemas.microsoft.com/office/drawing/2014/main" id="{544E2170-CF44-FAD5-D8AD-E7CB6363E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5" t="9520" r="7631" b="7797"/>
          <a:stretch/>
        </p:blipFill>
        <p:spPr>
          <a:xfrm>
            <a:off x="36686" y="1599706"/>
            <a:ext cx="2996935" cy="17617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9A26BB-52A6-DEE9-3196-A6AA13A3F25A}"/>
              </a:ext>
            </a:extLst>
          </p:cNvPr>
          <p:cNvSpPr txBox="1"/>
          <p:nvPr/>
        </p:nvSpPr>
        <p:spPr>
          <a:xfrm>
            <a:off x="3517141" y="1670027"/>
            <a:ext cx="5043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dirty="0" err="1"/>
              <a:t>Scale</a:t>
            </a:r>
            <a:r>
              <a:rPr lang="hu-HU" sz="2200" dirty="0"/>
              <a:t> </a:t>
            </a:r>
            <a:r>
              <a:rPr lang="hu-HU" sz="2200" dirty="0" err="1"/>
              <a:t>up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</a:t>
            </a:r>
            <a:r>
              <a:rPr lang="hu-HU" sz="2200" dirty="0" err="1"/>
              <a:t>network</a:t>
            </a:r>
            <a:r>
              <a:rPr lang="hu-HU" sz="2200" dirty="0"/>
              <a:t> </a:t>
            </a:r>
            <a:r>
              <a:rPr lang="hu-HU" sz="2200" dirty="0" err="1"/>
              <a:t>to</a:t>
            </a:r>
            <a:r>
              <a:rPr lang="hu-HU" sz="2200" dirty="0"/>
              <a:t> </a:t>
            </a:r>
            <a:r>
              <a:rPr lang="hu-HU" sz="2200" dirty="0" err="1"/>
              <a:t>as</a:t>
            </a:r>
            <a:r>
              <a:rPr lang="hu-HU" sz="2200" dirty="0"/>
              <a:t> </a:t>
            </a:r>
            <a:r>
              <a:rPr lang="hu-HU" sz="2200" dirty="0" err="1"/>
              <a:t>large</a:t>
            </a:r>
            <a:r>
              <a:rPr lang="hu-HU" sz="2200" dirty="0"/>
              <a:t> </a:t>
            </a:r>
            <a:r>
              <a:rPr lang="hu-HU" sz="2200" dirty="0" err="1"/>
              <a:t>as</a:t>
            </a:r>
            <a:r>
              <a:rPr lang="hu-HU" sz="2200" dirty="0"/>
              <a:t> </a:t>
            </a:r>
            <a:r>
              <a:rPr lang="hu-HU" sz="2200" dirty="0" err="1"/>
              <a:t>we</a:t>
            </a:r>
            <a:r>
              <a:rPr lang="hu-HU" sz="2200" dirty="0"/>
              <a:t> </a:t>
            </a:r>
            <a:r>
              <a:rPr lang="hu-HU" sz="2200" dirty="0" err="1"/>
              <a:t>can</a:t>
            </a:r>
            <a:endParaRPr lang="en-GB" sz="2200" dirty="0"/>
          </a:p>
        </p:txBody>
      </p:sp>
      <p:pic>
        <p:nvPicPr>
          <p:cNvPr id="12" name="Kép 6">
            <a:extLst>
              <a:ext uri="{FF2B5EF4-FFF2-40B4-BE49-F238E27FC236}">
                <a16:creationId xmlns:a16="http://schemas.microsoft.com/office/drawing/2014/main" id="{C8CEA115-E1DC-8E85-E519-A2A760A787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7" t="7715" r="6981" b="5212"/>
          <a:stretch/>
        </p:blipFill>
        <p:spPr>
          <a:xfrm>
            <a:off x="36686" y="3332628"/>
            <a:ext cx="2870196" cy="1776793"/>
          </a:xfrm>
          <a:prstGeom prst="rect">
            <a:avLst/>
          </a:prstGeom>
        </p:spPr>
      </p:pic>
      <p:pic>
        <p:nvPicPr>
          <p:cNvPr id="13" name="Kép 3">
            <a:extLst>
              <a:ext uri="{FF2B5EF4-FFF2-40B4-BE49-F238E27FC236}">
                <a16:creationId xmlns:a16="http://schemas.microsoft.com/office/drawing/2014/main" id="{A77115FC-BC9C-C071-AC89-90D2678387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21" t="8090" r="7421" b="8654"/>
          <a:stretch/>
        </p:blipFill>
        <p:spPr>
          <a:xfrm>
            <a:off x="18342" y="5057065"/>
            <a:ext cx="3033621" cy="1783288"/>
          </a:xfrm>
          <a:prstGeom prst="rect">
            <a:avLst/>
          </a:prstGeom>
        </p:spPr>
      </p:pic>
      <p:pic>
        <p:nvPicPr>
          <p:cNvPr id="15" name="Kép 6">
            <a:extLst>
              <a:ext uri="{FF2B5EF4-FFF2-40B4-BE49-F238E27FC236}">
                <a16:creationId xmlns:a16="http://schemas.microsoft.com/office/drawing/2014/main" id="{D694319D-4B81-AF83-6ED0-AF42AB938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958" y="2834767"/>
            <a:ext cx="5618682" cy="33783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449AA9-677C-1CC2-7C81-CE5649714831}"/>
              </a:ext>
            </a:extLst>
          </p:cNvPr>
          <p:cNvSpPr txBox="1"/>
          <p:nvPr/>
        </p:nvSpPr>
        <p:spPr>
          <a:xfrm>
            <a:off x="3070307" y="2100914"/>
            <a:ext cx="6317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Issues</a:t>
            </a:r>
            <a:r>
              <a:rPr lang="hu-HU" dirty="0"/>
              <a:t>:</a:t>
            </a:r>
          </a:p>
          <a:p>
            <a:pPr marL="285750" indent="-285750">
              <a:buFontTx/>
              <a:buChar char="-"/>
            </a:pPr>
            <a:r>
              <a:rPr lang="hu-HU" dirty="0" err="1"/>
              <a:t>Technical</a:t>
            </a:r>
            <a:r>
              <a:rPr lang="hu-HU" dirty="0"/>
              <a:t> </a:t>
            </a:r>
            <a:r>
              <a:rPr lang="hu-HU" dirty="0" err="1"/>
              <a:t>issues</a:t>
            </a:r>
            <a:r>
              <a:rPr lang="hu-HU" dirty="0"/>
              <a:t> 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(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figures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left</a:t>
            </a:r>
            <a:r>
              <a:rPr lang="hu-HU" dirty="0"/>
              <a:t>)</a:t>
            </a:r>
          </a:p>
          <a:p>
            <a:pPr marL="285750" indent="-285750">
              <a:buFontTx/>
              <a:buChar char="-"/>
            </a:pPr>
            <a:r>
              <a:rPr lang="hu-HU" dirty="0"/>
              <a:t>P-</a:t>
            </a:r>
            <a:r>
              <a:rPr lang="hu-HU" dirty="0" err="1"/>
              <a:t>matrix</a:t>
            </a:r>
            <a:r>
              <a:rPr lang="hu-HU" dirty="0"/>
              <a:t> </a:t>
            </a:r>
            <a:r>
              <a:rPr lang="hu-HU" dirty="0" err="1"/>
              <a:t>creation</a:t>
            </a:r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 err="1"/>
              <a:t>Computation</a:t>
            </a:r>
            <a:r>
              <a:rPr lang="hu-HU" dirty="0"/>
              <a:t> </a:t>
            </a:r>
            <a:r>
              <a:rPr lang="hu-HU" dirty="0" err="1"/>
              <a:t>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480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793147" y="392666"/>
            <a:ext cx="2605701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References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863225E7-A957-8E87-E87F-551E8BD1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EDF-596B-4DDB-8F32-3472DB6843F1}" type="slidenum">
              <a:rPr lang="hu-HU" smtClean="0"/>
              <a:t>11</a:t>
            </a:fld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4D1C60B-5797-5CD4-5A14-11EA2D77FB4C}"/>
              </a:ext>
            </a:extLst>
          </p:cNvPr>
          <p:cNvSpPr txBox="1"/>
          <p:nvPr/>
        </p:nvSpPr>
        <p:spPr>
          <a:xfrm>
            <a:off x="943894" y="1990098"/>
            <a:ext cx="1030420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[1] Ódor G, Czifra D, Komjáthy J, Lovász L, Karsai M.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Switchover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phenomenon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induced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by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epidemic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seeding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on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geometric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networks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.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Proceedings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of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the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National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Academy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of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Sciences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. 2021;118(41):e2112607118. pmid:34620714</a:t>
            </a:r>
          </a:p>
          <a:p>
            <a:endParaRPr lang="hu-HU" dirty="0">
              <a:solidFill>
                <a:srgbClr val="202020"/>
              </a:solidFill>
              <a:highlight>
                <a:srgbClr val="FFFFFF"/>
              </a:highlight>
            </a:endParaRPr>
          </a:p>
          <a:p>
            <a:r>
              <a:rPr lang="hu-HU" dirty="0">
                <a:solidFill>
                  <a:srgbClr val="202020"/>
                </a:solidFill>
                <a:highlight>
                  <a:srgbClr val="FFFFFF"/>
                </a:highlight>
              </a:rPr>
              <a:t>[2] </a:t>
            </a:r>
            <a:r>
              <a:rPr lang="en-GB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Pappalardo</a:t>
            </a:r>
            <a:r>
              <a:rPr lang="en-GB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L., </a:t>
            </a:r>
            <a:r>
              <a:rPr lang="en-GB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Simini</a:t>
            </a:r>
            <a:r>
              <a:rPr lang="en-GB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F., </a:t>
            </a:r>
            <a:r>
              <a:rPr lang="en-GB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Barlacchi</a:t>
            </a:r>
            <a:r>
              <a:rPr lang="en-GB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G., &amp; </a:t>
            </a:r>
            <a:r>
              <a:rPr lang="en-GB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Pellungrini</a:t>
            </a:r>
            <a:r>
              <a:rPr lang="en-GB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R. (2022). scikit-mobility: A Python Library for the Analysis, Generation, and Risk Assessment of Mobility Data. Journal of Statistical Software, 103(1), 1–38.</a:t>
            </a:r>
            <a:endParaRPr lang="hu-HU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hu-HU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endParaRPr lang="hu-HU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hu-HU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Data:</a:t>
            </a:r>
          </a:p>
          <a:p>
            <a:endParaRPr lang="hu-HU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hu-HU" dirty="0"/>
              <a:t>Nemzeti Adathozzáférési Pont – Magyar Közút Nonprofit Zrt.: </a:t>
            </a:r>
            <a:r>
              <a:rPr lang="en-GB" dirty="0" err="1"/>
              <a:t>Éves</a:t>
            </a:r>
            <a:r>
              <a:rPr lang="en-GB" dirty="0"/>
              <a:t> </a:t>
            </a:r>
            <a:r>
              <a:rPr lang="en-GB" dirty="0" err="1"/>
              <a:t>keresztmetszeti</a:t>
            </a:r>
            <a:r>
              <a:rPr lang="en-GB" dirty="0"/>
              <a:t> </a:t>
            </a:r>
            <a:r>
              <a:rPr lang="en-GB" dirty="0" err="1"/>
              <a:t>forgalmi</a:t>
            </a:r>
            <a:r>
              <a:rPr lang="en-GB" dirty="0"/>
              <a:t> </a:t>
            </a:r>
            <a:r>
              <a:rPr lang="en-GB" dirty="0" err="1"/>
              <a:t>adatok</a:t>
            </a:r>
            <a:r>
              <a:rPr lang="hu-HU" dirty="0"/>
              <a:t> (2022)</a:t>
            </a:r>
          </a:p>
          <a:p>
            <a:r>
              <a:rPr lang="en-GB" dirty="0"/>
              <a:t>https://napportal.kozut.hu/</a:t>
            </a:r>
            <a:endParaRPr lang="hu-HU" dirty="0"/>
          </a:p>
          <a:p>
            <a:r>
              <a:rPr lang="hu-HU" dirty="0"/>
              <a:t>Központi Statisztikai Hivatal - https://www.ksh.hu/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56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2786135" y="533760"/>
            <a:ext cx="66197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Inter-settlement origin-destination matrix</a:t>
            </a:r>
            <a:endParaRPr lang="en-GB" sz="2800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A44DBBB-8B7E-BE68-5C0E-5154C05A46BF}"/>
              </a:ext>
            </a:extLst>
          </p:cNvPr>
          <p:cNvSpPr txBox="1"/>
          <p:nvPr/>
        </p:nvSpPr>
        <p:spPr>
          <a:xfrm>
            <a:off x="6040542" y="2374365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Origin</a:t>
            </a:r>
            <a:r>
              <a:rPr lang="en-GB" b="1" dirty="0"/>
              <a:t> – destination pairs</a:t>
            </a:r>
            <a:r>
              <a:rPr lang="en-GB" dirty="0"/>
              <a:t>: For each location pair, the number of people travelling</a:t>
            </a:r>
            <a:r>
              <a:rPr lang="hu-HU" dirty="0"/>
              <a:t> (</a:t>
            </a:r>
            <a:r>
              <a:rPr lang="en-GB" dirty="0"/>
              <a:t>commuting</a:t>
            </a:r>
            <a:r>
              <a:rPr lang="hu-HU" dirty="0"/>
              <a:t>)</a:t>
            </a:r>
            <a:r>
              <a:rPr lang="en-GB" dirty="0"/>
              <a:t> between the two places </a:t>
            </a:r>
            <a:r>
              <a:rPr lang="hu-HU" dirty="0"/>
              <a:t>over a </a:t>
            </a:r>
            <a:r>
              <a:rPr lang="en-GB" dirty="0"/>
              <a:t>time</a:t>
            </a:r>
            <a:r>
              <a:rPr lang="hu-HU" dirty="0"/>
              <a:t> </a:t>
            </a:r>
            <a:r>
              <a:rPr lang="en-GB" dirty="0"/>
              <a:t>period</a:t>
            </a:r>
            <a:r>
              <a:rPr lang="hu-HU" dirty="0"/>
              <a:t> (</a:t>
            </a:r>
            <a:r>
              <a:rPr lang="en-GB" dirty="0"/>
              <a:t>e.g. per day</a:t>
            </a:r>
            <a:r>
              <a:rPr lang="hu-HU" dirty="0"/>
              <a:t>) </a:t>
            </a:r>
            <a:r>
              <a:rPr lang="en-GB" dirty="0"/>
              <a:t>is represented</a:t>
            </a:r>
            <a:r>
              <a:rPr lang="hu-HU" dirty="0"/>
              <a:t>.</a:t>
            </a:r>
          </a:p>
          <a:p>
            <a:endParaRPr lang="en-GB" sz="1800" dirty="0"/>
          </a:p>
          <a:p>
            <a:r>
              <a:rPr lang="en-GB" sz="1800" b="1" dirty="0"/>
              <a:t>Usecases</a:t>
            </a:r>
            <a:r>
              <a:rPr lang="en-GB" b="1" dirty="0"/>
              <a:t>:</a:t>
            </a:r>
            <a:r>
              <a:rPr lang="en-GB" sz="1800" dirty="0"/>
              <a:t> </a:t>
            </a:r>
            <a:r>
              <a:rPr lang="en-GB" dirty="0"/>
              <a:t>We would like to use them for epidemic spreading modelling. </a:t>
            </a:r>
            <a:r>
              <a:rPr lang="en-GB" u="sng" dirty="0"/>
              <a:t>Common uses</a:t>
            </a:r>
            <a:r>
              <a:rPr lang="en-GB" sz="1800" u="sng" dirty="0"/>
              <a:t> include</a:t>
            </a:r>
            <a:r>
              <a:rPr lang="en-GB" sz="1800" dirty="0"/>
              <a:t>: human mobility</a:t>
            </a:r>
            <a:r>
              <a:rPr lang="en-GB" dirty="0"/>
              <a:t> and</a:t>
            </a:r>
            <a:r>
              <a:rPr lang="en-GB" sz="1800" dirty="0"/>
              <a:t> traffic congestion prediction, human behaviour studies</a:t>
            </a:r>
            <a:r>
              <a:rPr lang="hu-HU" sz="1800" dirty="0"/>
              <a:t>.</a:t>
            </a:r>
            <a:endParaRPr lang="en-GB" sz="1800" dirty="0"/>
          </a:p>
          <a:p>
            <a:endParaRPr lang="en-GB" dirty="0"/>
          </a:p>
          <a:p>
            <a:r>
              <a:rPr lang="en-GB" sz="1800" b="1" dirty="0"/>
              <a:t>Challenges</a:t>
            </a:r>
            <a:r>
              <a:rPr lang="hu-HU" sz="1800" b="1" dirty="0"/>
              <a:t>: </a:t>
            </a:r>
            <a:r>
              <a:rPr lang="en-GB" dirty="0"/>
              <a:t>D</a:t>
            </a:r>
            <a:r>
              <a:rPr lang="en-GB" sz="1800" dirty="0"/>
              <a:t>irectly measured data is rare, </a:t>
            </a:r>
            <a:r>
              <a:rPr lang="en-GB" dirty="0"/>
              <a:t>inferring from certain types of data can raise other concerns (e.g. privacy</a:t>
            </a:r>
            <a:r>
              <a:rPr lang="hu-HU" dirty="0"/>
              <a:t>)</a:t>
            </a:r>
          </a:p>
          <a:p>
            <a:r>
              <a:rPr lang="en-GB" dirty="0"/>
              <a:t>Census</a:t>
            </a:r>
            <a:r>
              <a:rPr lang="hu-HU" dirty="0"/>
              <a:t> </a:t>
            </a:r>
            <a:r>
              <a:rPr lang="en-GB" dirty="0"/>
              <a:t>data</a:t>
            </a:r>
            <a:r>
              <a:rPr lang="hu-HU" dirty="0"/>
              <a:t> </a:t>
            </a:r>
            <a:r>
              <a:rPr lang="en-GB" dirty="0"/>
              <a:t>is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collected</a:t>
            </a:r>
            <a:r>
              <a:rPr lang="hu-HU" dirty="0"/>
              <a:t> </a:t>
            </a:r>
            <a:r>
              <a:rPr lang="hu-HU" dirty="0" err="1"/>
              <a:t>once</a:t>
            </a:r>
            <a:r>
              <a:rPr lang="hu-HU" dirty="0"/>
              <a:t> over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years</a:t>
            </a:r>
            <a:r>
              <a:rPr lang="hu-HU" dirty="0"/>
              <a:t>.</a:t>
            </a:r>
          </a:p>
          <a:p>
            <a:endParaRPr lang="en-GB" sz="1800" dirty="0"/>
          </a:p>
          <a:p>
            <a:r>
              <a:rPr lang="en-GB" b="1" dirty="0"/>
              <a:t>Goal: </a:t>
            </a:r>
            <a:r>
              <a:rPr lang="en-GB" dirty="0"/>
              <a:t>An alternative way to create Hungary’s O-D matrix with high accuracy and </a:t>
            </a:r>
            <a:r>
              <a:rPr lang="en-GB" sz="1800" dirty="0"/>
              <a:t>great resolution</a:t>
            </a:r>
            <a:r>
              <a:rPr lang="hu-HU" sz="1800" dirty="0"/>
              <a:t>.</a:t>
            </a:r>
            <a:endParaRPr lang="en-GB" sz="180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12D06069-B79D-3D8F-0E97-55B5116C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EDF-596B-4DDB-8F32-3472DB6843F1}" type="slidenum">
              <a:rPr lang="hu-HU" smtClean="0"/>
              <a:t>2</a:t>
            </a:fld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B6DB136-A4B4-CAD2-9AB4-ED3CD1552445}"/>
              </a:ext>
            </a:extLst>
          </p:cNvPr>
          <p:cNvSpPr txBox="1"/>
          <p:nvPr/>
        </p:nvSpPr>
        <p:spPr>
          <a:xfrm>
            <a:off x="1029621" y="5997677"/>
            <a:ext cx="39471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+mj-lt"/>
              </a:rPr>
              <a:t>An example for an O-D matrix: rows represent</a:t>
            </a:r>
          </a:p>
          <a:p>
            <a:r>
              <a:rPr lang="en-GB" sz="1400" dirty="0">
                <a:latin typeface="+mj-lt"/>
              </a:rPr>
              <a:t>the origin locations, columns the destinations. The</a:t>
            </a:r>
          </a:p>
          <a:p>
            <a:r>
              <a:rPr lang="en-GB" sz="1400" dirty="0">
                <a:latin typeface="+mj-lt"/>
              </a:rPr>
              <a:t>stored value would equal the commuters inbetween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0A810F-E2C3-578A-FF0B-BF57EE3E3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47" y="1947708"/>
            <a:ext cx="4471294" cy="39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9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3713442" y="523724"/>
            <a:ext cx="4765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Ground truth data from census</a:t>
            </a:r>
            <a:endParaRPr lang="en-GB" sz="280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12D06069-B79D-3D8F-0E97-55B5116C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EDF-596B-4DDB-8F32-3472DB6843F1}" type="slidenum">
              <a:rPr lang="hu-HU" smtClean="0"/>
              <a:t>3</a:t>
            </a:fld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B6DB136-A4B4-CAD2-9AB4-ED3CD1552445}"/>
              </a:ext>
            </a:extLst>
          </p:cNvPr>
          <p:cNvSpPr txBox="1"/>
          <p:nvPr/>
        </p:nvSpPr>
        <p:spPr>
          <a:xfrm>
            <a:off x="698035" y="5207996"/>
            <a:ext cx="4631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latin typeface="+mj-lt"/>
              </a:rPr>
              <a:t>Commuting</a:t>
            </a:r>
            <a:r>
              <a:rPr lang="hu-HU" sz="1400" dirty="0">
                <a:latin typeface="+mj-lt"/>
              </a:rPr>
              <a:t> map in Hungary, </a:t>
            </a:r>
            <a:r>
              <a:rPr lang="hu-HU" sz="1400" dirty="0" err="1">
                <a:latin typeface="+mj-lt"/>
              </a:rPr>
              <a:t>from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self-reported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data</a:t>
            </a:r>
            <a:r>
              <a:rPr lang="hu-HU" sz="1400" dirty="0">
                <a:latin typeface="+mj-lt"/>
              </a:rPr>
              <a:t> [1] </a:t>
            </a:r>
            <a:endParaRPr lang="en-GB" sz="1400" dirty="0">
              <a:latin typeface="+mj-lt"/>
            </a:endParaRPr>
          </a:p>
        </p:txBody>
      </p:sp>
      <p:pic>
        <p:nvPicPr>
          <p:cNvPr id="10" name="Kép 11">
            <a:extLst>
              <a:ext uri="{FF2B5EF4-FFF2-40B4-BE49-F238E27FC236}">
                <a16:creationId xmlns:a16="http://schemas.microsoft.com/office/drawing/2014/main" id="{B753E81B-EA6D-F25D-1A5D-59D3E1B14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09" y="2457363"/>
            <a:ext cx="4276725" cy="2667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3DFA1D-66D7-58EE-8028-5EDBC23E8013}"/>
              </a:ext>
            </a:extLst>
          </p:cNvPr>
          <p:cNvSpPr txBox="1"/>
          <p:nvPr/>
        </p:nvSpPr>
        <p:spPr>
          <a:xfrm>
            <a:off x="6040543" y="2499563"/>
            <a:ext cx="609600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/>
              <a:t>Hungarian Central Statistical Office (KSH) 2016:</a:t>
            </a:r>
            <a:endParaRPr lang="hu-HU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Settlement statistics: population, latitude-longitude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Commuting from one settlement to another: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includes commuting to school, and to work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en-GB" dirty="0"/>
              <a:t>Both datasets include each settlement / pair of settlements where there is at least one commuter.</a:t>
            </a:r>
            <a:endParaRPr lang="hu-HU" dirty="0"/>
          </a:p>
          <a:p>
            <a:endParaRPr lang="hu-HU" dirty="0"/>
          </a:p>
          <a:p>
            <a:r>
              <a:rPr lang="hu-HU" dirty="0"/>
              <a:t>~3200 </a:t>
            </a:r>
            <a:r>
              <a:rPr lang="hu-HU" dirty="0" err="1"/>
              <a:t>settlements</a:t>
            </a:r>
            <a:r>
              <a:rPr lang="hu-HU" dirty="0"/>
              <a:t>, ~93000 </a:t>
            </a:r>
            <a:r>
              <a:rPr lang="hu-HU" dirty="0" err="1"/>
              <a:t>pairs</a:t>
            </a:r>
            <a:r>
              <a:rPr lang="hu-HU" dirty="0"/>
              <a:t> (non-</a:t>
            </a:r>
            <a:r>
              <a:rPr lang="hu-HU" dirty="0" err="1"/>
              <a:t>zero</a:t>
            </a:r>
            <a:r>
              <a:rPr lang="hu-HU" dirty="0"/>
              <a:t> </a:t>
            </a:r>
            <a:r>
              <a:rPr lang="hu-HU" dirty="0" err="1"/>
              <a:t>commution</a:t>
            </a:r>
            <a:r>
              <a:rPr lang="hu-HU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2832319" y="424092"/>
            <a:ext cx="69867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dirty="0" err="1">
                <a:solidFill>
                  <a:schemeClr val="bg1"/>
                </a:solidFill>
              </a:rPr>
              <a:t>Observational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data</a:t>
            </a:r>
            <a:r>
              <a:rPr lang="hu-HU" sz="2800" b="1" dirty="0">
                <a:solidFill>
                  <a:schemeClr val="bg1"/>
                </a:solidFill>
              </a:rPr>
              <a:t>: </a:t>
            </a:r>
            <a:r>
              <a:rPr lang="hu-HU" sz="2800" b="1" dirty="0" err="1">
                <a:solidFill>
                  <a:schemeClr val="bg1"/>
                </a:solidFill>
              </a:rPr>
              <a:t>Road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traffic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volume</a:t>
            </a:r>
            <a:endParaRPr lang="en-GB" sz="2800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AEB7645D-BEC2-1B02-9D8E-A040CA78E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7" y="4564914"/>
            <a:ext cx="11146200" cy="1805141"/>
          </a:xfrm>
          <a:prstGeom prst="rect">
            <a:avLst/>
          </a:prstGeom>
        </p:spPr>
      </p:pic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F1B563BC-035E-9323-35A3-ADE9D102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EDF-596B-4DDB-8F32-3472DB6843F1}" type="slidenum">
              <a:rPr lang="hu-HU" smtClean="0"/>
              <a:t>4</a:t>
            </a:fld>
            <a:endParaRPr lang="hu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E6FF8-D9A4-AE25-C03D-5E6583B0E417}"/>
              </a:ext>
            </a:extLst>
          </p:cNvPr>
          <p:cNvSpPr txBox="1"/>
          <p:nvPr/>
        </p:nvSpPr>
        <p:spPr>
          <a:xfrm>
            <a:off x="862473" y="1865455"/>
            <a:ext cx="5784134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200" dirty="0" err="1"/>
              <a:t>Hungarian</a:t>
            </a:r>
            <a:r>
              <a:rPr lang="hu-HU" sz="2200" dirty="0"/>
              <a:t> Public </a:t>
            </a:r>
            <a:r>
              <a:rPr lang="hu-HU" sz="2200" dirty="0" err="1"/>
              <a:t>Roads</a:t>
            </a:r>
            <a:r>
              <a:rPr lang="hu-HU" sz="2200" dirty="0"/>
              <a:t> 2022:</a:t>
            </a:r>
          </a:p>
          <a:p>
            <a:endParaRPr lang="hu-HU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Nation-wide</a:t>
            </a:r>
            <a:r>
              <a:rPr lang="hu-HU" dirty="0"/>
              <a:t> </a:t>
            </a:r>
            <a:r>
              <a:rPr lang="hu-HU" dirty="0" err="1"/>
              <a:t>daily</a:t>
            </a:r>
            <a:r>
              <a:rPr lang="hu-HU" dirty="0"/>
              <a:t>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road</a:t>
            </a:r>
            <a:r>
              <a:rPr lang="hu-HU" dirty="0"/>
              <a:t> </a:t>
            </a:r>
            <a:r>
              <a:rPr lang="hu-HU" dirty="0" err="1"/>
              <a:t>traffic</a:t>
            </a:r>
            <a:r>
              <a:rPr lang="hu-HU" dirty="0"/>
              <a:t> </a:t>
            </a:r>
            <a:r>
              <a:rPr lang="hu-HU" dirty="0" err="1"/>
              <a:t>measurements</a:t>
            </a:r>
            <a:r>
              <a:rPr lang="hu-HU" dirty="0"/>
              <a:t>, </a:t>
            </a:r>
            <a:r>
              <a:rPr lang="hu-HU" dirty="0" err="1"/>
              <a:t>average</a:t>
            </a:r>
            <a:r>
              <a:rPr lang="hu-HU" dirty="0"/>
              <a:t> over a </a:t>
            </a:r>
            <a:r>
              <a:rPr lang="hu-HU" dirty="0" err="1"/>
              <a:t>year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Vehicle</a:t>
            </a:r>
            <a:r>
              <a:rPr lang="hu-HU" dirty="0"/>
              <a:t> </a:t>
            </a:r>
            <a:r>
              <a:rPr lang="hu-HU" dirty="0" err="1"/>
              <a:t>counts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~14000 </a:t>
            </a:r>
            <a:r>
              <a:rPr lang="hu-HU" dirty="0" err="1"/>
              <a:t>road</a:t>
            </a:r>
            <a:r>
              <a:rPr lang="hu-HU" dirty="0"/>
              <a:t> </a:t>
            </a:r>
            <a:r>
              <a:rPr lang="hu-HU" dirty="0" err="1"/>
              <a:t>segments</a:t>
            </a:r>
            <a:r>
              <a:rPr lang="hu-HU" dirty="0"/>
              <a:t>, 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highways</a:t>
            </a:r>
            <a:r>
              <a:rPr lang="hu-HU" dirty="0"/>
              <a:t>. </a:t>
            </a:r>
            <a:r>
              <a:rPr lang="hu-HU" dirty="0" err="1"/>
              <a:t>Subcategory</a:t>
            </a:r>
            <a:r>
              <a:rPr lang="hu-HU" dirty="0"/>
              <a:t> </a:t>
            </a:r>
            <a:r>
              <a:rPr lang="hu-HU" dirty="0" err="1"/>
              <a:t>counts</a:t>
            </a:r>
            <a:r>
              <a:rPr lang="hu-HU" dirty="0"/>
              <a:t> </a:t>
            </a:r>
            <a:r>
              <a:rPr lang="hu-HU" dirty="0" err="1"/>
              <a:t>too</a:t>
            </a:r>
            <a:r>
              <a:rPr lang="hu-HU" dirty="0"/>
              <a:t>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heavy</a:t>
            </a:r>
            <a:r>
              <a:rPr lang="hu-HU" dirty="0"/>
              <a:t> </a:t>
            </a:r>
            <a:r>
              <a:rPr lang="hu-HU" dirty="0" err="1"/>
              <a:t>vehicles</a:t>
            </a:r>
            <a:r>
              <a:rPr lang="hu-HU" dirty="0"/>
              <a:t>, </a:t>
            </a:r>
            <a:r>
              <a:rPr lang="hu-HU" dirty="0" err="1"/>
              <a:t>bicycles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Geographical</a:t>
            </a:r>
            <a:r>
              <a:rPr lang="hu-HU" dirty="0"/>
              <a:t> </a:t>
            </a:r>
            <a:r>
              <a:rPr lang="hu-HU" dirty="0" err="1"/>
              <a:t>data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Some</a:t>
            </a:r>
            <a:r>
              <a:rPr lang="hu-HU" dirty="0"/>
              <a:t> extra </a:t>
            </a:r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measurement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195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3962621" y="468690"/>
            <a:ext cx="42667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Test </a:t>
            </a:r>
            <a:r>
              <a:rPr lang="hu-HU" sz="2800" b="1" dirty="0" err="1">
                <a:solidFill>
                  <a:schemeClr val="bg1"/>
                </a:solidFill>
              </a:rPr>
              <a:t>network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construction</a:t>
            </a:r>
            <a:endParaRPr lang="en-GB" sz="2800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DFF7C561-79AD-5F66-2FD4-8A2EB16F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69" y="1731835"/>
            <a:ext cx="6886184" cy="4602441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22A657C1-51D6-4148-1D81-E1B4F23D06C3}"/>
              </a:ext>
            </a:extLst>
          </p:cNvPr>
          <p:cNvSpPr txBox="1"/>
          <p:nvPr/>
        </p:nvSpPr>
        <p:spPr>
          <a:xfrm>
            <a:off x="5763538" y="4013343"/>
            <a:ext cx="54550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 err="1"/>
              <a:t>Small</a:t>
            </a:r>
            <a:r>
              <a:rPr lang="hu-HU" dirty="0"/>
              <a:t> </a:t>
            </a:r>
            <a:r>
              <a:rPr lang="hu-HU" dirty="0" err="1"/>
              <a:t>network</a:t>
            </a:r>
            <a:r>
              <a:rPr lang="hu-H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16 </a:t>
            </a:r>
            <a:r>
              <a:rPr lang="hu-HU" dirty="0" err="1"/>
              <a:t>cities</a:t>
            </a:r>
            <a:r>
              <a:rPr lang="hu-HU" dirty="0"/>
              <a:t>, 3 </a:t>
            </a:r>
            <a:r>
              <a:rPr lang="hu-HU" dirty="0" err="1"/>
              <a:t>highway</a:t>
            </a:r>
            <a:r>
              <a:rPr lang="hu-HU" dirty="0"/>
              <a:t> </a:t>
            </a:r>
            <a:r>
              <a:rPr lang="hu-HU" dirty="0" err="1"/>
              <a:t>division</a:t>
            </a:r>
            <a:r>
              <a:rPr lang="hu-HU" dirty="0"/>
              <a:t> </a:t>
            </a:r>
            <a:r>
              <a:rPr lang="hu-HU" dirty="0" err="1"/>
              <a:t>points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Nodes</a:t>
            </a:r>
            <a:r>
              <a:rPr lang="hu-HU" dirty="0"/>
              <a:t> </a:t>
            </a:r>
            <a:r>
              <a:rPr lang="hu-HU" dirty="0" err="1"/>
              <a:t>represent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locations</a:t>
            </a:r>
            <a:r>
              <a:rPr lang="hu-HU" dirty="0"/>
              <a:t>, </a:t>
            </a:r>
            <a:r>
              <a:rPr lang="hu-HU" dirty="0" err="1"/>
              <a:t>edges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roads</a:t>
            </a:r>
            <a:r>
              <a:rPr lang="hu-HU" dirty="0"/>
              <a:t>, </a:t>
            </a:r>
            <a:r>
              <a:rPr lang="hu-HU" dirty="0" err="1"/>
              <a:t>possibly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roads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Weight</a:t>
            </a:r>
            <a:r>
              <a:rPr lang="hu-HU" dirty="0"/>
              <a:t>: The minimum </a:t>
            </a:r>
            <a:r>
              <a:rPr lang="hu-HU" dirty="0" err="1"/>
              <a:t>traffic</a:t>
            </a:r>
            <a:r>
              <a:rPr lang="hu-HU" dirty="0"/>
              <a:t> </a:t>
            </a:r>
            <a:r>
              <a:rPr lang="hu-HU" dirty="0" err="1"/>
              <a:t>volume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road</a:t>
            </a:r>
            <a:r>
              <a:rPr lang="hu-HU" dirty="0"/>
              <a:t> </a:t>
            </a:r>
            <a:r>
              <a:rPr lang="hu-HU" dirty="0" err="1"/>
              <a:t>segments</a:t>
            </a:r>
            <a:r>
              <a:rPr lang="hu-HU" dirty="0"/>
              <a:t> </a:t>
            </a:r>
            <a:r>
              <a:rPr lang="hu-HU" dirty="0" err="1"/>
              <a:t>represented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edge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r>
              <a:rPr lang="hu-HU" dirty="0"/>
              <a:t>Parallel </a:t>
            </a:r>
            <a:r>
              <a:rPr lang="hu-HU" dirty="0" err="1"/>
              <a:t>edges</a:t>
            </a:r>
            <a:r>
              <a:rPr lang="hu-HU" dirty="0"/>
              <a:t> </a:t>
            </a:r>
            <a:r>
              <a:rPr lang="hu-HU" dirty="0" err="1"/>
              <a:t>may</a:t>
            </a:r>
            <a:r>
              <a:rPr lang="hu-HU" dirty="0"/>
              <a:t> </a:t>
            </a:r>
            <a:r>
              <a:rPr lang="hu-HU" dirty="0" err="1"/>
              <a:t>appear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nodes</a:t>
            </a:r>
            <a:r>
              <a:rPr lang="hu-HU" dirty="0"/>
              <a:t> (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road</a:t>
            </a:r>
            <a:r>
              <a:rPr lang="hu-HU" dirty="0"/>
              <a:t> 4 and </a:t>
            </a:r>
            <a:r>
              <a:rPr lang="hu-HU" dirty="0" err="1"/>
              <a:t>highway</a:t>
            </a:r>
            <a:r>
              <a:rPr lang="hu-HU" dirty="0"/>
              <a:t> M4),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combined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(sum)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F95FD18D-6A4E-AE8C-A300-ED2047C9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1794" y="6356350"/>
            <a:ext cx="322006" cy="365125"/>
          </a:xfrm>
        </p:spPr>
        <p:txBody>
          <a:bodyPr/>
          <a:lstStyle/>
          <a:p>
            <a:fld id="{6D56CEDF-596B-4DDB-8F32-3472DB6843F1}" type="slidenum">
              <a:rPr lang="hu-HU" smtClean="0"/>
              <a:t>5</a:t>
            </a:fld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0BC750A7-1105-5E88-108A-BC71CAC67F0B}"/>
              </a:ext>
            </a:extLst>
          </p:cNvPr>
          <p:cNvSpPr txBox="1"/>
          <p:nvPr/>
        </p:nvSpPr>
        <p:spPr>
          <a:xfrm>
            <a:off x="7296522" y="1813606"/>
            <a:ext cx="24042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200" dirty="0"/>
              <a:t>„</a:t>
            </a:r>
            <a:r>
              <a:rPr lang="hu-HU" sz="2200" dirty="0" err="1"/>
              <a:t>Proof</a:t>
            </a:r>
            <a:r>
              <a:rPr lang="hu-HU" sz="2200" dirty="0"/>
              <a:t> of </a:t>
            </a:r>
            <a:r>
              <a:rPr lang="hu-HU" sz="2200" dirty="0" err="1"/>
              <a:t>concept</a:t>
            </a:r>
            <a:r>
              <a:rPr lang="hu-HU" sz="2200" dirty="0"/>
              <a:t>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2FB3B3-CA5E-FD1F-29E8-CC17EB9977D6}"/>
              </a:ext>
            </a:extLst>
          </p:cNvPr>
          <p:cNvSpPr txBox="1"/>
          <p:nvPr/>
        </p:nvSpPr>
        <p:spPr>
          <a:xfrm>
            <a:off x="7370492" y="2326162"/>
            <a:ext cx="3661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In </a:t>
            </a:r>
            <a:r>
              <a:rPr lang="hu-HU" dirty="0" err="1"/>
              <a:t>accordance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traffic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3237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4876101" y="403209"/>
            <a:ext cx="2899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dirty="0" err="1">
                <a:solidFill>
                  <a:schemeClr val="bg1"/>
                </a:solidFill>
              </a:rPr>
              <a:t>Models</a:t>
            </a:r>
            <a:r>
              <a:rPr lang="hu-HU" sz="2800" b="1" dirty="0">
                <a:solidFill>
                  <a:schemeClr val="bg1"/>
                </a:solidFill>
              </a:rPr>
              <a:t> - </a:t>
            </a:r>
            <a:r>
              <a:rPr lang="hu-HU" sz="2800" b="1" dirty="0" err="1">
                <a:solidFill>
                  <a:schemeClr val="bg1"/>
                </a:solidFill>
              </a:rPr>
              <a:t>methods</a:t>
            </a:r>
            <a:endParaRPr lang="en-GB" sz="280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2888E32E-AD06-3F67-F2DA-E5421620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EDF-596B-4DDB-8F32-3472DB6843F1}" type="slidenum">
              <a:rPr lang="hu-HU" smtClean="0"/>
              <a:t>6</a:t>
            </a:fld>
            <a:endParaRPr lang="hu-H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DCC464-C22A-3D7D-F92E-C4266D0D66DA}"/>
              </a:ext>
            </a:extLst>
          </p:cNvPr>
          <p:cNvSpPr/>
          <p:nvPr/>
        </p:nvSpPr>
        <p:spPr>
          <a:xfrm>
            <a:off x="343780" y="1833279"/>
            <a:ext cx="4124282" cy="47558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3167B-98DC-E7B3-A23A-08BBE8EB3E79}"/>
              </a:ext>
            </a:extLst>
          </p:cNvPr>
          <p:cNvSpPr txBox="1"/>
          <p:nvPr/>
        </p:nvSpPr>
        <p:spPr>
          <a:xfrm>
            <a:off x="1347745" y="1903533"/>
            <a:ext cx="22319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dirty="0" err="1"/>
              <a:t>Model</a:t>
            </a:r>
            <a:r>
              <a:rPr lang="hu-HU" sz="2200" dirty="0"/>
              <a:t> 1 - </a:t>
            </a:r>
            <a:r>
              <a:rPr lang="hu-HU" sz="2200" dirty="0" err="1"/>
              <a:t>Gravity</a:t>
            </a:r>
            <a:endParaRPr lang="en-GB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ACB4DA-257C-63B2-2A2C-6B1A471EC129}"/>
                  </a:ext>
                </a:extLst>
              </p:cNvPr>
              <p:cNvSpPr txBox="1"/>
              <p:nvPr/>
            </p:nvSpPr>
            <p:spPr>
              <a:xfrm>
                <a:off x="1427225" y="2412131"/>
                <a:ext cx="1957392" cy="7995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</m:num>
                        <m:den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ACB4DA-257C-63B2-2A2C-6B1A471EC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225" y="2412131"/>
                <a:ext cx="1957392" cy="7995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6F01BB-D1A6-597C-420E-AAE227B86054}"/>
                  </a:ext>
                </a:extLst>
              </p:cNvPr>
              <p:cNvSpPr txBox="1"/>
              <p:nvPr/>
            </p:nvSpPr>
            <p:spPr>
              <a:xfrm>
                <a:off x="343780" y="3070668"/>
                <a:ext cx="4286863" cy="3531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where:</a:t>
                </a:r>
              </a:p>
              <a:p>
                <a:r>
                  <a:rPr lang="en-GB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hu-HU" dirty="0"/>
                  <a:t>: </a:t>
                </a:r>
                <a:r>
                  <a:rPr lang="en-GB" dirty="0"/>
                  <a:t>number of trips from zone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u-HU" dirty="0"/>
                  <a:t> </a:t>
                </a:r>
                <a:r>
                  <a:rPr lang="en-GB" dirty="0"/>
                  <a:t>to zone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GB" dirty="0"/>
              </a:p>
              <a:p>
                <a:r>
                  <a:rPr lang="en-GB" dirty="0"/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relate to the number of trips leaving location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u-HU" i="1" dirty="0"/>
                  <a:t> </a:t>
                </a:r>
                <a:r>
                  <a:rPr lang="en-GB" dirty="0"/>
                  <a:t>/ attracted by location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GB" dirty="0"/>
              </a:p>
              <a:p>
                <a:r>
                  <a:rPr lang="en-GB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hu-HU" dirty="0"/>
                  <a:t>: </a:t>
                </a:r>
                <a:r>
                  <a:rPr lang="en-GB" dirty="0"/>
                  <a:t>the distance between zones </a:t>
                </a:r>
                <a:r>
                  <a:rPr lang="hu-HU" i="1" dirty="0"/>
                  <a:t>i </a:t>
                </a:r>
                <a:r>
                  <a:rPr lang="hu-HU" dirty="0"/>
                  <a:t>and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hu-HU" dirty="0"/>
              </a:p>
              <a:p>
                <a:r>
                  <a:rPr lang="en-GB" dirty="0"/>
                  <a:t>-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hu-HU" dirty="0"/>
                  <a:t> „</a:t>
                </a:r>
                <a:r>
                  <a:rPr lang="en-GB" dirty="0"/>
                  <a:t>deterrence function</a:t>
                </a:r>
                <a:r>
                  <a:rPr lang="hu-HU" dirty="0"/>
                  <a:t>”: </a:t>
                </a:r>
                <a:r>
                  <a:rPr lang="en-GB" dirty="0"/>
                  <a:t>decreasing number of trips as the distance increases</a:t>
                </a:r>
              </a:p>
              <a:p>
                <a:r>
                  <a:rPr lang="en-GB" dirty="0"/>
                  <a:t>-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hu-HU" dirty="0"/>
                  <a:t>: </a:t>
                </a:r>
                <a:r>
                  <a:rPr lang="en-GB" dirty="0"/>
                  <a:t>constant of proportionality</a:t>
                </a:r>
                <a:endParaRPr lang="hu-HU" dirty="0"/>
              </a:p>
              <a:p>
                <a:endParaRPr lang="hu-HU" dirty="0"/>
              </a:p>
              <a:p>
                <a:r>
                  <a:rPr lang="hu-HU" dirty="0" err="1"/>
                  <a:t>For</a:t>
                </a:r>
                <a:r>
                  <a:rPr lang="hu-HU" dirty="0"/>
                  <a:t> </a:t>
                </a:r>
                <a:r>
                  <a:rPr lang="hu-HU" dirty="0" err="1"/>
                  <a:t>us</a:t>
                </a:r>
                <a:r>
                  <a:rPr lang="hu-HU" dirty="0"/>
                  <a:t>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hu-HU" dirty="0"/>
                  <a:t>: </a:t>
                </a:r>
                <a:r>
                  <a:rPr lang="hu-HU" dirty="0" err="1"/>
                  <a:t>power</a:t>
                </a:r>
                <a:r>
                  <a:rPr lang="hu-HU" dirty="0"/>
                  <a:t> </a:t>
                </a:r>
                <a:r>
                  <a:rPr lang="hu-HU" dirty="0" err="1"/>
                  <a:t>law</a:t>
                </a:r>
                <a:r>
                  <a:rPr lang="hu-HU" dirty="0"/>
                  <a:t> (</a:t>
                </a:r>
                <a:r>
                  <a:rPr lang="hu-HU" dirty="0" err="1"/>
                  <a:t>exponent</a:t>
                </a:r>
                <a:r>
                  <a:rPr lang="hu-HU" dirty="0"/>
                  <a:t> </a:t>
                </a:r>
                <a:r>
                  <a:rPr lang="hu-HU" dirty="0" err="1"/>
                  <a:t>estimated</a:t>
                </a:r>
                <a:r>
                  <a:rPr lang="hu-HU" dirty="0"/>
                  <a:t>), 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hu-HU" dirty="0"/>
                  <a:t>,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comes</a:t>
                </a:r>
                <a:r>
                  <a:rPr lang="hu-HU" dirty="0"/>
                  <a:t> </a:t>
                </a:r>
                <a:r>
                  <a:rPr lang="hu-HU" dirty="0" err="1"/>
                  <a:t>from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total</a:t>
                </a:r>
                <a:r>
                  <a:rPr lang="hu-HU" dirty="0"/>
                  <a:t> </a:t>
                </a:r>
                <a:r>
                  <a:rPr lang="hu-HU" dirty="0" err="1"/>
                  <a:t>trips</a:t>
                </a:r>
                <a:r>
                  <a:rPr lang="hu-HU" dirty="0"/>
                  <a:t> sum</a:t>
                </a:r>
              </a:p>
              <a:p>
                <a:r>
                  <a:rPr lang="hu-HU" dirty="0"/>
                  <a:t>	</a:t>
                </a:r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6F01BB-D1A6-597C-420E-AAE227B86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80" y="3070668"/>
                <a:ext cx="4286863" cy="3531736"/>
              </a:xfrm>
              <a:prstGeom prst="rect">
                <a:avLst/>
              </a:prstGeom>
              <a:blipFill>
                <a:blip r:embed="rId3"/>
                <a:stretch>
                  <a:fillRect l="-1136" t="-1036" r="-1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16623DB6-535F-EEA6-A036-62D8A7DCC466}"/>
              </a:ext>
            </a:extLst>
          </p:cNvPr>
          <p:cNvSpPr txBox="1"/>
          <p:nvPr/>
        </p:nvSpPr>
        <p:spPr>
          <a:xfrm>
            <a:off x="4344981" y="6301335"/>
            <a:ext cx="6432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We use the scikit-mobility models to estimate an O-D matrix</a:t>
            </a:r>
            <a:r>
              <a:rPr lang="hu-HU" dirty="0"/>
              <a:t> [2]</a:t>
            </a:r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FE39EF9-608C-1B62-10D3-D4B9FB9F2BAE}"/>
              </a:ext>
            </a:extLst>
          </p:cNvPr>
          <p:cNvSpPr/>
          <p:nvPr/>
        </p:nvSpPr>
        <p:spPr>
          <a:xfrm>
            <a:off x="4738799" y="1833279"/>
            <a:ext cx="7354878" cy="4386546"/>
          </a:xfrm>
          <a:prstGeom prst="roundRect">
            <a:avLst/>
          </a:prstGeom>
          <a:solidFill>
            <a:srgbClr val="B4F6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31799D-1341-8E63-48EC-D136F3996693}"/>
              </a:ext>
            </a:extLst>
          </p:cNvPr>
          <p:cNvSpPr txBox="1"/>
          <p:nvPr/>
        </p:nvSpPr>
        <p:spPr>
          <a:xfrm>
            <a:off x="7530418" y="1903533"/>
            <a:ext cx="17716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 err="1"/>
              <a:t>Model</a:t>
            </a:r>
            <a:r>
              <a:rPr lang="hu-HU" sz="2200" dirty="0"/>
              <a:t> 2 - Bell</a:t>
            </a:r>
            <a:endParaRPr lang="en-GB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83EDB9-AC90-A3A3-1DFA-6DB40C703D93}"/>
                  </a:ext>
                </a:extLst>
              </p:cNvPr>
              <p:cNvSpPr txBox="1"/>
              <p:nvPr/>
            </p:nvSpPr>
            <p:spPr>
              <a:xfrm>
                <a:off x="6281802" y="2700682"/>
                <a:ext cx="113467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hu-HU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83EDB9-AC90-A3A3-1DFA-6DB40C703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802" y="2700682"/>
                <a:ext cx="1134670" cy="338554"/>
              </a:xfrm>
              <a:prstGeom prst="rect">
                <a:avLst/>
              </a:prstGeom>
              <a:blipFill>
                <a:blip r:embed="rId4"/>
                <a:stretch>
                  <a:fillRect l="-2674" b="-33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791D04-F88B-0E91-C727-38A0B12474BC}"/>
                  </a:ext>
                </a:extLst>
              </p:cNvPr>
              <p:cNvSpPr txBox="1"/>
              <p:nvPr/>
            </p:nvSpPr>
            <p:spPr>
              <a:xfrm>
                <a:off x="9093091" y="2655714"/>
                <a:ext cx="1096069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hu-HU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200" b="1" i="1" smtClean="0">
                          <a:latin typeface="Cambria Math" panose="02040503050406030204" pitchFamily="18" charset="0"/>
                        </a:rPr>
                        <m:t>𝑷𝒕</m:t>
                      </m:r>
                    </m:oMath>
                  </m:oMathPara>
                </a14:m>
                <a:endParaRPr lang="en-GB" sz="22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791D04-F88B-0E91-C727-38A0B124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091" y="2655714"/>
                <a:ext cx="109606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5F4E494-A538-3E66-0BA0-AB0DBA0B2749}"/>
              </a:ext>
            </a:extLst>
          </p:cNvPr>
          <p:cNvSpPr txBox="1"/>
          <p:nvPr/>
        </p:nvSpPr>
        <p:spPr>
          <a:xfrm>
            <a:off x="7949611" y="2654516"/>
            <a:ext cx="12586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 err="1"/>
              <a:t>assuming</a:t>
            </a:r>
            <a:endParaRPr lang="en-GB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49A0C8-557C-F966-7464-47752E6150FF}"/>
                  </a:ext>
                </a:extLst>
              </p:cNvPr>
              <p:cNvSpPr txBox="1"/>
              <p:nvPr/>
            </p:nvSpPr>
            <p:spPr>
              <a:xfrm>
                <a:off x="4788261" y="3156012"/>
                <a:ext cx="7305416" cy="1499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where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contains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O-D </a:t>
                </a:r>
                <a:r>
                  <a:rPr lang="hu-HU" dirty="0" err="1"/>
                  <a:t>pairs</a:t>
                </a:r>
                <a:r>
                  <a:rPr lang="hu-HU" dirty="0"/>
                  <a:t> (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hu-HU" dirty="0"/>
                  <a:t>-</a:t>
                </a:r>
                <a:r>
                  <a:rPr lang="hu-HU" dirty="0" err="1"/>
                  <a:t>size</a:t>
                </a:r>
                <a:r>
                  <a:rPr lang="hu-HU" dirty="0"/>
                  <a:t> </a:t>
                </a:r>
                <a:r>
                  <a:rPr lang="hu-HU" dirty="0" err="1"/>
                  <a:t>column</a:t>
                </a:r>
                <a:r>
                  <a:rPr lang="hu-HU" dirty="0"/>
                  <a:t> </a:t>
                </a:r>
                <a:r>
                  <a:rPr lang="hu-HU" dirty="0" err="1"/>
                  <a:t>vector</a:t>
                </a:r>
                <a:r>
                  <a:rPr lang="hu-HU" dirty="0"/>
                  <a:t>)</a:t>
                </a:r>
                <a:endParaRPr lang="en-GB" dirty="0"/>
              </a:p>
              <a:p>
                <a:r>
                  <a:rPr lang="en-GB" dirty="0"/>
                  <a:t>- </a:t>
                </a: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hu-HU" dirty="0"/>
                  <a:t>: </a:t>
                </a:r>
                <a:r>
                  <a:rPr lang="hu-HU" dirty="0" err="1"/>
                  <a:t>Traffic</a:t>
                </a:r>
                <a:r>
                  <a:rPr lang="hu-HU" dirty="0"/>
                  <a:t> </a:t>
                </a:r>
                <a:r>
                  <a:rPr lang="hu-HU" dirty="0" err="1"/>
                  <a:t>volumes</a:t>
                </a:r>
                <a:r>
                  <a:rPr lang="hu-HU" dirty="0"/>
                  <a:t> </a:t>
                </a:r>
                <a:r>
                  <a:rPr lang="hu-HU" dirty="0" err="1"/>
                  <a:t>vector</a:t>
                </a:r>
                <a:r>
                  <a:rPr lang="hu-HU" dirty="0"/>
                  <a:t>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u-HU" dirty="0"/>
                  <a:t>-</a:t>
                </a:r>
                <a:r>
                  <a:rPr lang="hu-HU" dirty="0" err="1"/>
                  <a:t>size</a:t>
                </a:r>
                <a:r>
                  <a:rPr lang="hu-HU" dirty="0"/>
                  <a:t> </a:t>
                </a:r>
                <a:r>
                  <a:rPr lang="hu-HU" dirty="0" err="1"/>
                  <a:t>column</a:t>
                </a:r>
                <a:r>
                  <a:rPr lang="hu-HU" dirty="0"/>
                  <a:t> </a:t>
                </a:r>
                <a:r>
                  <a:rPr lang="hu-HU" dirty="0" err="1"/>
                  <a:t>vector</a:t>
                </a:r>
                <a:r>
                  <a:rPr lang="hu-HU" dirty="0"/>
                  <a:t>)</a:t>
                </a:r>
                <a:endParaRPr lang="en-GB" dirty="0"/>
              </a:p>
              <a:p>
                <a:r>
                  <a:rPr lang="en-GB" dirty="0"/>
                  <a:t>-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hu-HU" dirty="0"/>
                  <a:t>-</a:t>
                </a:r>
                <a:r>
                  <a:rPr lang="hu-HU" dirty="0" err="1"/>
                  <a:t>matrix</a:t>
                </a:r>
                <a:r>
                  <a:rPr lang="hu-HU" dirty="0"/>
                  <a:t>: </a:t>
                </a:r>
                <a:r>
                  <a:rPr lang="hu-HU" dirty="0" err="1"/>
                  <a:t>Describes</a:t>
                </a:r>
                <a:r>
                  <a:rPr lang="hu-HU" dirty="0"/>
                  <a:t> </a:t>
                </a:r>
                <a:r>
                  <a:rPr lang="hu-HU" dirty="0" err="1"/>
                  <a:t>how</a:t>
                </a:r>
                <a:r>
                  <a:rPr lang="hu-HU" dirty="0"/>
                  <a:t> </a:t>
                </a:r>
                <a:r>
                  <a:rPr lang="hu-HU" dirty="0" err="1"/>
                  <a:t>likely</a:t>
                </a:r>
                <a:r>
                  <a:rPr lang="hu-HU" dirty="0"/>
                  <a:t> </a:t>
                </a:r>
                <a:r>
                  <a:rPr lang="hu-HU" dirty="0" err="1"/>
                  <a:t>you</a:t>
                </a:r>
                <a:r>
                  <a:rPr lang="hu-HU" dirty="0"/>
                  <a:t> </a:t>
                </a:r>
                <a:r>
                  <a:rPr lang="hu-HU" dirty="0" err="1"/>
                  <a:t>are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pass</a:t>
                </a:r>
                <a:r>
                  <a:rPr lang="hu-HU" dirty="0"/>
                  <a:t> </a:t>
                </a:r>
                <a:r>
                  <a:rPr lang="hu-HU" dirty="0" err="1"/>
                  <a:t>through</a:t>
                </a:r>
                <a:r>
                  <a:rPr lang="hu-HU" dirty="0"/>
                  <a:t> a </a:t>
                </a:r>
                <a:r>
                  <a:rPr lang="hu-HU" dirty="0" err="1"/>
                  <a:t>road</a:t>
                </a:r>
                <a:r>
                  <a:rPr lang="hu-HU" dirty="0"/>
                  <a:t>, </a:t>
                </a:r>
                <a:r>
                  <a:rPr lang="hu-HU" dirty="0" err="1"/>
                  <a:t>given</a:t>
                </a:r>
                <a:r>
                  <a:rPr lang="hu-HU" dirty="0"/>
                  <a:t> </a:t>
                </a:r>
                <a:r>
                  <a:rPr lang="hu-HU" dirty="0" err="1"/>
                  <a:t>that</a:t>
                </a:r>
                <a:r>
                  <a:rPr lang="hu-HU" dirty="0"/>
                  <a:t> </a:t>
                </a:r>
                <a:r>
                  <a:rPr lang="hu-HU" dirty="0" err="1"/>
                  <a:t>you</a:t>
                </a:r>
                <a:r>
                  <a:rPr lang="hu-HU" dirty="0"/>
                  <a:t> </a:t>
                </a:r>
                <a:r>
                  <a:rPr lang="hu-HU" dirty="0" err="1"/>
                  <a:t>are</a:t>
                </a:r>
                <a:r>
                  <a:rPr lang="hu-HU" dirty="0"/>
                  <a:t> </a:t>
                </a:r>
                <a:r>
                  <a:rPr lang="hu-HU" dirty="0" err="1"/>
                  <a:t>travelling</a:t>
                </a:r>
                <a:r>
                  <a:rPr lang="hu-HU" dirty="0"/>
                  <a:t> </a:t>
                </a:r>
                <a:r>
                  <a:rPr lang="hu-HU" dirty="0" err="1"/>
                  <a:t>from</a:t>
                </a:r>
                <a:r>
                  <a:rPr lang="hu-HU" dirty="0"/>
                  <a:t> A </a:t>
                </a:r>
                <a:r>
                  <a:rPr lang="hu-HU" dirty="0" err="1"/>
                  <a:t>to</a:t>
                </a:r>
                <a:r>
                  <a:rPr lang="hu-HU" dirty="0"/>
                  <a:t> B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i="1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hu-H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hu-HU" dirty="0"/>
                  <a:t> matrix)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hu-HU" dirty="0"/>
                  <a:t> is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probability</a:t>
                </a:r>
                <a:r>
                  <a:rPr lang="hu-HU" dirty="0"/>
                  <a:t> of </a:t>
                </a:r>
                <a:r>
                  <a:rPr lang="hu-HU" dirty="0" err="1"/>
                  <a:t>going</a:t>
                </a:r>
                <a:r>
                  <a:rPr lang="hu-HU" dirty="0"/>
                  <a:t> </a:t>
                </a:r>
                <a:r>
                  <a:rPr lang="hu-HU" dirty="0" err="1"/>
                  <a:t>through</a:t>
                </a:r>
                <a:r>
                  <a:rPr lang="hu-HU" dirty="0"/>
                  <a:t> </a:t>
                </a:r>
                <a:r>
                  <a:rPr lang="hu-HU" dirty="0" err="1"/>
                  <a:t>path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given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O-D </a:t>
                </a:r>
                <a:r>
                  <a:rPr lang="hu-HU" dirty="0" err="1"/>
                  <a:t>pair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49A0C8-557C-F966-7464-47752E615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261" y="3156012"/>
                <a:ext cx="7305416" cy="1499641"/>
              </a:xfrm>
              <a:prstGeom prst="rect">
                <a:avLst/>
              </a:prstGeom>
              <a:blipFill>
                <a:blip r:embed="rId6"/>
                <a:stretch>
                  <a:fillRect l="-667" t="-2439" b="-44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D4A49A5-6400-DD5D-F383-B7A329B2E028}"/>
              </a:ext>
            </a:extLst>
          </p:cNvPr>
          <p:cNvSpPr txBox="1"/>
          <p:nvPr/>
        </p:nvSpPr>
        <p:spPr>
          <a:xfrm>
            <a:off x="5014452" y="2308377"/>
            <a:ext cx="662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methods</a:t>
            </a:r>
            <a:r>
              <a:rPr lang="hu-HU" dirty="0"/>
              <a:t> </a:t>
            </a:r>
            <a:r>
              <a:rPr lang="hu-HU" dirty="0" err="1"/>
              <a:t>optimize</a:t>
            </a:r>
            <a:r>
              <a:rPr lang="hu-HU" dirty="0"/>
              <a:t> an </a:t>
            </a:r>
            <a:r>
              <a:rPr lang="hu-HU" dirty="0" err="1"/>
              <a:t>objective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subject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constraints</a:t>
            </a:r>
            <a:r>
              <a:rPr lang="hu-HU" dirty="0"/>
              <a:t>: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804C95-087D-3FB0-F7CE-3B904E9FC8A4}"/>
                  </a:ext>
                </a:extLst>
              </p:cNvPr>
              <p:cNvSpPr txBox="1"/>
              <p:nvPr/>
            </p:nvSpPr>
            <p:spPr>
              <a:xfrm>
                <a:off x="4763530" y="4423044"/>
                <a:ext cx="735487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hu-HU" dirty="0"/>
              </a:p>
              <a:p>
                <a:r>
                  <a:rPr lang="hu-HU" dirty="0"/>
                  <a:t>The Bell-</a:t>
                </a:r>
                <a:r>
                  <a:rPr lang="hu-HU" dirty="0" err="1"/>
                  <a:t>model</a:t>
                </a:r>
                <a:r>
                  <a:rPr lang="hu-HU" dirty="0"/>
                  <a:t> </a:t>
                </a:r>
                <a:r>
                  <a:rPr lang="hu-HU" dirty="0" err="1"/>
                  <a:t>maximizes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probability</a:t>
                </a:r>
                <a:r>
                  <a:rPr lang="hu-HU" dirty="0"/>
                  <a:t> of </a:t>
                </a:r>
                <a:r>
                  <a:rPr lang="hu-HU" dirty="0" err="1"/>
                  <a:t>observing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hu-HU" dirty="0"/>
                  <a:t> given probabilities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804C95-087D-3FB0-F7CE-3B904E9FC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530" y="4423044"/>
                <a:ext cx="7354878" cy="646331"/>
              </a:xfrm>
              <a:prstGeom prst="rect">
                <a:avLst/>
              </a:prstGeom>
              <a:blipFill>
                <a:blip r:embed="rId7"/>
                <a:stretch>
                  <a:fillRect l="-663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8CB0125-9AE0-5095-DC67-11E7AC158936}"/>
                  </a:ext>
                </a:extLst>
              </p:cNvPr>
              <p:cNvSpPr txBox="1"/>
              <p:nvPr/>
            </p:nvSpPr>
            <p:spPr>
              <a:xfrm>
                <a:off x="6071258" y="5116179"/>
                <a:ext cx="5296963" cy="60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nary>
                          <m:naryPr>
                            <m:chr m:val="∏"/>
                            <m:limLoc m:val="subSup"/>
                            <m:supHide m:val="on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!)</m:t>
                            </m:r>
                          </m:e>
                        </m:nary>
                      </m:den>
                    </m:f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hu-HU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hu-HU" dirty="0"/>
                  <a:t> 	(</a:t>
                </a:r>
                <a:r>
                  <a:rPr lang="hu-HU" dirty="0" err="1"/>
                  <a:t>multinomial</a:t>
                </a:r>
                <a:r>
                  <a:rPr lang="hu-HU" dirty="0"/>
                  <a:t> </a:t>
                </a:r>
                <a:r>
                  <a:rPr lang="hu-HU" dirty="0" err="1"/>
                  <a:t>distribution</a:t>
                </a:r>
                <a:r>
                  <a:rPr lang="hu-HU" dirty="0"/>
                  <a:t>)</a:t>
                </a:r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8CB0125-9AE0-5095-DC67-11E7AC158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258" y="5116179"/>
                <a:ext cx="5296963" cy="600101"/>
              </a:xfrm>
              <a:prstGeom prst="rect">
                <a:avLst/>
              </a:prstGeom>
              <a:blipFill>
                <a:blip r:embed="rId8"/>
                <a:stretch>
                  <a:fillRect l="-115" b="-10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493552-0932-63B7-A35B-FB15FC120F04}"/>
                  </a:ext>
                </a:extLst>
              </p:cNvPr>
              <p:cNvSpPr txBox="1"/>
              <p:nvPr/>
            </p:nvSpPr>
            <p:spPr>
              <a:xfrm>
                <a:off x="5386411" y="5663985"/>
                <a:ext cx="5457776" cy="590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is </a:t>
                </a:r>
                <a:r>
                  <a:rPr lang="hu-HU" dirty="0" err="1"/>
                  <a:t>estimated</a:t>
                </a:r>
                <a:r>
                  <a:rPr lang="hu-HU" dirty="0"/>
                  <a:t> </a:t>
                </a:r>
                <a:r>
                  <a:rPr lang="hu-HU" dirty="0" err="1"/>
                  <a:t>by</a:t>
                </a:r>
                <a:r>
                  <a:rPr lang="hu-HU" dirty="0"/>
                  <a:t> </a:t>
                </a:r>
                <a:r>
                  <a:rPr lang="hu-HU" dirty="0" err="1"/>
                  <a:t>normalizing</a:t>
                </a:r>
                <a:r>
                  <a:rPr lang="hu-HU" dirty="0"/>
                  <a:t> an </a:t>
                </a:r>
                <a:r>
                  <a:rPr lang="hu-HU" dirty="0" err="1"/>
                  <a:t>initial</a:t>
                </a:r>
                <a:r>
                  <a:rPr lang="hu-HU" dirty="0"/>
                  <a:t> </a:t>
                </a:r>
                <a:r>
                  <a:rPr lang="hu-HU" dirty="0" err="1"/>
                  <a:t>guess</a:t>
                </a:r>
                <a:r>
                  <a:rPr lang="hu-HU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493552-0932-63B7-A35B-FB15FC120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411" y="5663985"/>
                <a:ext cx="5457776" cy="5905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32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4876101" y="403209"/>
            <a:ext cx="3117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P-</a:t>
            </a:r>
            <a:r>
              <a:rPr lang="hu-HU" sz="2800" b="1" dirty="0" err="1">
                <a:solidFill>
                  <a:schemeClr val="bg1"/>
                </a:solidFill>
              </a:rPr>
              <a:t>matrix</a:t>
            </a:r>
            <a:r>
              <a:rPr lang="hu-HU" sz="2800" b="1" dirty="0">
                <a:solidFill>
                  <a:schemeClr val="bg1"/>
                </a:solidFill>
              </a:rPr>
              <a:t> in </a:t>
            </a:r>
            <a:r>
              <a:rPr lang="hu-HU" sz="2800" b="1" dirty="0" err="1">
                <a:solidFill>
                  <a:schemeClr val="bg1"/>
                </a:solidFill>
              </a:rPr>
              <a:t>practice</a:t>
            </a:r>
            <a:endParaRPr lang="en-GB" sz="280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1BB226D7-4206-B2B4-9B2E-D84998D4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EDF-596B-4DDB-8F32-3472DB6843F1}" type="slidenum">
              <a:rPr lang="hu-HU" smtClean="0"/>
              <a:t>7</a:t>
            </a:fld>
            <a:endParaRPr lang="hu-HU" dirty="0"/>
          </a:p>
        </p:txBody>
      </p:sp>
      <p:pic>
        <p:nvPicPr>
          <p:cNvPr id="9" name="Kép 9">
            <a:extLst>
              <a:ext uri="{FF2B5EF4-FFF2-40B4-BE49-F238E27FC236}">
                <a16:creationId xmlns:a16="http://schemas.microsoft.com/office/drawing/2014/main" id="{F13F6ACA-A05F-74F6-DCAB-C658F9953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69" y="1731835"/>
            <a:ext cx="6886184" cy="460244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FCFB29-FDA7-5B2F-54C3-5C80C0C4F680}"/>
              </a:ext>
            </a:extLst>
          </p:cNvPr>
          <p:cNvCxnSpPr>
            <a:cxnSpLocks/>
          </p:cNvCxnSpPr>
          <p:nvPr/>
        </p:nvCxnSpPr>
        <p:spPr>
          <a:xfrm flipV="1">
            <a:off x="3224981" y="4385187"/>
            <a:ext cx="294967" cy="106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A861E0-2ED0-ED4B-F06A-114780D508B1}"/>
              </a:ext>
            </a:extLst>
          </p:cNvPr>
          <p:cNvCxnSpPr>
            <a:cxnSpLocks/>
          </p:cNvCxnSpPr>
          <p:nvPr/>
        </p:nvCxnSpPr>
        <p:spPr>
          <a:xfrm>
            <a:off x="3618271" y="4463845"/>
            <a:ext cx="599768" cy="8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1B40AA-A6A7-047B-B784-214FE608A7F8}"/>
              </a:ext>
            </a:extLst>
          </p:cNvPr>
          <p:cNvCxnSpPr>
            <a:cxnSpLocks/>
          </p:cNvCxnSpPr>
          <p:nvPr/>
        </p:nvCxnSpPr>
        <p:spPr>
          <a:xfrm>
            <a:off x="3362632" y="5447071"/>
            <a:ext cx="1179871" cy="98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52E1D4-4039-B6DD-6034-0AAF16F787B1}"/>
              </a:ext>
            </a:extLst>
          </p:cNvPr>
          <p:cNvCxnSpPr>
            <a:cxnSpLocks/>
          </p:cNvCxnSpPr>
          <p:nvPr/>
        </p:nvCxnSpPr>
        <p:spPr>
          <a:xfrm flipH="1" flipV="1">
            <a:off x="4286865" y="4640826"/>
            <a:ext cx="334296" cy="806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DBBD1F-D84A-79BB-6854-F865A85E7168}"/>
                  </a:ext>
                </a:extLst>
              </p:cNvPr>
              <p:cNvSpPr txBox="1"/>
              <p:nvPr/>
            </p:nvSpPr>
            <p:spPr>
              <a:xfrm>
                <a:off x="7091353" y="2497394"/>
                <a:ext cx="4690309" cy="2422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Between </a:t>
                </a:r>
                <a:r>
                  <a:rPr lang="hu-HU" dirty="0" err="1"/>
                  <a:t>all</a:t>
                </a:r>
                <a:r>
                  <a:rPr lang="hu-HU" dirty="0"/>
                  <a:t> </a:t>
                </a:r>
                <a:r>
                  <a:rPr lang="hu-HU" dirty="0" err="1"/>
                  <a:t>pairs</a:t>
                </a:r>
                <a:r>
                  <a:rPr lang="hu-HU" dirty="0"/>
                  <a:t> of </a:t>
                </a:r>
                <a:r>
                  <a:rPr lang="hu-HU" dirty="0" err="1"/>
                  <a:t>locations</a:t>
                </a:r>
                <a:r>
                  <a:rPr lang="hu-HU" dirty="0"/>
                  <a:t>, </a:t>
                </a:r>
                <a:r>
                  <a:rPr lang="hu-HU" dirty="0" err="1"/>
                  <a:t>all</a:t>
                </a:r>
                <a:r>
                  <a:rPr lang="hu-HU" dirty="0"/>
                  <a:t> </a:t>
                </a:r>
                <a:r>
                  <a:rPr lang="hu-HU" dirty="0" err="1"/>
                  <a:t>shortest</a:t>
                </a:r>
                <a:r>
                  <a:rPr lang="hu-HU" dirty="0"/>
                  <a:t> </a:t>
                </a:r>
                <a:r>
                  <a:rPr lang="hu-HU" dirty="0" err="1"/>
                  <a:t>paths</a:t>
                </a:r>
                <a:r>
                  <a:rPr lang="hu-HU" dirty="0"/>
                  <a:t> </a:t>
                </a:r>
                <a:r>
                  <a:rPr lang="hu-HU" dirty="0" err="1"/>
                  <a:t>are</a:t>
                </a:r>
                <a:r>
                  <a:rPr lang="hu-HU" dirty="0"/>
                  <a:t> </a:t>
                </a:r>
                <a:r>
                  <a:rPr lang="hu-HU" dirty="0" err="1"/>
                  <a:t>computed</a:t>
                </a:r>
                <a:endParaRPr lang="hu-HU" dirty="0"/>
              </a:p>
              <a:p>
                <a:endParaRPr lang="hu-HU" dirty="0"/>
              </a:p>
              <a:p>
                <a:r>
                  <a:rPr lang="hu-HU" dirty="0" err="1"/>
                  <a:t>For</a:t>
                </a:r>
                <a:r>
                  <a:rPr lang="hu-HU" dirty="0"/>
                  <a:t> </a:t>
                </a:r>
                <a:r>
                  <a:rPr lang="hu-HU" dirty="0" err="1"/>
                  <a:t>each</a:t>
                </a:r>
                <a:r>
                  <a:rPr lang="hu-HU" dirty="0"/>
                  <a:t> </a:t>
                </a:r>
                <a:r>
                  <a:rPr lang="hu-HU" i="1" dirty="0"/>
                  <a:t>N </a:t>
                </a:r>
                <a:r>
                  <a:rPr lang="hu-HU" dirty="0" err="1"/>
                  <a:t>shortest</a:t>
                </a:r>
                <a:r>
                  <a:rPr lang="hu-HU" dirty="0"/>
                  <a:t> </a:t>
                </a:r>
                <a:r>
                  <a:rPr lang="hu-HU" dirty="0" err="1"/>
                  <a:t>path</a:t>
                </a:r>
                <a:r>
                  <a:rPr lang="hu-HU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hu-HU" dirty="0"/>
                  <a:t> is </a:t>
                </a:r>
                <a:r>
                  <a:rPr lang="hu-HU" dirty="0" err="1"/>
                  <a:t>added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its</a:t>
                </a:r>
                <a:r>
                  <a:rPr lang="hu-HU" dirty="0"/>
                  <a:t> </a:t>
                </a:r>
                <a:r>
                  <a:rPr lang="hu-HU" dirty="0" err="1"/>
                  <a:t>edges</a:t>
                </a:r>
                <a:endParaRPr lang="hu-HU" dirty="0"/>
              </a:p>
              <a:p>
                <a:endParaRPr lang="hu-HU" dirty="0"/>
              </a:p>
              <a:p>
                <a:endParaRPr lang="hu-HU" dirty="0"/>
              </a:p>
              <a:p>
                <a:endParaRPr lang="hu-HU" dirty="0"/>
              </a:p>
              <a:p>
                <a:r>
                  <a:rPr lang="hu-HU" dirty="0"/>
                  <a:t>Works </a:t>
                </a:r>
                <a:r>
                  <a:rPr lang="hu-HU" dirty="0" err="1"/>
                  <a:t>well</a:t>
                </a:r>
                <a:r>
                  <a:rPr lang="hu-HU" dirty="0"/>
                  <a:t> </a:t>
                </a:r>
                <a:r>
                  <a:rPr lang="hu-HU" dirty="0" err="1"/>
                  <a:t>on</a:t>
                </a:r>
                <a:r>
                  <a:rPr lang="hu-HU" dirty="0"/>
                  <a:t> </a:t>
                </a:r>
                <a:r>
                  <a:rPr lang="hu-HU" dirty="0" err="1"/>
                  <a:t>this</a:t>
                </a:r>
                <a:r>
                  <a:rPr lang="hu-HU" dirty="0"/>
                  <a:t> </a:t>
                </a:r>
                <a:r>
                  <a:rPr lang="hu-HU" dirty="0" err="1"/>
                  <a:t>scale</a:t>
                </a:r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DBBD1F-D84A-79BB-6854-F865A85E7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353" y="2497394"/>
                <a:ext cx="4690309" cy="2422458"/>
              </a:xfrm>
              <a:prstGeom prst="rect">
                <a:avLst/>
              </a:prstGeom>
              <a:blipFill>
                <a:blip r:embed="rId3"/>
                <a:stretch>
                  <a:fillRect l="-1039" t="-1511" r="-519" b="-3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2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3894087" y="523724"/>
            <a:ext cx="44038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dirty="0" err="1">
                <a:solidFill>
                  <a:schemeClr val="bg1"/>
                </a:solidFill>
              </a:rPr>
              <a:t>Gravity</a:t>
            </a:r>
            <a:r>
              <a:rPr lang="hu-HU" sz="2800" b="1" dirty="0">
                <a:solidFill>
                  <a:schemeClr val="bg1"/>
                </a:solidFill>
              </a:rPr>
              <a:t>, Bell </a:t>
            </a:r>
            <a:r>
              <a:rPr lang="hu-HU" sz="2800" b="1" dirty="0" err="1">
                <a:solidFill>
                  <a:schemeClr val="bg1"/>
                </a:solidFill>
              </a:rPr>
              <a:t>models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pipeline</a:t>
            </a:r>
            <a:endParaRPr lang="en-GB" sz="280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1BB226D7-4206-B2B4-9B2E-D84998D4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EDF-596B-4DDB-8F32-3472DB6843F1}" type="slidenum">
              <a:rPr lang="hu-HU" smtClean="0"/>
              <a:t>8</a:t>
            </a:fld>
            <a:endParaRPr lang="hu-HU" dirty="0"/>
          </a:p>
        </p:txBody>
      </p:sp>
      <p:pic>
        <p:nvPicPr>
          <p:cNvPr id="9" name="Kép 3" descr="A képen szöveg, diagram, rajz, rajzfilm látható&#10;&#10;Automatikusan generált leírás">
            <a:extLst>
              <a:ext uri="{FF2B5EF4-FFF2-40B4-BE49-F238E27FC236}">
                <a16:creationId xmlns:a16="http://schemas.microsoft.com/office/drawing/2014/main" id="{6C4BE893-DDBE-AD09-E41F-0A754C55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28" y="1696434"/>
            <a:ext cx="8466890" cy="50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0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4057650" y="533760"/>
            <a:ext cx="4076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dirty="0" err="1">
                <a:solidFill>
                  <a:schemeClr val="bg1"/>
                </a:solidFill>
              </a:rPr>
              <a:t>Results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on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the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small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graph</a:t>
            </a:r>
            <a:endParaRPr lang="en-GB" sz="2800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59ADCFC5-CE29-B78A-9AE5-CB49DD922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219" y="3981297"/>
            <a:ext cx="9569555" cy="2740178"/>
          </a:xfrm>
          <a:prstGeom prst="rect">
            <a:avLst/>
          </a:prstGeom>
        </p:spPr>
      </p:pic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178E4FF-1D81-F8BE-29E1-B3E1114A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EDF-596B-4DDB-8F32-3472DB6843F1}" type="slidenum">
              <a:rPr lang="hu-HU" smtClean="0"/>
              <a:t>9</a:t>
            </a:fld>
            <a:endParaRPr lang="hu-H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EC29D99-556D-B844-8757-A5F03B82D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209463"/>
              </p:ext>
            </p:extLst>
          </p:nvPr>
        </p:nvGraphicFramePr>
        <p:xfrm>
          <a:off x="2895597" y="1741871"/>
          <a:ext cx="6400800" cy="208132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17523">
                  <a:extLst>
                    <a:ext uri="{9D8B030D-6E8A-4147-A177-3AD203B41FA5}">
                      <a16:colId xmlns:a16="http://schemas.microsoft.com/office/drawing/2014/main" val="3031964824"/>
                    </a:ext>
                  </a:extLst>
                </a:gridCol>
                <a:gridCol w="816077">
                  <a:extLst>
                    <a:ext uri="{9D8B030D-6E8A-4147-A177-3AD203B41FA5}">
                      <a16:colId xmlns:a16="http://schemas.microsoft.com/office/drawing/2014/main" val="401875173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68497001"/>
                    </a:ext>
                  </a:extLst>
                </a:gridCol>
                <a:gridCol w="712839">
                  <a:extLst>
                    <a:ext uri="{9D8B030D-6E8A-4147-A177-3AD203B41FA5}">
                      <a16:colId xmlns:a16="http://schemas.microsoft.com/office/drawing/2014/main" val="2199751342"/>
                    </a:ext>
                  </a:extLst>
                </a:gridCol>
                <a:gridCol w="963561">
                  <a:extLst>
                    <a:ext uri="{9D8B030D-6E8A-4147-A177-3AD203B41FA5}">
                      <a16:colId xmlns:a16="http://schemas.microsoft.com/office/drawing/2014/main" val="284012901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28001666"/>
                    </a:ext>
                  </a:extLst>
                </a:gridCol>
              </a:tblGrid>
              <a:tr h="69377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Corr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Relative</a:t>
                      </a:r>
                      <a:endParaRPr lang="hu-HU" dirty="0"/>
                    </a:p>
                    <a:p>
                      <a:r>
                        <a:rPr lang="hu-HU" dirty="0"/>
                        <a:t>diff^2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Better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prediction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10960"/>
                  </a:ext>
                </a:extLst>
              </a:tr>
              <a:tr h="693775">
                <a:tc>
                  <a:txBody>
                    <a:bodyPr/>
                    <a:lstStyle/>
                    <a:p>
                      <a:r>
                        <a:rPr lang="hu-HU" b="1" dirty="0" err="1"/>
                        <a:t>Gravity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95.8%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62479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~124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1103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581455"/>
                  </a:ext>
                </a:extLst>
              </a:tr>
              <a:tr h="693775">
                <a:tc>
                  <a:txBody>
                    <a:bodyPr/>
                    <a:lstStyle/>
                    <a:p>
                      <a:r>
                        <a:rPr lang="hu-HU" b="1" dirty="0"/>
                        <a:t>Bell </a:t>
                      </a:r>
                      <a:r>
                        <a:rPr lang="hu-HU" b="1" dirty="0" err="1"/>
                        <a:t>from</a:t>
                      </a:r>
                      <a:r>
                        <a:rPr lang="hu-HU" b="1" dirty="0"/>
                        <a:t> </a:t>
                      </a:r>
                      <a:r>
                        <a:rPr lang="hu-HU" b="1" dirty="0" err="1"/>
                        <a:t>Gravity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97.4%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37298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~94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1138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71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8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95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Vörös–naranc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899</Words>
  <Application>Microsoft Office PowerPoint</Application>
  <PresentationFormat>Widescreen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Aptos</vt:lpstr>
      <vt:lpstr>Arial</vt:lpstr>
      <vt:lpstr>Calibri</vt:lpstr>
      <vt:lpstr>Calibri Light</vt:lpstr>
      <vt:lpstr>Cambria Math</vt:lpstr>
      <vt:lpstr>Office-téma</vt:lpstr>
      <vt:lpstr>PowerPoint Presentation</vt:lpstr>
      <vt:lpstr>Current methods for ODM estimation</vt:lpstr>
      <vt:lpstr>Current methods for ODM estimation</vt:lpstr>
      <vt:lpstr>Current methods for ODM estimation</vt:lpstr>
      <vt:lpstr>Current methods for ODM estimation</vt:lpstr>
      <vt:lpstr>Current methods for ODM estimation</vt:lpstr>
      <vt:lpstr>Current methods for ODM estimation</vt:lpstr>
      <vt:lpstr>Current methods for ODM estimation</vt:lpstr>
      <vt:lpstr>Current methods for ODM estimation</vt:lpstr>
      <vt:lpstr>Current methods for ODM estimation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Origin-destination matrix estimation methods</dc:title>
  <dc:creator>Mihaly Hanics</dc:creator>
  <cp:lastModifiedBy>Mihaly Hanics</cp:lastModifiedBy>
  <cp:revision>399</cp:revision>
  <dcterms:created xsi:type="dcterms:W3CDTF">2024-04-18T11:34:11Z</dcterms:created>
  <dcterms:modified xsi:type="dcterms:W3CDTF">2024-06-05T21:44:07Z</dcterms:modified>
</cp:coreProperties>
</file>