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85" r:id="rId3"/>
    <p:sldId id="266" r:id="rId4"/>
    <p:sldId id="274" r:id="rId5"/>
    <p:sldId id="270" r:id="rId6"/>
    <p:sldId id="275" r:id="rId7"/>
    <p:sldId id="293" r:id="rId8"/>
    <p:sldId id="283" r:id="rId9"/>
    <p:sldId id="286" r:id="rId10"/>
    <p:sldId id="278" r:id="rId11"/>
    <p:sldId id="277" r:id="rId12"/>
    <p:sldId id="290" r:id="rId13"/>
    <p:sldId id="294" r:id="rId14"/>
    <p:sldId id="288" r:id="rId15"/>
    <p:sldId id="284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8BF6C0B3-5700-8893-E56E-442D22FA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DC596B-6F91-AB6F-868C-BBFD8196C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1A94-F665-4033-A4DD-EC0799461259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35B73E-0E4C-3912-E876-F82149913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34D2CF6-533E-9429-C39A-FE11F182E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BBC8B-69A0-4546-8CD7-999551344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99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931E-FBD1-48D8-BF0E-23C26AAAA27C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6AB90-306B-4C8B-B5A0-931CD90F1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0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6AB90-306B-4C8B-B5A0-931CD90F16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8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B95C-D51E-44A9-AF57-75A3F2269251}" type="datetime1">
              <a:rPr lang="hu-HU" smtClean="0"/>
              <a:t>2024. 06. 24.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D56CEDF-596B-4DDB-8F32-3472DB6843F1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8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9285-C790-4B9E-99DF-52019E52CCB3}" type="datetime1">
              <a:rPr lang="hu-HU" smtClean="0"/>
              <a:t>2024. 06. 24.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DE53-C5CA-45C7-8129-5EA1B9B451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7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AEC22EB-8AF0-9300-CA1D-008BAEC28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32" b="4007"/>
          <a:stretch/>
        </p:blipFill>
        <p:spPr>
          <a:xfrm>
            <a:off x="20" y="9833"/>
            <a:ext cx="12191980" cy="68579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841885" y="875072"/>
            <a:ext cx="10508226" cy="29525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Origin-destination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mobility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flow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inference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traffic data</a:t>
            </a:r>
            <a:endParaRPr lang="hu-HU" sz="6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Hungary</a:t>
            </a:r>
            <a:endParaRPr lang="en-US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A3CD15A-FFDA-C9E9-979C-93196B76C425}"/>
              </a:ext>
            </a:extLst>
          </p:cNvPr>
          <p:cNvSpPr txBox="1"/>
          <p:nvPr/>
        </p:nvSpPr>
        <p:spPr>
          <a:xfrm>
            <a:off x="3173360" y="4265119"/>
            <a:ext cx="5845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Mihály Hanics</a:t>
            </a:r>
          </a:p>
          <a:p>
            <a:pPr algn="ctr"/>
            <a:r>
              <a:rPr lang="hu-HU" sz="2400" b="1" dirty="0"/>
              <a:t>CEU DNDS</a:t>
            </a:r>
            <a:endParaRPr lang="en-GB" sz="2400" b="1" dirty="0"/>
          </a:p>
          <a:p>
            <a:pPr algn="ctr"/>
            <a:endParaRPr lang="hu-HU" sz="2400" b="1" dirty="0"/>
          </a:p>
          <a:p>
            <a:pPr algn="ctr"/>
            <a:r>
              <a:rPr lang="hu-HU" sz="2000" b="1" dirty="0" err="1"/>
              <a:t>Advisors</a:t>
            </a:r>
            <a:r>
              <a:rPr lang="hu-HU" sz="2000" b="1" dirty="0"/>
              <a:t>: Márton Karsai, Gergely Ódor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E4762EF-27CB-6B0C-1BD5-60FF5130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2805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057650" y="533760"/>
            <a:ext cx="4076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Results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the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small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graph</a:t>
            </a:r>
            <a:endParaRPr lang="en-GB" sz="2800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78E4FF-1D81-F8BE-29E1-B3E1114A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10</a:t>
            </a:fld>
            <a:endParaRPr lang="hu-H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C29D99-556D-B844-8757-A5F03B82D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5386"/>
              </p:ext>
            </p:extLst>
          </p:nvPr>
        </p:nvGraphicFramePr>
        <p:xfrm>
          <a:off x="309712" y="1748562"/>
          <a:ext cx="7718321" cy="1920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9215">
                  <a:extLst>
                    <a:ext uri="{9D8B030D-6E8A-4147-A177-3AD203B41FA5}">
                      <a16:colId xmlns:a16="http://schemas.microsoft.com/office/drawing/2014/main" val="3031964824"/>
                    </a:ext>
                  </a:extLst>
                </a:gridCol>
                <a:gridCol w="1312307">
                  <a:extLst>
                    <a:ext uri="{9D8B030D-6E8A-4147-A177-3AD203B41FA5}">
                      <a16:colId xmlns:a16="http://schemas.microsoft.com/office/drawing/2014/main" val="4018751732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268497001"/>
                    </a:ext>
                  </a:extLst>
                </a:gridCol>
                <a:gridCol w="859568">
                  <a:extLst>
                    <a:ext uri="{9D8B030D-6E8A-4147-A177-3AD203B41FA5}">
                      <a16:colId xmlns:a16="http://schemas.microsoft.com/office/drawing/2014/main" val="2199751342"/>
                    </a:ext>
                  </a:extLst>
                </a:gridCol>
                <a:gridCol w="1215254">
                  <a:extLst>
                    <a:ext uri="{9D8B030D-6E8A-4147-A177-3AD203B41FA5}">
                      <a16:colId xmlns:a16="http://schemas.microsoft.com/office/drawing/2014/main" val="2840129016"/>
                    </a:ext>
                  </a:extLst>
                </a:gridCol>
                <a:gridCol w="1784339">
                  <a:extLst>
                    <a:ext uri="{9D8B030D-6E8A-4147-A177-3AD203B41FA5}">
                      <a16:colId xmlns:a16="http://schemas.microsoft.com/office/drawing/2014/main" val="2028001666"/>
                    </a:ext>
                  </a:extLst>
                </a:gridCol>
              </a:tblGrid>
              <a:tr h="6172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Relative</a:t>
                      </a:r>
                      <a:endParaRPr lang="hu-HU" dirty="0"/>
                    </a:p>
                    <a:p>
                      <a:pPr algn="ctr"/>
                      <a:r>
                        <a:rPr lang="hu-HU" dirty="0"/>
                        <a:t>diff^2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Better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prediction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960"/>
                  </a:ext>
                </a:extLst>
              </a:tr>
              <a:tr h="617286">
                <a:tc>
                  <a:txBody>
                    <a:bodyPr/>
                    <a:lstStyle/>
                    <a:p>
                      <a:r>
                        <a:rPr lang="hu-HU" b="1" dirty="0" err="1"/>
                        <a:t>Gravity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95.8%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62479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~124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1103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81455"/>
                  </a:ext>
                </a:extLst>
              </a:tr>
              <a:tr h="617286">
                <a:tc>
                  <a:txBody>
                    <a:bodyPr/>
                    <a:lstStyle/>
                    <a:p>
                      <a:r>
                        <a:rPr lang="hu-HU" b="1" dirty="0"/>
                        <a:t>Bell </a:t>
                      </a:r>
                      <a:r>
                        <a:rPr lang="hu-HU" b="1" dirty="0" err="1"/>
                        <a:t>from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Gravity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97.4%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37298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~94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1138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2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124E38-2D37-F5D1-8E32-EB46EE5EC5FE}"/>
              </a:ext>
            </a:extLst>
          </p:cNvPr>
          <p:cNvSpPr txBox="1"/>
          <p:nvPr/>
        </p:nvSpPr>
        <p:spPr>
          <a:xfrm>
            <a:off x="8115299" y="2011724"/>
            <a:ext cx="4005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Bell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</a:p>
          <a:p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gravity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tested </a:t>
            </a:r>
            <a:r>
              <a:rPr lang="hu-HU" dirty="0" err="1"/>
              <a:t>models</a:t>
            </a:r>
            <a:r>
              <a:rPr lang="hu-HU" dirty="0"/>
              <a:t>: </a:t>
            </a:r>
            <a:r>
              <a:rPr lang="hu-HU" dirty="0" err="1"/>
              <a:t>entropy</a:t>
            </a:r>
            <a:r>
              <a:rPr lang="hu-HU" dirty="0"/>
              <a:t> min/</a:t>
            </a:r>
            <a:r>
              <a:rPr lang="hu-HU" dirty="0" err="1"/>
              <a:t>max</a:t>
            </a:r>
            <a:r>
              <a:rPr lang="hu-HU" dirty="0"/>
              <a:t>. </a:t>
            </a:r>
            <a:r>
              <a:rPr lang="hu-HU" dirty="0" err="1"/>
              <a:t>Superior</a:t>
            </a:r>
            <a:r>
              <a:rPr lang="hu-HU" dirty="0"/>
              <a:t> </a:t>
            </a:r>
            <a:r>
              <a:rPr lang="hu-HU" dirty="0" err="1"/>
              <a:t>especially</a:t>
            </a:r>
            <a:r>
              <a:rPr lang="hu-HU" dirty="0"/>
              <a:t> in </a:t>
            </a:r>
            <a:r>
              <a:rPr lang="hu-HU" dirty="0" err="1"/>
              <a:t>large</a:t>
            </a:r>
            <a:r>
              <a:rPr lang="hu-HU" dirty="0"/>
              <a:t> O-D </a:t>
            </a:r>
            <a:r>
              <a:rPr lang="hu-HU" dirty="0" err="1"/>
              <a:t>values</a:t>
            </a:r>
            <a:r>
              <a:rPr lang="hu-HU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B7430B-399C-A9CA-1F79-2D7C24E5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7" y="3775569"/>
            <a:ext cx="8849339" cy="30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11</a:t>
            </a:fld>
            <a:endParaRPr lang="hu-HU" dirty="0"/>
          </a:p>
        </p:txBody>
      </p:sp>
      <p:pic>
        <p:nvPicPr>
          <p:cNvPr id="9" name="Kép 3">
            <a:extLst>
              <a:ext uri="{FF2B5EF4-FFF2-40B4-BE49-F238E27FC236}">
                <a16:creationId xmlns:a16="http://schemas.microsoft.com/office/drawing/2014/main" id="{544E2170-CF44-FAD5-D8AD-E7CB6363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5" t="9520" r="7631" b="7797"/>
          <a:stretch/>
        </p:blipFill>
        <p:spPr>
          <a:xfrm>
            <a:off x="36686" y="1599706"/>
            <a:ext cx="2996935" cy="1761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9A26BB-52A6-DEE9-3196-A6AA13A3F25A}"/>
              </a:ext>
            </a:extLst>
          </p:cNvPr>
          <p:cNvSpPr txBox="1"/>
          <p:nvPr/>
        </p:nvSpPr>
        <p:spPr>
          <a:xfrm>
            <a:off x="3213433" y="1670027"/>
            <a:ext cx="8329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Scale</a:t>
            </a:r>
            <a:r>
              <a:rPr lang="hu-HU" sz="2200" dirty="0"/>
              <a:t> </a:t>
            </a:r>
            <a:r>
              <a:rPr lang="hu-HU" sz="2200" dirty="0" err="1"/>
              <a:t>up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network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large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we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: </a:t>
            </a:r>
            <a:r>
              <a:rPr lang="hu-HU" sz="2200" dirty="0" err="1"/>
              <a:t>all</a:t>
            </a:r>
            <a:r>
              <a:rPr lang="hu-HU" sz="2200" dirty="0"/>
              <a:t> </a:t>
            </a:r>
            <a:r>
              <a:rPr lang="hu-HU" sz="2200" dirty="0" err="1"/>
              <a:t>roads</a:t>
            </a:r>
            <a:r>
              <a:rPr lang="hu-HU" sz="2200" dirty="0"/>
              <a:t>, more </a:t>
            </a:r>
            <a:r>
              <a:rPr lang="hu-HU" sz="2200" dirty="0" err="1"/>
              <a:t>settlements</a:t>
            </a:r>
            <a:endParaRPr lang="en-GB" sz="2200" dirty="0"/>
          </a:p>
        </p:txBody>
      </p:sp>
      <p:pic>
        <p:nvPicPr>
          <p:cNvPr id="12" name="Kép 6">
            <a:extLst>
              <a:ext uri="{FF2B5EF4-FFF2-40B4-BE49-F238E27FC236}">
                <a16:creationId xmlns:a16="http://schemas.microsoft.com/office/drawing/2014/main" id="{C8CEA115-E1DC-8E85-E519-A2A760A78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7" t="7715" r="6981" b="5212"/>
          <a:stretch/>
        </p:blipFill>
        <p:spPr>
          <a:xfrm>
            <a:off x="36686" y="3332628"/>
            <a:ext cx="2870196" cy="1776793"/>
          </a:xfrm>
          <a:prstGeom prst="rect">
            <a:avLst/>
          </a:prstGeom>
        </p:spPr>
      </p:pic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1" t="8090" r="7421" b="8654"/>
          <a:stretch/>
        </p:blipFill>
        <p:spPr>
          <a:xfrm>
            <a:off x="18342" y="5057065"/>
            <a:ext cx="3033621" cy="1783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9AA9-677C-1CC2-7C81-CE5649714831}"/>
              </a:ext>
            </a:extLst>
          </p:cNvPr>
          <p:cNvSpPr txBox="1"/>
          <p:nvPr/>
        </p:nvSpPr>
        <p:spPr>
          <a:xfrm>
            <a:off x="3213433" y="2120173"/>
            <a:ext cx="62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Issues</a:t>
            </a:r>
            <a:r>
              <a:rPr lang="hu-HU" sz="2200" dirty="0"/>
              <a:t>: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issues</a:t>
            </a:r>
            <a:r>
              <a:rPr lang="hu-HU" dirty="0"/>
              <a:t>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figures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A1998-6FB5-1694-A816-DC042568B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93" y="2841458"/>
            <a:ext cx="5894647" cy="35442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F6969A-CD0F-5488-0F0C-86AD8968BA32}"/>
              </a:ext>
            </a:extLst>
          </p:cNvPr>
          <p:cNvSpPr txBox="1"/>
          <p:nvPr/>
        </p:nvSpPr>
        <p:spPr>
          <a:xfrm>
            <a:off x="3893364" y="6356350"/>
            <a:ext cx="5212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connected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adding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edges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and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combining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nodes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8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12</a:t>
            </a:fld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26BB-52A6-DEE9-3196-A6AA13A3F25A}"/>
              </a:ext>
            </a:extLst>
          </p:cNvPr>
          <p:cNvSpPr txBox="1"/>
          <p:nvPr/>
        </p:nvSpPr>
        <p:spPr>
          <a:xfrm>
            <a:off x="3213433" y="1670027"/>
            <a:ext cx="8329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Scale</a:t>
            </a:r>
            <a:r>
              <a:rPr lang="hu-HU" sz="2200" dirty="0"/>
              <a:t> </a:t>
            </a:r>
            <a:r>
              <a:rPr lang="hu-HU" sz="2200" dirty="0" err="1"/>
              <a:t>up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network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large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we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: </a:t>
            </a:r>
            <a:r>
              <a:rPr lang="hu-HU" sz="2200" dirty="0" err="1"/>
              <a:t>all</a:t>
            </a:r>
            <a:r>
              <a:rPr lang="hu-HU" sz="2200" dirty="0"/>
              <a:t> </a:t>
            </a:r>
            <a:r>
              <a:rPr lang="hu-HU" sz="2200" dirty="0" err="1"/>
              <a:t>roads</a:t>
            </a:r>
            <a:r>
              <a:rPr lang="hu-HU" sz="2200" dirty="0"/>
              <a:t>, more </a:t>
            </a:r>
            <a:r>
              <a:rPr lang="hu-HU" sz="2200" dirty="0" err="1"/>
              <a:t>settlements</a:t>
            </a:r>
            <a:endParaRPr lang="en-GB" sz="2200" dirty="0"/>
          </a:p>
        </p:txBody>
      </p:sp>
      <p:pic>
        <p:nvPicPr>
          <p:cNvPr id="12" name="Kép 6">
            <a:extLst>
              <a:ext uri="{FF2B5EF4-FFF2-40B4-BE49-F238E27FC236}">
                <a16:creationId xmlns:a16="http://schemas.microsoft.com/office/drawing/2014/main" id="{C8CEA115-E1DC-8E85-E519-A2A760A78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7" t="7715" r="6981" b="5212"/>
          <a:stretch/>
        </p:blipFill>
        <p:spPr>
          <a:xfrm>
            <a:off x="18342" y="1596563"/>
            <a:ext cx="2961406" cy="1833257"/>
          </a:xfrm>
          <a:prstGeom prst="rect">
            <a:avLst/>
          </a:prstGeom>
        </p:spPr>
      </p:pic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1" t="8090" r="7421" b="8654"/>
          <a:stretch/>
        </p:blipFill>
        <p:spPr>
          <a:xfrm>
            <a:off x="14307" y="3365134"/>
            <a:ext cx="2876377" cy="1690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9AA9-677C-1CC2-7C81-CE5649714831}"/>
              </a:ext>
            </a:extLst>
          </p:cNvPr>
          <p:cNvSpPr txBox="1"/>
          <p:nvPr/>
        </p:nvSpPr>
        <p:spPr>
          <a:xfrm>
            <a:off x="3213433" y="2120173"/>
            <a:ext cx="7801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Issues</a:t>
            </a:r>
            <a:r>
              <a:rPr kumimoji="0" lang="hu-H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Symbol" panose="05050102010706020507" pitchFamily="18" charset="2"/>
              <a:buChar char="-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P-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matrix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creation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shortest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path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works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weakly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we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need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multiple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found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paths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629B5E-C594-4713-7C77-1DCF96FE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06" y="2828057"/>
            <a:ext cx="5916931" cy="355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F9758-187F-D711-494A-7C8D2620B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5" t="8068" r="8423" b="8641"/>
          <a:stretch/>
        </p:blipFill>
        <p:spPr>
          <a:xfrm>
            <a:off x="14307" y="5055987"/>
            <a:ext cx="3012521" cy="18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7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13</a:t>
            </a:fld>
            <a:endParaRPr lang="hu-HU" dirty="0"/>
          </a:p>
        </p:txBody>
      </p:sp>
      <p:pic>
        <p:nvPicPr>
          <p:cNvPr id="12" name="Kép 6">
            <a:extLst>
              <a:ext uri="{FF2B5EF4-FFF2-40B4-BE49-F238E27FC236}">
                <a16:creationId xmlns:a16="http://schemas.microsoft.com/office/drawing/2014/main" id="{C8CEA115-E1DC-8E85-E519-A2A760A78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7" t="7715" r="6981" b="5212"/>
          <a:stretch/>
        </p:blipFill>
        <p:spPr>
          <a:xfrm>
            <a:off x="18342" y="1596563"/>
            <a:ext cx="2961406" cy="1833257"/>
          </a:xfrm>
          <a:prstGeom prst="rect">
            <a:avLst/>
          </a:prstGeom>
        </p:spPr>
      </p:pic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1" t="8090" r="7421" b="8654"/>
          <a:stretch/>
        </p:blipFill>
        <p:spPr>
          <a:xfrm>
            <a:off x="14307" y="3365134"/>
            <a:ext cx="2876377" cy="1690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F9758-187F-D711-494A-7C8D2620B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5" t="8068" r="8423" b="8641"/>
          <a:stretch/>
        </p:blipFill>
        <p:spPr>
          <a:xfrm>
            <a:off x="14307" y="5055987"/>
            <a:ext cx="3012521" cy="1820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9353CE-A5B7-2738-8261-45407D3B4747}"/>
              </a:ext>
            </a:extLst>
          </p:cNvPr>
          <p:cNvSpPr txBox="1"/>
          <p:nvPr/>
        </p:nvSpPr>
        <p:spPr>
          <a:xfrm>
            <a:off x="3402332" y="16474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tabLst/>
              <a:defRPr/>
            </a:pP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Shortest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routes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seem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to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work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well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CEB6C3-734F-4121-6273-0FFD6336E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828059"/>
            <a:ext cx="5916931" cy="35576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7C0C7F-1180-7E7D-1B4B-1F9B9CF89373}"/>
              </a:ext>
            </a:extLst>
          </p:cNvPr>
          <p:cNvSpPr txBox="1"/>
          <p:nvPr/>
        </p:nvSpPr>
        <p:spPr>
          <a:xfrm>
            <a:off x="3402332" y="2357856"/>
            <a:ext cx="9336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tabLst/>
              <a:defRPr/>
            </a:pP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One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issue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that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came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up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is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that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now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used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roads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are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„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too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crowded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”-&gt;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O-D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value</a:t>
            </a: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predictions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8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14</a:t>
            </a:fld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26BB-52A6-DEE9-3196-A6AA13A3F25A}"/>
              </a:ext>
            </a:extLst>
          </p:cNvPr>
          <p:cNvSpPr txBox="1"/>
          <p:nvPr/>
        </p:nvSpPr>
        <p:spPr>
          <a:xfrm>
            <a:off x="3213433" y="1670027"/>
            <a:ext cx="8329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Scale</a:t>
            </a:r>
            <a:r>
              <a:rPr lang="hu-HU" sz="2200" dirty="0"/>
              <a:t> </a:t>
            </a:r>
            <a:r>
              <a:rPr lang="hu-HU" sz="2200" dirty="0" err="1"/>
              <a:t>up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network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large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we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: </a:t>
            </a:r>
            <a:r>
              <a:rPr lang="hu-HU" sz="2200" dirty="0" err="1"/>
              <a:t>all</a:t>
            </a:r>
            <a:r>
              <a:rPr lang="hu-HU" sz="2200" dirty="0"/>
              <a:t> </a:t>
            </a:r>
            <a:r>
              <a:rPr lang="hu-HU" sz="2200" dirty="0" err="1"/>
              <a:t>roads</a:t>
            </a:r>
            <a:r>
              <a:rPr lang="hu-HU" sz="2200" dirty="0"/>
              <a:t>, more </a:t>
            </a:r>
            <a:r>
              <a:rPr lang="hu-HU" sz="2200" dirty="0" err="1"/>
              <a:t>settlements</a:t>
            </a:r>
            <a:endParaRPr lang="en-GB" sz="2200" dirty="0"/>
          </a:p>
        </p:txBody>
      </p:sp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1" t="8090" r="7421" b="8654"/>
          <a:stretch/>
        </p:blipFill>
        <p:spPr>
          <a:xfrm>
            <a:off x="-3" y="1597432"/>
            <a:ext cx="3033621" cy="1783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9AA9-677C-1CC2-7C81-CE5649714831}"/>
              </a:ext>
            </a:extLst>
          </p:cNvPr>
          <p:cNvSpPr txBox="1"/>
          <p:nvPr/>
        </p:nvSpPr>
        <p:spPr>
          <a:xfrm>
            <a:off x="3213433" y="2120173"/>
            <a:ext cx="87181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Issues</a:t>
            </a:r>
            <a:r>
              <a:rPr lang="hu-HU" sz="2200" dirty="0"/>
              <a:t>: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Symbol" panose="05050102010706020507" pitchFamily="18" charset="2"/>
              <a:buChar char="-"/>
            </a:pP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Computation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time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optimization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~46 sec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16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locations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grows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fast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with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more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locations</a:t>
            </a:r>
            <a:endParaRPr lang="hu-HU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740664" lvl="1" indent="-283464">
              <a:buSzPts val="1800"/>
              <a:buFont typeface="Symbol" panose="05050102010706020507" pitchFamily="18" charset="2"/>
              <a:buChar char="-"/>
            </a:pP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Network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creation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finding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intersections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took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25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mins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, overall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procedure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30+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mins</a:t>
            </a:r>
            <a:endParaRPr lang="en-GB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885A3-EA8D-A8A4-C96E-36A7E049C265}"/>
              </a:ext>
            </a:extLst>
          </p:cNvPr>
          <p:cNvSpPr txBox="1"/>
          <p:nvPr/>
        </p:nvSpPr>
        <p:spPr>
          <a:xfrm>
            <a:off x="3213433" y="4012272"/>
            <a:ext cx="76691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 err="1"/>
              <a:t>Run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r>
              <a:rPr lang="hu-HU" sz="2200" dirty="0"/>
              <a:t> </a:t>
            </a:r>
            <a:r>
              <a:rPr lang="hu-HU" sz="2200" dirty="0" err="1"/>
              <a:t>for</a:t>
            </a:r>
            <a:r>
              <a:rPr lang="hu-HU" sz="2200" dirty="0"/>
              <a:t> </a:t>
            </a:r>
            <a:r>
              <a:rPr lang="hu-HU" sz="2200" dirty="0" err="1"/>
              <a:t>monthly</a:t>
            </a:r>
            <a:r>
              <a:rPr lang="hu-HU" sz="2200" dirty="0"/>
              <a:t> </a:t>
            </a:r>
            <a:r>
              <a:rPr lang="hu-HU" sz="2200" dirty="0" err="1"/>
              <a:t>traffic</a:t>
            </a:r>
            <a:r>
              <a:rPr lang="hu-HU" sz="2200" dirty="0"/>
              <a:t> </a:t>
            </a:r>
            <a:r>
              <a:rPr lang="hu-HU" sz="2200" dirty="0" err="1"/>
              <a:t>data</a:t>
            </a:r>
            <a:r>
              <a:rPr lang="hu-HU" sz="2200" dirty="0"/>
              <a:t> </a:t>
            </a:r>
            <a:r>
              <a:rPr lang="hu-HU" sz="2200" dirty="0" err="1"/>
              <a:t>between</a:t>
            </a:r>
            <a:r>
              <a:rPr lang="hu-HU" sz="2200" dirty="0"/>
              <a:t> 2016 and 2022</a:t>
            </a:r>
          </a:p>
        </p:txBody>
      </p:sp>
      <p:pic>
        <p:nvPicPr>
          <p:cNvPr id="18" name="Kép 3">
            <a:extLst>
              <a:ext uri="{FF2B5EF4-FFF2-40B4-BE49-F238E27FC236}">
                <a16:creationId xmlns:a16="http://schemas.microsoft.com/office/drawing/2014/main" id="{A427D511-6D1B-0CFF-6916-F535F4463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1" t="8090" r="7421" b="8654"/>
          <a:stretch/>
        </p:blipFill>
        <p:spPr>
          <a:xfrm>
            <a:off x="14307" y="3365134"/>
            <a:ext cx="2964644" cy="1742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B3F3FB-18E8-77A2-5181-DF30B3344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4" t="9029" r="9108" b="7866"/>
          <a:stretch/>
        </p:blipFill>
        <p:spPr>
          <a:xfrm>
            <a:off x="-3" y="5107874"/>
            <a:ext cx="2890687" cy="17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93147" y="392666"/>
            <a:ext cx="2605701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References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63225E7-A957-8E87-E87F-551E8BD1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D1C60B-5797-5CD4-5A14-11EA2D77FB4C}"/>
              </a:ext>
            </a:extLst>
          </p:cNvPr>
          <p:cNvSpPr txBox="1"/>
          <p:nvPr/>
        </p:nvSpPr>
        <p:spPr>
          <a:xfrm>
            <a:off x="838200" y="1681868"/>
            <a:ext cx="104099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[Ódor 2021] Ódor G, Czifra D, Komjáthy J, Lovász L, Karsai M.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Switchover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phenomenon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induced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by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epidemic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seeding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on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geometric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networks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Proceedings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of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National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Academy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of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Sciences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. 2021;118(41):e2112607118. pmid:34620714</a:t>
            </a:r>
          </a:p>
          <a:p>
            <a:endParaRPr lang="hu-HU" dirty="0">
              <a:solidFill>
                <a:srgbClr val="202020"/>
              </a:solidFill>
              <a:highlight>
                <a:srgbClr val="FFFFFF"/>
              </a:highlight>
            </a:endParaRPr>
          </a:p>
          <a:p>
            <a:r>
              <a:rPr lang="hu-HU" dirty="0">
                <a:solidFill>
                  <a:srgbClr val="202020"/>
                </a:solidFill>
                <a:highlight>
                  <a:srgbClr val="FFFFFF"/>
                </a:highlight>
              </a:rPr>
              <a:t>[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Pappalardo</a:t>
            </a:r>
            <a:r>
              <a:rPr lang="hu-H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2022</a:t>
            </a:r>
            <a:r>
              <a:rPr lang="hu-HU" dirty="0">
                <a:solidFill>
                  <a:srgbClr val="202020"/>
                </a:solidFill>
                <a:highlight>
                  <a:srgbClr val="FFFFFF"/>
                </a:highlight>
              </a:rPr>
              <a:t>]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Pappalardo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L.,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Simini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F.,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Barlacchi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G., &amp;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Pellungrini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R. (2022). scikit-mobility: A Python Library for the Analysis, Generation, and Risk Assessment of Mobility Data. Journal of Statistical Software, 103(1), 1–38.</a:t>
            </a:r>
            <a:endParaRPr lang="hu-HU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hu-HU" dirty="0">
                <a:effectLst/>
              </a:rPr>
              <a:t>[</a:t>
            </a:r>
            <a:r>
              <a:rPr lang="hu-HU" dirty="0" err="1">
                <a:effectLst/>
              </a:rPr>
              <a:t>Parsons</a:t>
            </a:r>
            <a:r>
              <a:rPr lang="hu-HU" dirty="0">
                <a:effectLst/>
              </a:rPr>
              <a:t> 1960] </a:t>
            </a:r>
            <a:r>
              <a:rPr lang="en-GB" dirty="0">
                <a:effectLst/>
              </a:rPr>
              <a:t>Parsons, Christopher R. ‘Do Migrants Really Foster Trade’. </a:t>
            </a:r>
            <a:r>
              <a:rPr lang="en-GB" i="1" dirty="0">
                <a:effectLst/>
              </a:rPr>
              <a:t>The Trade-Migration Nexus, a Panel Approach</a:t>
            </a:r>
            <a:r>
              <a:rPr lang="en-GB" dirty="0">
                <a:effectLst/>
              </a:rPr>
              <a:t> 2000 (1960).</a:t>
            </a: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hu-HU" dirty="0">
                <a:solidFill>
                  <a:srgbClr val="1F2328"/>
                </a:solidFill>
                <a:highlight>
                  <a:srgbClr val="FFFFFF"/>
                </a:highlight>
              </a:rPr>
              <a:t>[Bell 1983] </a:t>
            </a:r>
            <a:r>
              <a:rPr lang="en-GB" dirty="0">
                <a:solidFill>
                  <a:srgbClr val="1F2328"/>
                </a:solidFill>
                <a:highlight>
                  <a:srgbClr val="FFFFFF"/>
                </a:highlight>
              </a:rPr>
              <a:t>Bell, M. G. (1983). The estimation of an origin-destination matrix from traffic counts. Transportation Science, 17(2), 198-217.</a:t>
            </a:r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hu-HU" b="1" dirty="0">
                <a:solidFill>
                  <a:srgbClr val="1F2328"/>
                </a:solidFill>
                <a:highlight>
                  <a:srgbClr val="FFFFFF"/>
                </a:highlight>
              </a:rPr>
              <a:t>Data:</a:t>
            </a:r>
          </a:p>
          <a:p>
            <a:r>
              <a:rPr lang="hu-HU" dirty="0"/>
              <a:t>Nemzeti Adathozzáférési Pont – Magyar Közút Nonprofit Zrt.: </a:t>
            </a:r>
            <a:r>
              <a:rPr lang="en-GB" dirty="0" err="1"/>
              <a:t>Éves</a:t>
            </a:r>
            <a:r>
              <a:rPr lang="en-GB" dirty="0"/>
              <a:t> </a:t>
            </a:r>
            <a:r>
              <a:rPr lang="en-GB" dirty="0" err="1"/>
              <a:t>keresztmetszeti</a:t>
            </a:r>
            <a:r>
              <a:rPr lang="en-GB" dirty="0"/>
              <a:t> </a:t>
            </a:r>
            <a:r>
              <a:rPr lang="en-GB" dirty="0" err="1"/>
              <a:t>forgalmi</a:t>
            </a:r>
            <a:r>
              <a:rPr lang="en-GB" dirty="0"/>
              <a:t> </a:t>
            </a:r>
            <a:r>
              <a:rPr lang="en-GB" dirty="0" err="1"/>
              <a:t>adatok</a:t>
            </a:r>
            <a:r>
              <a:rPr lang="hu-HU" dirty="0"/>
              <a:t> (2022)</a:t>
            </a:r>
          </a:p>
          <a:p>
            <a:r>
              <a:rPr lang="en-GB" dirty="0"/>
              <a:t>https://napportal.kozut.hu/</a:t>
            </a:r>
            <a:endParaRPr lang="hu-HU" dirty="0"/>
          </a:p>
          <a:p>
            <a:r>
              <a:rPr lang="hu-HU" dirty="0"/>
              <a:t>Központi Statisztikai Hivatal - https://www.ksh.hu/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2786135" y="533760"/>
            <a:ext cx="661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Inter-settlement origin-destination matrix</a:t>
            </a:r>
            <a:endParaRPr lang="en-GB" sz="28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A44DBBB-8B7E-BE68-5C0E-5154C05A46BF}"/>
              </a:ext>
            </a:extLst>
          </p:cNvPr>
          <p:cNvSpPr txBox="1"/>
          <p:nvPr/>
        </p:nvSpPr>
        <p:spPr>
          <a:xfrm>
            <a:off x="5614220" y="182036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 err="1"/>
              <a:t>Problem</a:t>
            </a:r>
            <a:r>
              <a:rPr lang="hu-HU" sz="1800" b="1" dirty="0"/>
              <a:t>: </a:t>
            </a:r>
            <a:r>
              <a:rPr lang="hu-HU" sz="1800" dirty="0" err="1"/>
              <a:t>We</a:t>
            </a:r>
            <a:r>
              <a:rPr lang="hu-HU" sz="1800" dirty="0"/>
              <a:t> </a:t>
            </a:r>
            <a:r>
              <a:rPr lang="hu-HU" sz="1800" dirty="0" err="1"/>
              <a:t>would</a:t>
            </a:r>
            <a:r>
              <a:rPr lang="hu-HU" sz="1800" dirty="0"/>
              <a:t> like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know</a:t>
            </a:r>
            <a:r>
              <a:rPr lang="hu-HU" sz="1800" dirty="0"/>
              <a:t> </a:t>
            </a:r>
            <a:r>
              <a:rPr lang="hu-HU" sz="1800" dirty="0" err="1"/>
              <a:t>how</a:t>
            </a:r>
            <a:r>
              <a:rPr lang="hu-HU" sz="1800" dirty="0"/>
              <a:t> </a:t>
            </a:r>
            <a:r>
              <a:rPr lang="hu-HU" sz="1800" dirty="0" err="1"/>
              <a:t>many</a:t>
            </a:r>
            <a:r>
              <a:rPr lang="hu-HU" sz="1800" dirty="0"/>
              <a:t> </a:t>
            </a:r>
            <a:r>
              <a:rPr lang="hu-HU" sz="1800" dirty="0" err="1"/>
              <a:t>people</a:t>
            </a:r>
            <a:r>
              <a:rPr lang="hu-HU" sz="1800" dirty="0"/>
              <a:t> </a:t>
            </a:r>
            <a:r>
              <a:rPr lang="hu-HU" sz="1800" dirty="0" err="1"/>
              <a:t>commute</a:t>
            </a:r>
            <a:r>
              <a:rPr lang="hu-HU" sz="1800" dirty="0"/>
              <a:t> </a:t>
            </a:r>
            <a:r>
              <a:rPr lang="hu-HU" sz="1800" dirty="0" err="1"/>
              <a:t>from</a:t>
            </a:r>
            <a:r>
              <a:rPr lang="hu-HU" sz="1800" dirty="0"/>
              <a:t> a </a:t>
            </a:r>
            <a:r>
              <a:rPr lang="hu-HU" sz="1800" dirty="0" err="1"/>
              <a:t>Hungarian</a:t>
            </a:r>
            <a:r>
              <a:rPr lang="hu-HU" sz="1800" dirty="0"/>
              <a:t> city/</a:t>
            </a:r>
            <a:r>
              <a:rPr lang="hu-HU" sz="1800" dirty="0" err="1"/>
              <a:t>town</a:t>
            </a:r>
            <a:r>
              <a:rPr lang="hu-HU" dirty="0"/>
              <a:t>/</a:t>
            </a:r>
            <a:r>
              <a:rPr lang="hu-HU" dirty="0" err="1"/>
              <a:t>settlement</a:t>
            </a:r>
            <a:r>
              <a:rPr lang="hu-HU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others</a:t>
            </a:r>
            <a:r>
              <a:rPr lang="hu-HU" sz="1800" dirty="0"/>
              <a:t> </a:t>
            </a:r>
            <a:r>
              <a:rPr lang="hu-HU" sz="1800" dirty="0" err="1"/>
              <a:t>regularly</a:t>
            </a:r>
            <a:r>
              <a:rPr lang="hu-HU" sz="1800" dirty="0"/>
              <a:t>.</a:t>
            </a:r>
          </a:p>
          <a:p>
            <a:endParaRPr lang="hu-HU" sz="1800" b="1" dirty="0"/>
          </a:p>
          <a:p>
            <a:r>
              <a:rPr lang="en-GB" sz="1800" b="1" dirty="0"/>
              <a:t>Origin</a:t>
            </a:r>
            <a:r>
              <a:rPr lang="en-GB" b="1" dirty="0"/>
              <a:t> – destination pairs</a:t>
            </a:r>
            <a:r>
              <a:rPr lang="en-GB" dirty="0"/>
              <a:t>: For each location pair, the number of people travelling</a:t>
            </a:r>
            <a:r>
              <a:rPr lang="hu-HU" dirty="0"/>
              <a:t> (</a:t>
            </a:r>
            <a:r>
              <a:rPr lang="en-GB" dirty="0"/>
              <a:t>commuting</a:t>
            </a:r>
            <a:r>
              <a:rPr lang="hu-HU" dirty="0"/>
              <a:t>)</a:t>
            </a:r>
            <a:r>
              <a:rPr lang="en-GB" dirty="0"/>
              <a:t> between the two places </a:t>
            </a:r>
            <a:r>
              <a:rPr lang="hu-HU" dirty="0"/>
              <a:t>over a </a:t>
            </a:r>
            <a:r>
              <a:rPr lang="en-GB" dirty="0"/>
              <a:t>time</a:t>
            </a:r>
            <a:r>
              <a:rPr lang="hu-HU" dirty="0"/>
              <a:t> </a:t>
            </a:r>
            <a:r>
              <a:rPr lang="en-GB" dirty="0"/>
              <a:t>period</a:t>
            </a:r>
            <a:r>
              <a:rPr lang="hu-HU" dirty="0"/>
              <a:t> (</a:t>
            </a:r>
            <a:r>
              <a:rPr lang="en-GB" dirty="0"/>
              <a:t>e.g. per day</a:t>
            </a:r>
            <a:r>
              <a:rPr lang="hu-HU" dirty="0"/>
              <a:t>) </a:t>
            </a:r>
            <a:r>
              <a:rPr lang="en-GB" dirty="0"/>
              <a:t>is represented</a:t>
            </a:r>
            <a:r>
              <a:rPr lang="hu-HU" dirty="0"/>
              <a:t>.</a:t>
            </a:r>
          </a:p>
          <a:p>
            <a:endParaRPr lang="en-GB" sz="1800" dirty="0"/>
          </a:p>
          <a:p>
            <a:r>
              <a:rPr lang="en-GB" sz="1800" b="1" dirty="0"/>
              <a:t>Usecases</a:t>
            </a:r>
            <a:r>
              <a:rPr lang="en-GB" b="1" dirty="0"/>
              <a:t>:</a:t>
            </a:r>
            <a:r>
              <a:rPr lang="en-GB" sz="1800" dirty="0"/>
              <a:t> </a:t>
            </a:r>
            <a:r>
              <a:rPr lang="hu-HU" dirty="0" err="1"/>
              <a:t>Epidemic</a:t>
            </a:r>
            <a:r>
              <a:rPr lang="hu-HU" dirty="0"/>
              <a:t> </a:t>
            </a:r>
            <a:r>
              <a:rPr lang="en-GB" dirty="0"/>
              <a:t>spreading modelling</a:t>
            </a:r>
            <a:r>
              <a:rPr lang="hu-HU" dirty="0"/>
              <a:t> (</a:t>
            </a:r>
            <a:r>
              <a:rPr lang="hu-HU" dirty="0" err="1"/>
              <a:t>our</a:t>
            </a:r>
            <a:r>
              <a:rPr lang="hu-HU" dirty="0"/>
              <a:t> main interest),</a:t>
            </a:r>
            <a:r>
              <a:rPr lang="en-GB" dirty="0"/>
              <a:t> </a:t>
            </a:r>
            <a:r>
              <a:rPr lang="en-GB" sz="1800" dirty="0"/>
              <a:t>human mobility</a:t>
            </a:r>
            <a:r>
              <a:rPr lang="hu-HU" sz="1800" dirty="0"/>
              <a:t>,</a:t>
            </a:r>
            <a:r>
              <a:rPr lang="en-GB" sz="1800" dirty="0"/>
              <a:t> traffic </a:t>
            </a:r>
            <a:r>
              <a:rPr lang="hu-HU" sz="1800" dirty="0"/>
              <a:t>and </a:t>
            </a:r>
            <a:r>
              <a:rPr lang="hu-HU" sz="1800" dirty="0" err="1"/>
              <a:t>traffic</a:t>
            </a:r>
            <a:r>
              <a:rPr lang="hu-HU" sz="1800" dirty="0"/>
              <a:t> </a:t>
            </a:r>
            <a:r>
              <a:rPr lang="en-GB" sz="1800" dirty="0"/>
              <a:t>congestion prediction, human behaviour studies</a:t>
            </a:r>
            <a:r>
              <a:rPr lang="hu-HU" sz="1800" dirty="0"/>
              <a:t>.</a:t>
            </a:r>
            <a:endParaRPr lang="en-GB" sz="1800" dirty="0"/>
          </a:p>
          <a:p>
            <a:endParaRPr lang="en-GB" dirty="0"/>
          </a:p>
          <a:p>
            <a:r>
              <a:rPr lang="en-GB" sz="1800" b="1" dirty="0"/>
              <a:t>Challenges</a:t>
            </a:r>
            <a:r>
              <a:rPr lang="hu-HU" sz="1800" b="1" dirty="0"/>
              <a:t>: </a:t>
            </a:r>
            <a:r>
              <a:rPr lang="en-GB" dirty="0"/>
              <a:t>D</a:t>
            </a:r>
            <a:r>
              <a:rPr lang="en-GB" sz="1800" dirty="0"/>
              <a:t>irectly measured data is rare, </a:t>
            </a:r>
            <a:r>
              <a:rPr lang="en-GB" dirty="0"/>
              <a:t>inferring from certain types of data can raise other concerns (e.g. privacy</a:t>
            </a:r>
            <a:r>
              <a:rPr lang="hu-HU" dirty="0"/>
              <a:t>)</a:t>
            </a:r>
          </a:p>
          <a:p>
            <a:r>
              <a:rPr lang="en-GB" dirty="0"/>
              <a:t>Census</a:t>
            </a:r>
            <a:r>
              <a:rPr lang="hu-HU" dirty="0"/>
              <a:t> </a:t>
            </a:r>
            <a:r>
              <a:rPr lang="en-GB" dirty="0"/>
              <a:t>data</a:t>
            </a:r>
            <a:r>
              <a:rPr lang="hu-HU" dirty="0"/>
              <a:t> </a:t>
            </a:r>
            <a:r>
              <a:rPr lang="en-GB" dirty="0"/>
              <a:t>is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collected</a:t>
            </a:r>
            <a:r>
              <a:rPr lang="hu-HU" dirty="0"/>
              <a:t> </a:t>
            </a:r>
            <a:r>
              <a:rPr lang="hu-HU" dirty="0" err="1"/>
              <a:t>once</a:t>
            </a:r>
            <a:r>
              <a:rPr lang="hu-HU" dirty="0"/>
              <a:t> over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years</a:t>
            </a:r>
            <a:r>
              <a:rPr lang="hu-HU" dirty="0"/>
              <a:t>.</a:t>
            </a:r>
          </a:p>
          <a:p>
            <a:endParaRPr lang="en-GB" sz="1800" dirty="0"/>
          </a:p>
          <a:p>
            <a:r>
              <a:rPr lang="en-GB" b="1" dirty="0"/>
              <a:t>Goal: </a:t>
            </a:r>
            <a:r>
              <a:rPr lang="en-GB" dirty="0"/>
              <a:t>An alternative way to create Hungary’s O-D matrix with high accuracy and </a:t>
            </a:r>
            <a:r>
              <a:rPr lang="en-GB" sz="1800" dirty="0"/>
              <a:t>great resolution</a:t>
            </a:r>
            <a:r>
              <a:rPr lang="hu-HU" sz="1800" dirty="0"/>
              <a:t>.</a:t>
            </a:r>
            <a:endParaRPr lang="en-GB" sz="1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2D06069-B79D-3D8F-0E97-55B5116C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2</a:t>
            </a:fld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6DB136-A4B4-CAD2-9AB4-ED3CD1552445}"/>
              </a:ext>
            </a:extLst>
          </p:cNvPr>
          <p:cNvSpPr txBox="1"/>
          <p:nvPr/>
        </p:nvSpPr>
        <p:spPr>
          <a:xfrm>
            <a:off x="1046686" y="5987018"/>
            <a:ext cx="3947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+mj-lt"/>
              </a:rPr>
              <a:t>An example for an O-D matrix: rows represent</a:t>
            </a:r>
          </a:p>
          <a:p>
            <a:r>
              <a:rPr lang="en-GB" sz="1400" dirty="0">
                <a:latin typeface="+mj-lt"/>
              </a:rPr>
              <a:t>the origin locations, columns the destinations. The</a:t>
            </a:r>
          </a:p>
          <a:p>
            <a:r>
              <a:rPr lang="en-GB" sz="1400" dirty="0">
                <a:latin typeface="+mj-lt"/>
              </a:rPr>
              <a:t>stored value would equal the commuters inbetween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0A810F-E2C3-578A-FF0B-BF57EE3E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7" y="1947708"/>
            <a:ext cx="4471294" cy="39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713442" y="523724"/>
            <a:ext cx="4765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Ground truth data from census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2D06069-B79D-3D8F-0E97-55B5116C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3</a:t>
            </a:fld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6DB136-A4B4-CAD2-9AB4-ED3CD1552445}"/>
              </a:ext>
            </a:extLst>
          </p:cNvPr>
          <p:cNvSpPr txBox="1"/>
          <p:nvPr/>
        </p:nvSpPr>
        <p:spPr>
          <a:xfrm>
            <a:off x="678370" y="5124363"/>
            <a:ext cx="484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+mj-lt"/>
              </a:rPr>
              <a:t>Commuting</a:t>
            </a:r>
            <a:r>
              <a:rPr lang="hu-HU" sz="1400" dirty="0">
                <a:latin typeface="+mj-lt"/>
              </a:rPr>
              <a:t> map in Hungary, </a:t>
            </a:r>
            <a:r>
              <a:rPr lang="hu-HU" sz="1400" dirty="0" err="1">
                <a:latin typeface="+mj-lt"/>
              </a:rPr>
              <a:t>from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self-reported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data</a:t>
            </a:r>
            <a:r>
              <a:rPr lang="hu-HU" sz="1400" dirty="0">
                <a:latin typeface="+mj-lt"/>
              </a:rPr>
              <a:t> [Ódor 2022] </a:t>
            </a:r>
            <a:endParaRPr lang="en-GB" sz="1400" dirty="0">
              <a:latin typeface="+mj-lt"/>
            </a:endParaRPr>
          </a:p>
        </p:txBody>
      </p:sp>
      <p:pic>
        <p:nvPicPr>
          <p:cNvPr id="10" name="Kép 11">
            <a:extLst>
              <a:ext uri="{FF2B5EF4-FFF2-40B4-BE49-F238E27FC236}">
                <a16:creationId xmlns:a16="http://schemas.microsoft.com/office/drawing/2014/main" id="{B753E81B-EA6D-F25D-1A5D-59D3E1B1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9" y="2457363"/>
            <a:ext cx="4276725" cy="266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DFA1D-66D7-58EE-8028-5EDBC23E8013}"/>
              </a:ext>
            </a:extLst>
          </p:cNvPr>
          <p:cNvSpPr txBox="1"/>
          <p:nvPr/>
        </p:nvSpPr>
        <p:spPr>
          <a:xfrm>
            <a:off x="6040543" y="2499563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Hungarian Central Statistical Office (KSH) 2016:</a:t>
            </a:r>
            <a:endParaRPr lang="hu-H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1: </a:t>
            </a:r>
            <a:r>
              <a:rPr lang="en-GB" dirty="0"/>
              <a:t>Settlement statistics: population, latitude-longitude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2: </a:t>
            </a:r>
            <a:r>
              <a:rPr lang="en-GB" dirty="0"/>
              <a:t>Commuting from one settlement to another: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includes commuting to school, and to work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en-GB" dirty="0"/>
              <a:t>Both datasets include each settlement / pair of settlements where there is at least one commuter.</a:t>
            </a:r>
            <a:endParaRPr lang="hu-HU" dirty="0"/>
          </a:p>
          <a:p>
            <a:endParaRPr lang="hu-HU" dirty="0"/>
          </a:p>
          <a:p>
            <a:r>
              <a:rPr lang="hu-HU" dirty="0"/>
              <a:t>~3200 </a:t>
            </a:r>
            <a:r>
              <a:rPr lang="hu-HU" dirty="0" err="1"/>
              <a:t>settlements</a:t>
            </a:r>
            <a:r>
              <a:rPr lang="hu-HU" dirty="0"/>
              <a:t>, ~93000 </a:t>
            </a:r>
            <a:r>
              <a:rPr lang="hu-HU" dirty="0" err="1"/>
              <a:t>pairs</a:t>
            </a:r>
            <a:r>
              <a:rPr lang="hu-HU" dirty="0"/>
              <a:t> (non-</a:t>
            </a:r>
            <a:r>
              <a:rPr lang="hu-HU" dirty="0" err="1"/>
              <a:t>zero</a:t>
            </a:r>
            <a:r>
              <a:rPr lang="hu-HU" dirty="0"/>
              <a:t> </a:t>
            </a:r>
            <a:r>
              <a:rPr lang="hu-HU" dirty="0" err="1"/>
              <a:t>commution</a:t>
            </a:r>
            <a:r>
              <a:rPr lang="hu-HU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2832319" y="424092"/>
            <a:ext cx="6986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Observational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data</a:t>
            </a:r>
            <a:r>
              <a:rPr lang="hu-HU" sz="2800" b="1" dirty="0">
                <a:solidFill>
                  <a:schemeClr val="bg1"/>
                </a:solidFill>
              </a:rPr>
              <a:t>: </a:t>
            </a:r>
            <a:r>
              <a:rPr lang="hu-HU" sz="2800" b="1" dirty="0" err="1">
                <a:solidFill>
                  <a:schemeClr val="bg1"/>
                </a:solidFill>
              </a:rPr>
              <a:t>Road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traffic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volume</a:t>
            </a:r>
            <a:endParaRPr lang="en-GB" sz="28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EB7645D-BEC2-1B02-9D8E-A040CA7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3" y="4269546"/>
            <a:ext cx="11329313" cy="1834796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1B563BC-035E-9323-35A3-ADE9D102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4</a:t>
            </a:fld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E6FF8-D9A4-AE25-C03D-5E6583B0E417}"/>
              </a:ext>
            </a:extLst>
          </p:cNvPr>
          <p:cNvSpPr txBox="1"/>
          <p:nvPr/>
        </p:nvSpPr>
        <p:spPr>
          <a:xfrm>
            <a:off x="862472" y="1865455"/>
            <a:ext cx="78882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 err="1"/>
              <a:t>Hungarian</a:t>
            </a:r>
            <a:r>
              <a:rPr lang="hu-HU" sz="2200" dirty="0"/>
              <a:t> Public </a:t>
            </a:r>
            <a:r>
              <a:rPr lang="hu-HU" sz="2200" dirty="0" err="1"/>
              <a:t>Roads</a:t>
            </a:r>
            <a:r>
              <a:rPr lang="hu-HU" sz="2200" dirty="0"/>
              <a:t> 2022:</a:t>
            </a:r>
          </a:p>
          <a:p>
            <a:endParaRPr lang="hu-H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Nation-wide</a:t>
            </a:r>
            <a:r>
              <a:rPr lang="hu-HU" dirty="0"/>
              <a:t> </a:t>
            </a:r>
            <a:r>
              <a:rPr lang="hu-HU" dirty="0" err="1"/>
              <a:t>daily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measurements</a:t>
            </a:r>
            <a:r>
              <a:rPr lang="hu-HU" dirty="0"/>
              <a:t>, </a:t>
            </a:r>
            <a:r>
              <a:rPr lang="hu-HU" dirty="0" err="1"/>
              <a:t>average</a:t>
            </a:r>
            <a:r>
              <a:rPr lang="hu-HU" dirty="0"/>
              <a:t> over a </a:t>
            </a:r>
            <a:r>
              <a:rPr lang="hu-HU" dirty="0" err="1"/>
              <a:t>year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Vehicle</a:t>
            </a:r>
            <a:r>
              <a:rPr lang="hu-HU" dirty="0"/>
              <a:t>, </a:t>
            </a:r>
            <a:r>
              <a:rPr lang="hu-HU" dirty="0" err="1"/>
              <a:t>heavy</a:t>
            </a:r>
            <a:r>
              <a:rPr lang="hu-HU" dirty="0"/>
              <a:t> </a:t>
            </a:r>
            <a:r>
              <a:rPr lang="hu-HU" dirty="0" err="1"/>
              <a:t>vehicle</a:t>
            </a:r>
            <a:r>
              <a:rPr lang="hu-HU" dirty="0"/>
              <a:t>, </a:t>
            </a:r>
            <a:r>
              <a:rPr lang="hu-HU" dirty="0" err="1"/>
              <a:t>bicycle</a:t>
            </a:r>
            <a:r>
              <a:rPr lang="hu-HU" dirty="0"/>
              <a:t> </a:t>
            </a:r>
            <a:r>
              <a:rPr lang="hu-HU" dirty="0" err="1"/>
              <a:t>counts</a:t>
            </a:r>
            <a:r>
              <a:rPr lang="hu-HU" dirty="0"/>
              <a:t> 14000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segments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highways</a:t>
            </a:r>
            <a:r>
              <a:rPr lang="hu-H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Geographical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Some</a:t>
            </a:r>
            <a:r>
              <a:rPr lang="hu-HU" dirty="0"/>
              <a:t> extra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measurement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9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962621" y="468690"/>
            <a:ext cx="4266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Test </a:t>
            </a:r>
            <a:r>
              <a:rPr lang="hu-HU" sz="2800" b="1" dirty="0" err="1">
                <a:solidFill>
                  <a:schemeClr val="bg1"/>
                </a:solidFill>
              </a:rPr>
              <a:t>network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construction</a:t>
            </a:r>
            <a:endParaRPr lang="en-GB" sz="28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FF7C561-79AD-5F66-2FD4-8A2EB16F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9" y="1731835"/>
            <a:ext cx="6886184" cy="4602441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22A657C1-51D6-4148-1D81-E1B4F23D06C3}"/>
              </a:ext>
            </a:extLst>
          </p:cNvPr>
          <p:cNvSpPr txBox="1"/>
          <p:nvPr/>
        </p:nvSpPr>
        <p:spPr>
          <a:xfrm>
            <a:off x="5763538" y="4013343"/>
            <a:ext cx="5455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16 </a:t>
            </a:r>
            <a:r>
              <a:rPr lang="hu-HU" dirty="0" err="1"/>
              <a:t>cities</a:t>
            </a:r>
            <a:r>
              <a:rPr lang="hu-HU" dirty="0"/>
              <a:t>, 3 </a:t>
            </a:r>
            <a:r>
              <a:rPr lang="hu-HU" dirty="0" err="1"/>
              <a:t>highway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points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Nodes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locations</a:t>
            </a:r>
            <a:r>
              <a:rPr lang="hu-HU" dirty="0"/>
              <a:t>, </a:t>
            </a:r>
            <a:r>
              <a:rPr lang="hu-HU" dirty="0" err="1"/>
              <a:t>edges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roads</a:t>
            </a:r>
            <a:r>
              <a:rPr lang="hu-HU" dirty="0"/>
              <a:t>, </a:t>
            </a:r>
            <a:r>
              <a:rPr lang="hu-HU" dirty="0" err="1"/>
              <a:t>possibly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roads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Weight</a:t>
            </a:r>
            <a:r>
              <a:rPr lang="hu-HU" dirty="0"/>
              <a:t>: The minimum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volume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segments</a:t>
            </a:r>
            <a:r>
              <a:rPr lang="hu-HU" dirty="0"/>
              <a:t>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edge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Parallel </a:t>
            </a:r>
            <a:r>
              <a:rPr lang="hu-HU" dirty="0" err="1"/>
              <a:t>edges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appear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road</a:t>
            </a:r>
            <a:r>
              <a:rPr lang="hu-HU" dirty="0"/>
              <a:t> 4 and </a:t>
            </a:r>
            <a:r>
              <a:rPr lang="hu-HU" dirty="0" err="1"/>
              <a:t>highway</a:t>
            </a:r>
            <a:r>
              <a:rPr lang="hu-HU" dirty="0"/>
              <a:t> M4),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combined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(sum)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95FD18D-6A4E-AE8C-A300-ED2047C9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1794" y="6356350"/>
            <a:ext cx="322006" cy="365125"/>
          </a:xfrm>
        </p:spPr>
        <p:txBody>
          <a:bodyPr/>
          <a:lstStyle/>
          <a:p>
            <a:fld id="{6D56CEDF-596B-4DDB-8F32-3472DB6843F1}" type="slidenum">
              <a:rPr lang="hu-HU" smtClean="0"/>
              <a:t>5</a:t>
            </a:fld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BC750A7-1105-5E88-108A-BC71CAC67F0B}"/>
              </a:ext>
            </a:extLst>
          </p:cNvPr>
          <p:cNvSpPr txBox="1"/>
          <p:nvPr/>
        </p:nvSpPr>
        <p:spPr>
          <a:xfrm>
            <a:off x="7296522" y="1813606"/>
            <a:ext cx="24042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/>
              <a:t>„</a:t>
            </a:r>
            <a:r>
              <a:rPr lang="hu-HU" sz="2200" dirty="0" err="1"/>
              <a:t>Proof</a:t>
            </a:r>
            <a:r>
              <a:rPr lang="hu-HU" sz="2200" dirty="0"/>
              <a:t> of </a:t>
            </a:r>
            <a:r>
              <a:rPr lang="hu-HU" sz="2200" dirty="0" err="1"/>
              <a:t>concept</a:t>
            </a:r>
            <a:r>
              <a:rPr lang="hu-HU" sz="22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FB3B3-CA5E-FD1F-29E8-CC17EB9977D6}"/>
              </a:ext>
            </a:extLst>
          </p:cNvPr>
          <p:cNvSpPr txBox="1"/>
          <p:nvPr/>
        </p:nvSpPr>
        <p:spPr>
          <a:xfrm>
            <a:off x="7370492" y="2326162"/>
            <a:ext cx="366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In </a:t>
            </a:r>
            <a:r>
              <a:rPr lang="hu-HU" dirty="0" err="1"/>
              <a:t>accordance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23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876101" y="403209"/>
            <a:ext cx="289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- </a:t>
            </a:r>
            <a:r>
              <a:rPr lang="hu-HU" sz="2800" b="1" dirty="0" err="1">
                <a:solidFill>
                  <a:schemeClr val="bg1"/>
                </a:solidFill>
              </a:rPr>
              <a:t>methods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888E32E-AD06-3F67-F2DA-E542162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4187" y="6356350"/>
            <a:ext cx="509613" cy="365125"/>
          </a:xfrm>
        </p:spPr>
        <p:txBody>
          <a:bodyPr/>
          <a:lstStyle/>
          <a:p>
            <a:fld id="{6D56CEDF-596B-4DDB-8F32-3472DB6843F1}" type="slidenum">
              <a:rPr lang="hu-HU" smtClean="0"/>
              <a:t>6</a:t>
            </a:fld>
            <a:endParaRPr lang="hu-H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CC464-C22A-3D7D-F92E-C4266D0D66DA}"/>
              </a:ext>
            </a:extLst>
          </p:cNvPr>
          <p:cNvSpPr/>
          <p:nvPr/>
        </p:nvSpPr>
        <p:spPr>
          <a:xfrm>
            <a:off x="343780" y="1833279"/>
            <a:ext cx="4124282" cy="4370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167B-98DC-E7B3-A23A-08BBE8EB3E79}"/>
              </a:ext>
            </a:extLst>
          </p:cNvPr>
          <p:cNvSpPr txBox="1"/>
          <p:nvPr/>
        </p:nvSpPr>
        <p:spPr>
          <a:xfrm>
            <a:off x="1015019" y="1877490"/>
            <a:ext cx="2781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Gravity</a:t>
            </a:r>
            <a:r>
              <a:rPr lang="hu-HU" sz="2200" dirty="0"/>
              <a:t> [</a:t>
            </a:r>
            <a:r>
              <a:rPr lang="hu-HU" sz="2200" dirty="0" err="1"/>
              <a:t>Parsons</a:t>
            </a:r>
            <a:r>
              <a:rPr lang="hu-HU" sz="2200" dirty="0"/>
              <a:t> 1960]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/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/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where:</a:t>
                </a:r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number of trips from zone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en-GB" dirty="0"/>
                  <a:t>to zone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relate to the number of trips leaving location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i="1" dirty="0"/>
                  <a:t> </a:t>
                </a:r>
                <a:r>
                  <a:rPr lang="en-GB" dirty="0"/>
                  <a:t>/ attracted by location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the distance between zones </a:t>
                </a:r>
                <a:r>
                  <a:rPr lang="hu-HU" i="1" dirty="0"/>
                  <a:t>i </a:t>
                </a:r>
                <a:r>
                  <a:rPr lang="hu-HU" dirty="0"/>
                  <a:t>and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  <a:p>
                <a:r>
                  <a:rPr lang="en-GB" dirty="0"/>
                  <a:t>-</a:t>
                </a:r>
                <a:r>
                  <a:rPr lang="hu-HU" dirty="0"/>
                  <a:t> </a:t>
                </a:r>
                <a:r>
                  <a:rPr lang="en-GB" dirty="0"/>
                  <a:t>deterrence</a:t>
                </a:r>
                <a:r>
                  <a:rPr lang="hu-HU" dirty="0"/>
                  <a:t>: </a:t>
                </a:r>
                <a:r>
                  <a:rPr lang="en-GB" dirty="0"/>
                  <a:t>decreasing number of trips as the distance increases</a:t>
                </a:r>
                <a:r>
                  <a:rPr lang="hu-HU" dirty="0"/>
                  <a:t>,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power-law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: </a:t>
                </a:r>
                <a:r>
                  <a:rPr lang="en-GB" dirty="0"/>
                  <a:t>constant of proportionality</a:t>
                </a:r>
                <a:r>
                  <a:rPr lang="hu-HU" dirty="0"/>
                  <a:t>	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blipFill>
                <a:blip r:embed="rId3"/>
                <a:stretch>
                  <a:fillRect l="-1136" t="-1511" r="-284" b="-3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6623DB6-535F-EEA6-A036-62D8A7DCC466}"/>
              </a:ext>
            </a:extLst>
          </p:cNvPr>
          <p:cNvSpPr txBox="1"/>
          <p:nvPr/>
        </p:nvSpPr>
        <p:spPr>
          <a:xfrm>
            <a:off x="200915" y="6321355"/>
            <a:ext cx="774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use the scikit-mobility models to estimate an O-D matrix</a:t>
            </a:r>
            <a:r>
              <a:rPr lang="hu-HU" dirty="0"/>
              <a:t> [</a:t>
            </a:r>
            <a:r>
              <a:rPr lang="hu-HU" dirty="0" err="1"/>
              <a:t>Pappalardo</a:t>
            </a:r>
            <a:r>
              <a:rPr lang="hu-HU" dirty="0"/>
              <a:t> 2022]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39EF9-608C-1B62-10D3-D4B9FB9F2BAE}"/>
              </a:ext>
            </a:extLst>
          </p:cNvPr>
          <p:cNvSpPr/>
          <p:nvPr/>
        </p:nvSpPr>
        <p:spPr>
          <a:xfrm>
            <a:off x="4738799" y="1833279"/>
            <a:ext cx="7354878" cy="4386546"/>
          </a:xfrm>
          <a:prstGeom prst="roundRect">
            <a:avLst/>
          </a:prstGeom>
          <a:solidFill>
            <a:srgbClr val="B4F6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1799D-1341-8E63-48EC-D136F3996693}"/>
              </a:ext>
            </a:extLst>
          </p:cNvPr>
          <p:cNvSpPr txBox="1"/>
          <p:nvPr/>
        </p:nvSpPr>
        <p:spPr>
          <a:xfrm>
            <a:off x="7530418" y="1903533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Bell [Bell 1983]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/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blipFill>
                <a:blip r:embed="rId4"/>
                <a:stretch>
                  <a:fillRect l="-2674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/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F4E494-A538-3E66-0BA0-AB0DBA0B2749}"/>
              </a:ext>
            </a:extLst>
          </p:cNvPr>
          <p:cNvSpPr txBox="1"/>
          <p:nvPr/>
        </p:nvSpPr>
        <p:spPr>
          <a:xfrm>
            <a:off x="7949611" y="2654516"/>
            <a:ext cx="1258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assuming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/>
              <p:nvPr/>
            </p:nvSpPr>
            <p:spPr>
              <a:xfrm>
                <a:off x="4788261" y="3156012"/>
                <a:ext cx="7305416" cy="205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pairs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(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infer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dirty="0"/>
                  <a:t>)</a:t>
                </a:r>
              </a:p>
              <a:p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Traffic</a:t>
                </a:r>
                <a:r>
                  <a:rPr lang="hu-HU" dirty="0"/>
                  <a:t> </a:t>
                </a:r>
                <a:r>
                  <a:rPr lang="hu-HU" dirty="0" err="1"/>
                  <a:t>volumes</a:t>
                </a:r>
                <a:r>
                  <a:rPr lang="hu-HU" dirty="0"/>
                  <a:t> –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measure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b="1" dirty="0"/>
                  <a:t>, input </a:t>
                </a:r>
                <a:r>
                  <a:rPr lang="hu-HU" b="1" dirty="0" err="1"/>
                  <a:t>data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u-HU" dirty="0"/>
                  <a:t>-</a:t>
                </a:r>
                <a:r>
                  <a:rPr lang="hu-HU" b="1" dirty="0" err="1"/>
                  <a:t>matrix</a:t>
                </a:r>
                <a:r>
                  <a:rPr lang="hu-HU" dirty="0"/>
                  <a:t>: </a:t>
                </a:r>
                <a:r>
                  <a:rPr lang="hu-HU" dirty="0" err="1"/>
                  <a:t>When</a:t>
                </a:r>
                <a:r>
                  <a:rPr lang="hu-HU" dirty="0"/>
                  <a:t> </a:t>
                </a:r>
                <a:r>
                  <a:rPr lang="hu-HU" dirty="0" err="1"/>
                  <a:t>travelling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A </a:t>
                </a:r>
                <a:r>
                  <a:rPr lang="hu-HU" dirty="0" err="1"/>
                  <a:t>to</a:t>
                </a:r>
                <a:r>
                  <a:rPr lang="hu-HU" dirty="0"/>
                  <a:t> B, </a:t>
                </a:r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likely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pass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a </a:t>
                </a:r>
                <a:r>
                  <a:rPr lang="hu-HU" dirty="0" err="1"/>
                  <a:t>certain</a:t>
                </a:r>
                <a:r>
                  <a:rPr lang="hu-HU" dirty="0"/>
                  <a:t> </a:t>
                </a:r>
                <a:r>
                  <a:rPr lang="hu-HU" dirty="0" err="1"/>
                  <a:t>road</a:t>
                </a:r>
                <a:r>
                  <a:rPr lang="hu-HU" dirty="0"/>
                  <a:t> – </a:t>
                </a:r>
                <a:r>
                  <a:rPr lang="hu-HU" b="1" dirty="0" err="1"/>
                  <a:t>This</a:t>
                </a:r>
                <a:r>
                  <a:rPr lang="hu-HU" b="1" dirty="0"/>
                  <a:t>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pre-determine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)</a:t>
                </a:r>
                <a:endParaRPr lang="hu-HU" sz="1800" b="0" i="1" dirty="0">
                  <a:latin typeface="Cambria Math" panose="02040503050406030204" pitchFamily="18" charset="0"/>
                </a:endParaRPr>
              </a:p>
              <a:p>
                <a:endParaRPr lang="hu-H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hu-HU" sz="1800" b="0" dirty="0"/>
                  <a:t> road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sz="1800" b="0" dirty="0"/>
                  <a:t> traffic,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going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</a:t>
                </a:r>
                <a:r>
                  <a:rPr lang="hu-HU" dirty="0" err="1"/>
                  <a:t>road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61" y="3156012"/>
                <a:ext cx="7305416" cy="2053639"/>
              </a:xfrm>
              <a:prstGeom prst="rect">
                <a:avLst/>
              </a:prstGeom>
              <a:blipFill>
                <a:blip r:embed="rId6"/>
                <a:stretch>
                  <a:fillRect l="-667" t="-1780" r="-1251" b="-2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D4A49A5-6400-DD5D-F383-B7A329B2E028}"/>
              </a:ext>
            </a:extLst>
          </p:cNvPr>
          <p:cNvSpPr txBox="1"/>
          <p:nvPr/>
        </p:nvSpPr>
        <p:spPr>
          <a:xfrm>
            <a:off x="5014452" y="2308377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optimize</a:t>
            </a:r>
            <a:r>
              <a:rPr lang="hu-HU" dirty="0"/>
              <a:t> an </a:t>
            </a:r>
            <a:r>
              <a:rPr lang="hu-HU" dirty="0" err="1"/>
              <a:t>objective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constraints</a:t>
            </a:r>
            <a:r>
              <a:rPr lang="hu-HU" dirty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/>
              <p:nvPr/>
            </p:nvSpPr>
            <p:spPr>
              <a:xfrm>
                <a:off x="4762380" y="5421701"/>
                <a:ext cx="7429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dirty="0"/>
                  <a:t>Bell-</a:t>
                </a:r>
                <a:r>
                  <a:rPr lang="hu-HU" dirty="0" err="1"/>
                  <a:t>model</a:t>
                </a:r>
                <a:r>
                  <a:rPr lang="hu-HU" dirty="0"/>
                  <a:t>: </a:t>
                </a:r>
                <a:r>
                  <a:rPr lang="hu-HU" dirty="0" err="1"/>
                  <a:t>maximizes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observing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probabilities</a:t>
                </a:r>
                <a:endParaRPr lang="en-GB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80" y="5421701"/>
                <a:ext cx="7429620" cy="369332"/>
              </a:xfrm>
              <a:prstGeom prst="rect">
                <a:avLst/>
              </a:prstGeom>
              <a:blipFill>
                <a:blip r:embed="rId7"/>
                <a:stretch>
                  <a:fillRect l="-656" t="-8197" r="-8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/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/>
                  <a:t>For </a:t>
                </a:r>
                <a:r>
                  <a:rPr lang="hu-HU" dirty="0" err="1"/>
                  <a:t>us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/>
                  <a:t> estimated,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comes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total</a:t>
                </a:r>
                <a:r>
                  <a:rPr lang="hu-HU" dirty="0"/>
                  <a:t> </a:t>
                </a:r>
                <a:r>
                  <a:rPr lang="hu-HU" dirty="0" err="1"/>
                  <a:t>trips</a:t>
                </a:r>
                <a:r>
                  <a:rPr lang="hu-HU" dirty="0"/>
                  <a:t> sum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blipFill>
                <a:blip r:embed="rId8"/>
                <a:stretch>
                  <a:fillRect l="-630" t="-5660" r="-78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2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876101" y="403209"/>
            <a:ext cx="289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- </a:t>
            </a:r>
            <a:r>
              <a:rPr lang="hu-HU" sz="2800" b="1" dirty="0" err="1">
                <a:solidFill>
                  <a:schemeClr val="bg1"/>
                </a:solidFill>
              </a:rPr>
              <a:t>methods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888E32E-AD06-3F67-F2DA-E542162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4187" y="6356350"/>
            <a:ext cx="509613" cy="365125"/>
          </a:xfrm>
        </p:spPr>
        <p:txBody>
          <a:bodyPr/>
          <a:lstStyle/>
          <a:p>
            <a:fld id="{6D56CEDF-596B-4DDB-8F32-3472DB6843F1}" type="slidenum">
              <a:rPr lang="hu-HU" smtClean="0"/>
              <a:t>7</a:t>
            </a:fld>
            <a:endParaRPr lang="hu-H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CC464-C22A-3D7D-F92E-C4266D0D66DA}"/>
              </a:ext>
            </a:extLst>
          </p:cNvPr>
          <p:cNvSpPr/>
          <p:nvPr/>
        </p:nvSpPr>
        <p:spPr>
          <a:xfrm>
            <a:off x="343780" y="1833279"/>
            <a:ext cx="4124282" cy="4370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167B-98DC-E7B3-A23A-08BBE8EB3E79}"/>
              </a:ext>
            </a:extLst>
          </p:cNvPr>
          <p:cNvSpPr txBox="1"/>
          <p:nvPr/>
        </p:nvSpPr>
        <p:spPr>
          <a:xfrm>
            <a:off x="1015019" y="1877490"/>
            <a:ext cx="2781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Gravity</a:t>
            </a:r>
            <a:r>
              <a:rPr lang="hu-HU" sz="2200" dirty="0"/>
              <a:t> [</a:t>
            </a:r>
            <a:r>
              <a:rPr lang="hu-HU" sz="2200" dirty="0" err="1"/>
              <a:t>Parsons</a:t>
            </a:r>
            <a:r>
              <a:rPr lang="hu-HU" sz="2200" dirty="0"/>
              <a:t> 1960]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/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/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where:</a:t>
                </a:r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number of trips from zone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en-GB" dirty="0"/>
                  <a:t>to zone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relate to the number of trips leaving location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i="1" dirty="0"/>
                  <a:t> </a:t>
                </a:r>
                <a:r>
                  <a:rPr lang="en-GB" dirty="0"/>
                  <a:t>/ attracted by location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the distance between zones </a:t>
                </a:r>
                <a:r>
                  <a:rPr lang="hu-HU" i="1" dirty="0"/>
                  <a:t>i </a:t>
                </a:r>
                <a:r>
                  <a:rPr lang="hu-HU" dirty="0"/>
                  <a:t>and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  <a:p>
                <a:r>
                  <a:rPr lang="en-GB" dirty="0"/>
                  <a:t>-</a:t>
                </a:r>
                <a:r>
                  <a:rPr lang="hu-HU" dirty="0"/>
                  <a:t> </a:t>
                </a:r>
                <a:r>
                  <a:rPr lang="en-GB" dirty="0"/>
                  <a:t>deterrence</a:t>
                </a:r>
                <a:r>
                  <a:rPr lang="hu-HU" dirty="0"/>
                  <a:t>: </a:t>
                </a:r>
                <a:r>
                  <a:rPr lang="en-GB" dirty="0"/>
                  <a:t>decreasing number of trips as the distance increases</a:t>
                </a:r>
                <a:r>
                  <a:rPr lang="hu-HU" dirty="0"/>
                  <a:t>,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power-law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: </a:t>
                </a:r>
                <a:r>
                  <a:rPr lang="en-GB" dirty="0"/>
                  <a:t>constant of proportionality</a:t>
                </a:r>
                <a:r>
                  <a:rPr lang="hu-HU" dirty="0"/>
                  <a:t>	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blipFill>
                <a:blip r:embed="rId3"/>
                <a:stretch>
                  <a:fillRect l="-1136" t="-1511" r="-284" b="-3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6623DB6-535F-EEA6-A036-62D8A7DCC466}"/>
              </a:ext>
            </a:extLst>
          </p:cNvPr>
          <p:cNvSpPr txBox="1"/>
          <p:nvPr/>
        </p:nvSpPr>
        <p:spPr>
          <a:xfrm>
            <a:off x="200915" y="6321355"/>
            <a:ext cx="774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use the scikit-mobility models to estimate an O-D matrix</a:t>
            </a:r>
            <a:r>
              <a:rPr lang="hu-HU" dirty="0"/>
              <a:t> [</a:t>
            </a:r>
            <a:r>
              <a:rPr lang="hu-HU" dirty="0" err="1"/>
              <a:t>Pappalardo</a:t>
            </a:r>
            <a:r>
              <a:rPr lang="hu-HU" dirty="0"/>
              <a:t> 2022]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39EF9-608C-1B62-10D3-D4B9FB9F2BAE}"/>
              </a:ext>
            </a:extLst>
          </p:cNvPr>
          <p:cNvSpPr/>
          <p:nvPr/>
        </p:nvSpPr>
        <p:spPr>
          <a:xfrm>
            <a:off x="4738799" y="1833279"/>
            <a:ext cx="7354878" cy="4386546"/>
          </a:xfrm>
          <a:prstGeom prst="roundRect">
            <a:avLst/>
          </a:prstGeom>
          <a:solidFill>
            <a:srgbClr val="B4F6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1799D-1341-8E63-48EC-D136F3996693}"/>
              </a:ext>
            </a:extLst>
          </p:cNvPr>
          <p:cNvSpPr txBox="1"/>
          <p:nvPr/>
        </p:nvSpPr>
        <p:spPr>
          <a:xfrm>
            <a:off x="7530418" y="1903533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Bell [Bell 1983]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/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blipFill>
                <a:blip r:embed="rId4"/>
                <a:stretch>
                  <a:fillRect l="-2674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/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F4E494-A538-3E66-0BA0-AB0DBA0B2749}"/>
              </a:ext>
            </a:extLst>
          </p:cNvPr>
          <p:cNvSpPr txBox="1"/>
          <p:nvPr/>
        </p:nvSpPr>
        <p:spPr>
          <a:xfrm>
            <a:off x="7949611" y="2654516"/>
            <a:ext cx="1258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assuming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/>
              <p:nvPr/>
            </p:nvSpPr>
            <p:spPr>
              <a:xfrm>
                <a:off x="4788261" y="3156012"/>
                <a:ext cx="730541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pairs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(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infer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dirty="0"/>
                  <a:t>)</a:t>
                </a:r>
              </a:p>
              <a:p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Traffic</a:t>
                </a:r>
                <a:r>
                  <a:rPr lang="hu-HU" dirty="0"/>
                  <a:t> </a:t>
                </a:r>
                <a:r>
                  <a:rPr lang="hu-HU" dirty="0" err="1"/>
                  <a:t>volumes</a:t>
                </a:r>
                <a:r>
                  <a:rPr lang="hu-HU" dirty="0"/>
                  <a:t> –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measure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b="1" dirty="0"/>
                  <a:t>, input </a:t>
                </a:r>
                <a:r>
                  <a:rPr lang="hu-HU" b="1" dirty="0" err="1"/>
                  <a:t>data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u-HU" dirty="0"/>
                  <a:t>-</a:t>
                </a:r>
                <a:r>
                  <a:rPr lang="hu-HU" b="1" dirty="0" err="1"/>
                  <a:t>matrix</a:t>
                </a:r>
                <a:r>
                  <a:rPr lang="hu-HU" dirty="0"/>
                  <a:t>: </a:t>
                </a:r>
                <a:r>
                  <a:rPr lang="hu-HU" dirty="0" err="1"/>
                  <a:t>When</a:t>
                </a:r>
                <a:r>
                  <a:rPr lang="hu-HU" dirty="0"/>
                  <a:t> </a:t>
                </a:r>
                <a:r>
                  <a:rPr lang="hu-HU" dirty="0" err="1"/>
                  <a:t>travelling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A </a:t>
                </a:r>
                <a:r>
                  <a:rPr lang="hu-HU" dirty="0" err="1"/>
                  <a:t>to</a:t>
                </a:r>
                <a:r>
                  <a:rPr lang="hu-HU" dirty="0"/>
                  <a:t> B, </a:t>
                </a:r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likely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pass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a </a:t>
                </a:r>
                <a:r>
                  <a:rPr lang="hu-HU" dirty="0" err="1"/>
                  <a:t>certain</a:t>
                </a:r>
                <a:r>
                  <a:rPr lang="hu-HU" dirty="0"/>
                  <a:t> </a:t>
                </a:r>
                <a:r>
                  <a:rPr lang="hu-HU" dirty="0" err="1"/>
                  <a:t>road</a:t>
                </a:r>
                <a:r>
                  <a:rPr lang="hu-HU" dirty="0"/>
                  <a:t> – </a:t>
                </a:r>
                <a:r>
                  <a:rPr lang="hu-HU" b="1" dirty="0" err="1"/>
                  <a:t>This</a:t>
                </a:r>
                <a:r>
                  <a:rPr lang="hu-HU" b="1" dirty="0"/>
                  <a:t>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pre-determine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61" y="3156012"/>
                <a:ext cx="7305416" cy="1477328"/>
              </a:xfrm>
              <a:prstGeom prst="rect">
                <a:avLst/>
              </a:prstGeom>
              <a:blipFill>
                <a:blip r:embed="rId6"/>
                <a:stretch>
                  <a:fillRect l="-667" t="-2479" r="-1168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D4A49A5-6400-DD5D-F383-B7A329B2E028}"/>
              </a:ext>
            </a:extLst>
          </p:cNvPr>
          <p:cNvSpPr txBox="1"/>
          <p:nvPr/>
        </p:nvSpPr>
        <p:spPr>
          <a:xfrm>
            <a:off x="5014452" y="2308377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optimize</a:t>
            </a:r>
            <a:r>
              <a:rPr lang="hu-HU" dirty="0"/>
              <a:t> an </a:t>
            </a:r>
            <a:r>
              <a:rPr lang="hu-HU" dirty="0" err="1"/>
              <a:t>objective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constraints</a:t>
            </a:r>
            <a:r>
              <a:rPr lang="hu-HU" dirty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/>
              <p:nvPr/>
            </p:nvSpPr>
            <p:spPr>
              <a:xfrm>
                <a:off x="4934794" y="4680367"/>
                <a:ext cx="7429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dirty="0"/>
                  <a:t>Bell-</a:t>
                </a:r>
                <a:r>
                  <a:rPr lang="hu-HU" dirty="0" err="1"/>
                  <a:t>model</a:t>
                </a:r>
                <a:r>
                  <a:rPr lang="hu-HU" dirty="0"/>
                  <a:t>: </a:t>
                </a:r>
                <a:r>
                  <a:rPr lang="hu-HU" dirty="0" err="1"/>
                  <a:t>maximizes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observing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probabilities </a:t>
                </a: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94" y="4680367"/>
                <a:ext cx="7429620" cy="369332"/>
              </a:xfrm>
              <a:prstGeom prst="rect">
                <a:avLst/>
              </a:prstGeom>
              <a:blipFill>
                <a:blip r:embed="rId7"/>
                <a:stretch>
                  <a:fillRect l="-73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/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/>
                  <a:t>For </a:t>
                </a:r>
                <a:r>
                  <a:rPr lang="hu-HU" dirty="0" err="1"/>
                  <a:t>us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/>
                  <a:t> estimated,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comes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total</a:t>
                </a:r>
                <a:r>
                  <a:rPr lang="hu-HU" dirty="0"/>
                  <a:t> </a:t>
                </a:r>
                <a:r>
                  <a:rPr lang="hu-HU" dirty="0" err="1"/>
                  <a:t>trips</a:t>
                </a:r>
                <a:r>
                  <a:rPr lang="hu-HU" dirty="0"/>
                  <a:t> sum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blipFill>
                <a:blip r:embed="rId8"/>
                <a:stretch>
                  <a:fillRect l="-630" t="-5660" r="-78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13378-E674-0F2E-4F74-42044175D810}"/>
                  </a:ext>
                </a:extLst>
              </p:cNvPr>
              <p:cNvSpPr txBox="1"/>
              <p:nvPr/>
            </p:nvSpPr>
            <p:spPr>
              <a:xfrm>
                <a:off x="5098791" y="5162243"/>
                <a:ext cx="6634893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</m:nary>
                      </m:den>
                    </m:f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hu-HU" sz="2200" dirty="0"/>
                  <a:t> 	(</a:t>
                </a:r>
                <a:r>
                  <a:rPr lang="hu-HU" sz="2200" dirty="0" err="1"/>
                  <a:t>multinomial</a:t>
                </a:r>
                <a:r>
                  <a:rPr lang="hu-HU" sz="2200" dirty="0"/>
                  <a:t> </a:t>
                </a:r>
                <a:r>
                  <a:rPr lang="hu-HU" sz="2200" dirty="0" err="1"/>
                  <a:t>distribution</a:t>
                </a:r>
                <a:r>
                  <a:rPr lang="hu-HU" sz="2200" dirty="0"/>
                  <a:t>)</a:t>
                </a:r>
                <a:endParaRPr lang="en-GB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13378-E674-0F2E-4F74-42044175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91" y="5162243"/>
                <a:ext cx="6634893" cy="733406"/>
              </a:xfrm>
              <a:prstGeom prst="rect">
                <a:avLst/>
              </a:prstGeom>
              <a:blipFill>
                <a:blip r:embed="rId9"/>
                <a:stretch>
                  <a:fillRect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614510" y="504809"/>
            <a:ext cx="342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Bell-</a:t>
            </a:r>
            <a:r>
              <a:rPr lang="hu-HU" sz="2800" b="1" dirty="0" err="1">
                <a:solidFill>
                  <a:schemeClr val="bg1"/>
                </a:solidFill>
              </a:rPr>
              <a:t>model</a:t>
            </a:r>
            <a:r>
              <a:rPr lang="hu-HU" sz="2800" b="1" dirty="0">
                <a:solidFill>
                  <a:schemeClr val="bg1"/>
                </a:solidFill>
              </a:rPr>
              <a:t> in </a:t>
            </a:r>
            <a:r>
              <a:rPr lang="hu-HU" sz="2800" b="1" dirty="0" err="1">
                <a:solidFill>
                  <a:schemeClr val="bg1"/>
                </a:solidFill>
              </a:rPr>
              <a:t>practice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BB226D7-4206-B2B4-9B2E-D84998D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8</a:t>
            </a:fld>
            <a:endParaRPr lang="hu-HU" dirty="0"/>
          </a:p>
        </p:txBody>
      </p:sp>
      <p:pic>
        <p:nvPicPr>
          <p:cNvPr id="9" name="Kép 9">
            <a:extLst>
              <a:ext uri="{FF2B5EF4-FFF2-40B4-BE49-F238E27FC236}">
                <a16:creationId xmlns:a16="http://schemas.microsoft.com/office/drawing/2014/main" id="{F13F6ACA-A05F-74F6-DCAB-C658F9953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2" r="766" b="2842"/>
          <a:stretch/>
        </p:blipFill>
        <p:spPr>
          <a:xfrm>
            <a:off x="57353" y="2497394"/>
            <a:ext cx="6833422" cy="436060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CFB29-FDA7-5B2F-54C3-5C80C0C4F680}"/>
              </a:ext>
            </a:extLst>
          </p:cNvPr>
          <p:cNvCxnSpPr>
            <a:cxnSpLocks/>
          </p:cNvCxnSpPr>
          <p:nvPr/>
        </p:nvCxnSpPr>
        <p:spPr>
          <a:xfrm flipV="1">
            <a:off x="3019809" y="5039715"/>
            <a:ext cx="29496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A861E0-2ED0-ED4B-F06A-114780D508B1}"/>
              </a:ext>
            </a:extLst>
          </p:cNvPr>
          <p:cNvCxnSpPr>
            <a:cxnSpLocks/>
          </p:cNvCxnSpPr>
          <p:nvPr/>
        </p:nvCxnSpPr>
        <p:spPr>
          <a:xfrm>
            <a:off x="3419319" y="5051203"/>
            <a:ext cx="599768" cy="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1B40AA-A6A7-047B-B784-214FE608A7F8}"/>
              </a:ext>
            </a:extLst>
          </p:cNvPr>
          <p:cNvCxnSpPr>
            <a:cxnSpLocks/>
          </p:cNvCxnSpPr>
          <p:nvPr/>
        </p:nvCxnSpPr>
        <p:spPr>
          <a:xfrm>
            <a:off x="3157460" y="6101599"/>
            <a:ext cx="1179871" cy="9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52E1D4-4039-B6DD-6034-0AAF16F787B1}"/>
              </a:ext>
            </a:extLst>
          </p:cNvPr>
          <p:cNvCxnSpPr>
            <a:cxnSpLocks/>
          </p:cNvCxnSpPr>
          <p:nvPr/>
        </p:nvCxnSpPr>
        <p:spPr>
          <a:xfrm flipH="1" flipV="1">
            <a:off x="4081693" y="5295354"/>
            <a:ext cx="334296" cy="806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BBD1F-D84A-79BB-6854-F865A85E7168}"/>
                  </a:ext>
                </a:extLst>
              </p:cNvPr>
              <p:cNvSpPr txBox="1"/>
              <p:nvPr/>
            </p:nvSpPr>
            <p:spPr>
              <a:xfrm>
                <a:off x="6658889" y="4393453"/>
                <a:ext cx="5407742" cy="2145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paths</a:t>
                </a:r>
                <a:r>
                  <a:rPr lang="hu-HU" dirty="0"/>
                  <a:t> -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pairs</a:t>
                </a:r>
                <a:r>
                  <a:rPr lang="hu-HU" dirty="0"/>
                  <a:t> of </a:t>
                </a:r>
                <a:r>
                  <a:rPr lang="hu-HU" dirty="0" err="1"/>
                  <a:t>locations</a:t>
                </a:r>
                <a:r>
                  <a:rPr lang="hu-HU" dirty="0"/>
                  <a:t>,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computed</a:t>
                </a:r>
                <a:r>
                  <a:rPr lang="hu-HU" dirty="0"/>
                  <a:t>.</a:t>
                </a:r>
              </a:p>
              <a:p>
                <a:endParaRPr lang="hu-HU" dirty="0"/>
              </a:p>
              <a:p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each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i="1" dirty="0"/>
                  <a:t>N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paths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two</a:t>
                </a:r>
                <a:r>
                  <a:rPr lang="hu-HU" dirty="0"/>
                  <a:t> </a:t>
                </a:r>
                <a:r>
                  <a:rPr lang="hu-HU" dirty="0" err="1"/>
                  <a:t>locations</a:t>
                </a:r>
                <a:r>
                  <a:rPr lang="hu-HU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added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a </a:t>
                </a:r>
                <a:r>
                  <a:rPr lang="hu-HU" dirty="0" err="1"/>
                  <a:t>path’s</a:t>
                </a:r>
                <a:r>
                  <a:rPr lang="hu-HU" dirty="0"/>
                  <a:t> </a:t>
                </a:r>
                <a:r>
                  <a:rPr lang="hu-HU" dirty="0" err="1"/>
                  <a:t>edges</a:t>
                </a:r>
                <a:endParaRPr lang="hu-HU" dirty="0"/>
              </a:p>
              <a:p>
                <a:endParaRPr lang="hu-HU" dirty="0"/>
              </a:p>
              <a:p>
                <a:r>
                  <a:rPr lang="hu-HU" sz="1400" dirty="0" err="1"/>
                  <a:t>Some</a:t>
                </a:r>
                <a:r>
                  <a:rPr lang="hu-HU" sz="1400" dirty="0"/>
                  <a:t> </a:t>
                </a:r>
                <a:r>
                  <a:rPr lang="hu-HU" sz="1400" dirty="0" err="1"/>
                  <a:t>constraints</a:t>
                </a:r>
                <a:r>
                  <a:rPr lang="hu-HU" sz="1400" dirty="0"/>
                  <a:t> in </a:t>
                </a:r>
                <a:r>
                  <a:rPr lang="hu-HU" sz="1400" dirty="0" err="1"/>
                  <a:t>practice</a:t>
                </a:r>
                <a:r>
                  <a:rPr lang="hu-HU" sz="1400" dirty="0"/>
                  <a:t> </a:t>
                </a:r>
                <a:r>
                  <a:rPr lang="hu-HU" sz="1400" dirty="0" err="1"/>
                  <a:t>conflict</a:t>
                </a:r>
                <a:r>
                  <a:rPr lang="hu-HU" sz="1400" dirty="0"/>
                  <a:t> -&gt; </a:t>
                </a:r>
                <a:r>
                  <a:rPr lang="hu-HU" sz="1400" dirty="0" err="1"/>
                  <a:t>use</a:t>
                </a:r>
                <a:r>
                  <a:rPr lang="hu-HU" sz="1400" dirty="0"/>
                  <a:t> </a:t>
                </a:r>
                <a:r>
                  <a:rPr lang="hu-HU" sz="1400" dirty="0" err="1"/>
                  <a:t>them</a:t>
                </a:r>
                <a:r>
                  <a:rPr lang="hu-HU" sz="1400" dirty="0"/>
                  <a:t> </a:t>
                </a:r>
                <a:r>
                  <a:rPr lang="hu-HU" sz="1400" dirty="0" err="1"/>
                  <a:t>as</a:t>
                </a:r>
                <a:r>
                  <a:rPr lang="hu-HU" sz="1400" dirty="0"/>
                  <a:t> </a:t>
                </a:r>
                <a:r>
                  <a:rPr lang="hu-HU" sz="1400" dirty="0" err="1"/>
                  <a:t>loss</a:t>
                </a:r>
                <a:r>
                  <a:rPr lang="hu-HU" sz="1400" dirty="0"/>
                  <a:t> (L1 </a:t>
                </a:r>
                <a:r>
                  <a:rPr lang="hu-HU" sz="1400" dirty="0" err="1"/>
                  <a:t>mostly</a:t>
                </a:r>
                <a:r>
                  <a:rPr lang="hu-HU" sz="14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BBD1F-D84A-79BB-6854-F865A85E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889" y="4393453"/>
                <a:ext cx="5407742" cy="2145459"/>
              </a:xfrm>
              <a:prstGeom prst="rect">
                <a:avLst/>
              </a:prstGeom>
              <a:blipFill>
                <a:blip r:embed="rId4"/>
                <a:stretch>
                  <a:fillRect l="-902" t="-1705" r="-1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00F367-25F9-6363-1325-223DB744F013}"/>
                  </a:ext>
                </a:extLst>
              </p:cNvPr>
              <p:cNvSpPr txBox="1"/>
              <p:nvPr/>
            </p:nvSpPr>
            <p:spPr>
              <a:xfrm>
                <a:off x="7286185" y="1869647"/>
                <a:ext cx="11346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00F367-25F9-6363-1325-223DB744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185" y="1869647"/>
                <a:ext cx="1134670" cy="338554"/>
              </a:xfrm>
              <a:prstGeom prst="rect">
                <a:avLst/>
              </a:prstGeom>
              <a:blipFill>
                <a:blip r:embed="rId5"/>
                <a:stretch>
                  <a:fillRect l="-2688" b="-3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6A507-B9A8-433E-384D-3E03D18BD909}"/>
                  </a:ext>
                </a:extLst>
              </p:cNvPr>
              <p:cNvSpPr txBox="1"/>
              <p:nvPr/>
            </p:nvSpPr>
            <p:spPr>
              <a:xfrm>
                <a:off x="10097474" y="1824679"/>
                <a:ext cx="109606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6A507-B9A8-433E-384D-3E03D18B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74" y="1824679"/>
                <a:ext cx="109606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380726D-90D5-880F-0EEF-B3B96CC67894}"/>
              </a:ext>
            </a:extLst>
          </p:cNvPr>
          <p:cNvSpPr txBox="1"/>
          <p:nvPr/>
        </p:nvSpPr>
        <p:spPr>
          <a:xfrm>
            <a:off x="8953994" y="1823481"/>
            <a:ext cx="1258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assuming</a:t>
            </a:r>
            <a:endParaRPr lang="en-GB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FC074-A628-68F6-E362-4567FEADD7A5}"/>
              </a:ext>
            </a:extLst>
          </p:cNvPr>
          <p:cNvSpPr txBox="1"/>
          <p:nvPr/>
        </p:nvSpPr>
        <p:spPr>
          <a:xfrm>
            <a:off x="5502620" y="1823480"/>
            <a:ext cx="1783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 err="1"/>
              <a:t>Optimization</a:t>
            </a:r>
            <a:r>
              <a:rPr lang="hu-HU" sz="2200" b="1" dirty="0"/>
              <a:t>:</a:t>
            </a:r>
            <a:endParaRPr lang="en-GB" sz="2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58053-0FD7-6DB3-3778-700780F9F6A1}"/>
              </a:ext>
            </a:extLst>
          </p:cNvPr>
          <p:cNvSpPr txBox="1"/>
          <p:nvPr/>
        </p:nvSpPr>
        <p:spPr>
          <a:xfrm>
            <a:off x="8423150" y="3016560"/>
            <a:ext cx="357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assuming</a:t>
            </a:r>
            <a:r>
              <a:rPr lang="hu-HU" dirty="0"/>
              <a:t> </a:t>
            </a:r>
            <a:r>
              <a:rPr lang="hu-HU" dirty="0" err="1"/>
              <a:t>multinomial</a:t>
            </a:r>
            <a:r>
              <a:rPr lang="hu-HU" dirty="0"/>
              <a:t> </a:t>
            </a:r>
            <a:r>
              <a:rPr lang="hu-HU" dirty="0" err="1"/>
              <a:t>distributions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AB0D7-3518-92C8-B5AB-A63F7C3FBE49}"/>
              </a:ext>
            </a:extLst>
          </p:cNvPr>
          <p:cNvSpPr txBox="1"/>
          <p:nvPr/>
        </p:nvSpPr>
        <p:spPr>
          <a:xfrm>
            <a:off x="7118011" y="2472722"/>
            <a:ext cx="7968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b="1" dirty="0"/>
              <a:t>Bell:</a:t>
            </a:r>
            <a:endParaRPr lang="en-GB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8EF4B-2086-08A1-504C-456509452A04}"/>
                  </a:ext>
                </a:extLst>
              </p:cNvPr>
              <p:cNvSpPr txBox="1"/>
              <p:nvPr/>
            </p:nvSpPr>
            <p:spPr>
              <a:xfrm>
                <a:off x="6658893" y="3844870"/>
                <a:ext cx="5533103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hu-HU" dirty="0"/>
                  <a:t> Estimated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normalizing</a:t>
                </a:r>
                <a:r>
                  <a:rPr lang="hu-HU" dirty="0"/>
                  <a:t> an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guess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8EF4B-2086-08A1-504C-45650945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893" y="3844870"/>
                <a:ext cx="5533103" cy="590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FE47DC-AA02-0C12-19F4-03DE3AAC0FDD}"/>
                  </a:ext>
                </a:extLst>
              </p:cNvPr>
              <p:cNvSpPr txBox="1"/>
              <p:nvPr/>
            </p:nvSpPr>
            <p:spPr>
              <a:xfrm>
                <a:off x="7776831" y="2348960"/>
                <a:ext cx="4238351" cy="1043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2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hu-HU" sz="22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sz="22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hu-HU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hu-H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</m:nary>
                      </m:den>
                    </m:f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hu-HU" dirty="0"/>
                  <a:t> </a:t>
                </a:r>
                <a:endParaRPr lang="en-GB" dirty="0"/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FE47DC-AA02-0C12-19F4-03DE3AAC0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831" y="2348960"/>
                <a:ext cx="4238351" cy="1043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DA2EE8-A08B-1A15-30C1-4F616FCC7576}"/>
                  </a:ext>
                </a:extLst>
              </p:cNvPr>
              <p:cNvSpPr txBox="1"/>
              <p:nvPr/>
            </p:nvSpPr>
            <p:spPr>
              <a:xfrm>
                <a:off x="3638483" y="587897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DA2EE8-A08B-1A15-30C1-4F616FCC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83" y="5878972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254" r="-1694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789BB3-2861-9464-B0C4-2C941EC977E3}"/>
                  </a:ext>
                </a:extLst>
              </p:cNvPr>
              <p:cNvSpPr txBox="1"/>
              <p:nvPr/>
            </p:nvSpPr>
            <p:spPr>
              <a:xfrm>
                <a:off x="3179388" y="558706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789BB3-2861-9464-B0C4-2C941EC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388" y="5587060"/>
                <a:ext cx="357470" cy="276999"/>
              </a:xfrm>
              <a:prstGeom prst="rect">
                <a:avLst/>
              </a:prstGeom>
              <a:blipFill>
                <a:blip r:embed="rId10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169D5B-F460-27B8-21CB-6FAFB0975097}"/>
                  </a:ext>
                </a:extLst>
              </p:cNvPr>
              <p:cNvSpPr txBox="1"/>
              <p:nvPr/>
            </p:nvSpPr>
            <p:spPr>
              <a:xfrm>
                <a:off x="3520804" y="508532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169D5B-F460-27B8-21CB-6FAFB0975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04" y="5085321"/>
                <a:ext cx="357470" cy="276999"/>
              </a:xfrm>
              <a:prstGeom prst="rect">
                <a:avLst/>
              </a:prstGeom>
              <a:blipFill>
                <a:blip r:embed="rId11"/>
                <a:stretch>
                  <a:fillRect l="-15517" r="-1896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1F559C-B71E-77B1-0194-8EAF1242EB6B}"/>
                  </a:ext>
                </a:extLst>
              </p:cNvPr>
              <p:cNvSpPr txBox="1"/>
              <p:nvPr/>
            </p:nvSpPr>
            <p:spPr>
              <a:xfrm>
                <a:off x="3923419" y="568610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1F559C-B71E-77B1-0194-8EAF124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19" y="5686100"/>
                <a:ext cx="357470" cy="276999"/>
              </a:xfrm>
              <a:prstGeom prst="rect">
                <a:avLst/>
              </a:prstGeom>
              <a:blipFill>
                <a:blip r:embed="rId12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902B87-97CF-D10E-5335-2F4A6C8AB7EB}"/>
                  </a:ext>
                </a:extLst>
              </p:cNvPr>
              <p:cNvSpPr txBox="1"/>
              <p:nvPr/>
            </p:nvSpPr>
            <p:spPr>
              <a:xfrm>
                <a:off x="4906576" y="4930380"/>
                <a:ext cx="1563570" cy="1479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/>
                                      <m:t>⋰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902B87-97CF-D10E-5335-2F4A6C8A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76" y="4930380"/>
                <a:ext cx="1563570" cy="14791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94087" y="523724"/>
            <a:ext cx="4403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Gravity</a:t>
            </a:r>
            <a:r>
              <a:rPr lang="hu-HU" sz="2800" b="1" dirty="0">
                <a:solidFill>
                  <a:schemeClr val="bg1"/>
                </a:solidFill>
              </a:rPr>
              <a:t>, Bell </a:t>
            </a:r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pipeline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BB226D7-4206-B2B4-9B2E-D84998D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9</a:t>
            </a:fld>
            <a:endParaRPr lang="hu-HU" dirty="0"/>
          </a:p>
        </p:txBody>
      </p:sp>
      <p:pic>
        <p:nvPicPr>
          <p:cNvPr id="9" name="Kép 3" descr="A képen szöveg, diagram, rajz, rajzfilm látható&#10;&#10;Automatikusan generált leírás">
            <a:extLst>
              <a:ext uri="{FF2B5EF4-FFF2-40B4-BE49-F238E27FC236}">
                <a16:creationId xmlns:a16="http://schemas.microsoft.com/office/drawing/2014/main" id="{6C4BE893-DDBE-AD09-E41F-0A754C55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28" y="1696434"/>
            <a:ext cx="8466890" cy="50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Vörös–naranc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11858</TotalTime>
  <Words>1441</Words>
  <Application>Microsoft Office PowerPoint</Application>
  <PresentationFormat>Widescreen</PresentationFormat>
  <Paragraphs>193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Cambria Math</vt:lpstr>
      <vt:lpstr>Symbol</vt:lpstr>
      <vt:lpstr>Office-téma</vt:lpstr>
      <vt:lpstr>PowerPoint Presentation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PowerPoint Presentation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Origin-destination matrix estimation methods</dc:title>
  <dc:creator>Mihaly Hanics</dc:creator>
  <cp:lastModifiedBy>Mihaly Hanics</cp:lastModifiedBy>
  <cp:revision>574</cp:revision>
  <dcterms:created xsi:type="dcterms:W3CDTF">2024-04-18T11:34:11Z</dcterms:created>
  <dcterms:modified xsi:type="dcterms:W3CDTF">2024-06-24T21:58:29Z</dcterms:modified>
</cp:coreProperties>
</file>