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2" r:id="rId1"/>
  </p:sldMasterIdLst>
  <p:notesMasterIdLst>
    <p:notesMasterId r:id="rId6"/>
  </p:notesMasterIdLst>
  <p:sldIdLst>
    <p:sldId id="270" r:id="rId2"/>
    <p:sldId id="266" r:id="rId3"/>
    <p:sldId id="271" r:id="rId4"/>
    <p:sldId id="272" r:id="rId5"/>
  </p:sldIdLst>
  <p:sldSz cx="9144000" cy="6858000" type="screen4x3"/>
  <p:notesSz cx="6858000" cy="9144000"/>
  <p:defaultText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DED041-7539-43AA-A6E5-CFAF9A145EDE}" v="4" dt="2021-11-17T08:20:14.296"/>
    <p1510:client id="{DDEFD259-424C-4549-ACA9-5E06FA23FF67}" v="47" dt="2021-11-17T08:20:58.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0"/>
    <p:restoredTop sz="94628"/>
  </p:normalViewPr>
  <p:slideViewPr>
    <p:cSldViewPr snapToGrid="0" snapToObjects="1">
      <p:cViewPr varScale="1">
        <p:scale>
          <a:sx n="117" d="100"/>
          <a:sy n="117" d="100"/>
        </p:scale>
        <p:origin x="-194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EAF80-8E64-1449-A507-DEF7889028EB}" type="datetimeFigureOut">
              <a:rPr kumimoji="1" lang="ja-JP" altLang="en-US" smtClean="0"/>
              <a:t>2021/11/17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552AF1-B199-1E4C-9BB3-C837952B8A02}" type="slidenum">
              <a:rPr kumimoji="1" lang="ja-JP" altLang="en-US" smtClean="0"/>
              <a:t>‹#›</a:t>
            </a:fld>
            <a:endParaRPr kumimoji="1" lang="ja-JP" altLang="en-US"/>
          </a:p>
        </p:txBody>
      </p:sp>
    </p:spTree>
    <p:extLst>
      <p:ext uri="{BB962C8B-B14F-4D97-AF65-F5344CB8AC3E}">
        <p14:creationId xmlns:p14="http://schemas.microsoft.com/office/powerpoint/2010/main" val="3315234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3 lines">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xmlns="" id="{E5631D0D-8168-CD44-9AB9-A0B712BF7B08}"/>
              </a:ext>
            </a:extLst>
          </p:cNvPr>
          <p:cNvPicPr>
            <a:picLocks noChangeAspect="1"/>
          </p:cNvPicPr>
          <p:nvPr userDrawn="1"/>
        </p:nvPicPr>
        <p:blipFill rotWithShape="1">
          <a:blip r:embed="rId2"/>
          <a:srcRect l="17639" r="7361"/>
          <a:stretch/>
        </p:blipFill>
        <p:spPr>
          <a:xfrm>
            <a:off x="0" y="0"/>
            <a:ext cx="9144000" cy="6858000"/>
          </a:xfrm>
          <a:prstGeom prst="rect">
            <a:avLst/>
          </a:prstGeom>
        </p:spPr>
      </p:pic>
      <p:sp>
        <p:nvSpPr>
          <p:cNvPr id="28" name="テキスト プレースホルダー 2">
            <a:extLst>
              <a:ext uri="{FF2B5EF4-FFF2-40B4-BE49-F238E27FC236}">
                <a16:creationId xmlns:a16="http://schemas.microsoft.com/office/drawing/2014/main" xmlns="" id="{3D2C0982-74B0-47DB-B882-86499B5707D0}"/>
              </a:ext>
            </a:extLst>
          </p:cNvPr>
          <p:cNvSpPr>
            <a:spLocks noGrp="1"/>
          </p:cNvSpPr>
          <p:nvPr>
            <p:ph type="body" sz="quarter" idx="13" hasCustomPrompt="1"/>
          </p:nvPr>
        </p:nvSpPr>
        <p:spPr>
          <a:xfrm>
            <a:off x="1861348" y="981008"/>
            <a:ext cx="6972662" cy="202507"/>
          </a:xfrm>
          <a:prstGeom prst="rect">
            <a:avLst/>
          </a:prstGeom>
        </p:spPr>
        <p:txBody>
          <a:bodyPr>
            <a:noAutofit/>
          </a:bodyPr>
          <a:lstStyle>
            <a:lvl1pPr marL="0" indent="0" algn="r">
              <a:buNone/>
              <a:defRPr sz="1000">
                <a:solidFill>
                  <a:schemeClr val="tx1"/>
                </a:solidFill>
                <a:latin typeface="Arial" panose="020B0604020202020204" pitchFamily="34" charset="0"/>
                <a:cs typeface="Arial" panose="020B0604020202020204" pitchFamily="34" charset="0"/>
              </a:defRPr>
            </a:lvl1pPr>
          </a:lstStyle>
          <a:p>
            <a:r>
              <a:rPr kumimoji="1" lang="en-US" altLang="ja-JP" dirty="0"/>
              <a:t>AAAAAAAAAAAAAAAAAAAAAAAAAAAAAAAAAAAAAAAAAAAAAAAAAAAAAAAAAAAAA</a:t>
            </a:r>
            <a:endParaRPr kumimoji="1" lang="ja-JP" altLang="en-US" dirty="0"/>
          </a:p>
        </p:txBody>
      </p:sp>
      <p:sp>
        <p:nvSpPr>
          <p:cNvPr id="29" name="正方形/長方形 28">
            <a:extLst>
              <a:ext uri="{FF2B5EF4-FFF2-40B4-BE49-F238E27FC236}">
                <a16:creationId xmlns:a16="http://schemas.microsoft.com/office/drawing/2014/main" xmlns="" id="{56312512-71B4-4A70-81C2-964DFC396C1C}"/>
              </a:ext>
            </a:extLst>
          </p:cNvPr>
          <p:cNvSpPr/>
          <p:nvPr userDrawn="1"/>
        </p:nvSpPr>
        <p:spPr>
          <a:xfrm>
            <a:off x="8888177" y="391131"/>
            <a:ext cx="32400" cy="82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accent1"/>
              </a:solidFill>
            </a:endParaRPr>
          </a:p>
        </p:txBody>
      </p:sp>
      <p:sp>
        <p:nvSpPr>
          <p:cNvPr id="30" name="テキスト プレースホルダー 2">
            <a:extLst>
              <a:ext uri="{FF2B5EF4-FFF2-40B4-BE49-F238E27FC236}">
                <a16:creationId xmlns:a16="http://schemas.microsoft.com/office/drawing/2014/main" xmlns="" id="{C9A66D82-5B97-4792-8670-BBF4EF616D68}"/>
              </a:ext>
            </a:extLst>
          </p:cNvPr>
          <p:cNvSpPr>
            <a:spLocks noGrp="1"/>
          </p:cNvSpPr>
          <p:nvPr>
            <p:ph type="body" sz="quarter" idx="14" hasCustomPrompt="1"/>
          </p:nvPr>
        </p:nvSpPr>
        <p:spPr>
          <a:xfrm>
            <a:off x="1866839" y="753771"/>
            <a:ext cx="6972662" cy="202507"/>
          </a:xfrm>
          <a:prstGeom prst="rect">
            <a:avLst/>
          </a:prstGeom>
        </p:spPr>
        <p:txBody>
          <a:bodyPr>
            <a:noAutofit/>
          </a:bodyPr>
          <a:lstStyle>
            <a:lvl1pPr marL="0" indent="0" algn="r">
              <a:buNone/>
              <a:defRPr sz="1200">
                <a:solidFill>
                  <a:schemeClr val="tx1"/>
                </a:solidFill>
                <a:latin typeface="Arial" panose="020B0604020202020204" pitchFamily="34" charset="0"/>
                <a:cs typeface="Arial" panose="020B0604020202020204" pitchFamily="34" charset="0"/>
              </a:defRPr>
            </a:lvl1pPr>
          </a:lstStyle>
          <a:p>
            <a:r>
              <a:rPr kumimoji="1" lang="en-US" altLang="ja-JP" dirty="0"/>
              <a:t>AAAAAAAAAAAAAAAAAAAAAAAAAAAAAAAAAAAAAAAAAAAAAAAAAAA</a:t>
            </a:r>
            <a:endParaRPr kumimoji="1" lang="ja-JP" altLang="en-US" dirty="0"/>
          </a:p>
        </p:txBody>
      </p:sp>
      <p:sp>
        <p:nvSpPr>
          <p:cNvPr id="31" name="タイトル 1">
            <a:extLst>
              <a:ext uri="{FF2B5EF4-FFF2-40B4-BE49-F238E27FC236}">
                <a16:creationId xmlns:a16="http://schemas.microsoft.com/office/drawing/2014/main" xmlns="" id="{A3DF4F50-0D24-4205-9BB3-F5A8525528AE}"/>
              </a:ext>
            </a:extLst>
          </p:cNvPr>
          <p:cNvSpPr>
            <a:spLocks noGrp="1"/>
          </p:cNvSpPr>
          <p:nvPr>
            <p:ph type="title" hasCustomPrompt="1"/>
          </p:nvPr>
        </p:nvSpPr>
        <p:spPr>
          <a:xfrm>
            <a:off x="1861349" y="391135"/>
            <a:ext cx="6972662" cy="377623"/>
          </a:xfrm>
          <a:prstGeom prst="rect">
            <a:avLst/>
          </a:prstGeom>
        </p:spPr>
        <p:txBody>
          <a:bodyPr>
            <a:noAutofit/>
          </a:bodyPr>
          <a:lstStyle>
            <a:lvl1pPr algn="r">
              <a:defRPr sz="2400" b="1">
                <a:latin typeface="+mn-lt"/>
                <a:ea typeface="+mn-ea"/>
                <a:cs typeface="Arial" panose="020B0604020202020204" pitchFamily="34" charset="0"/>
              </a:defRPr>
            </a:lvl1pPr>
          </a:lstStyle>
          <a:p>
            <a:r>
              <a:rPr kumimoji="1" lang="en-US" altLang="ja-JP" dirty="0"/>
              <a:t>AAAAAAAAAAAAAAAAAAAAAAAAAAAA</a:t>
            </a:r>
            <a:endParaRPr kumimoji="1" lang="ja-JP" altLang="en-US" dirty="0"/>
          </a:p>
        </p:txBody>
      </p:sp>
      <p:pic>
        <p:nvPicPr>
          <p:cNvPr id="8" name="図 7">
            <a:extLst>
              <a:ext uri="{FF2B5EF4-FFF2-40B4-BE49-F238E27FC236}">
                <a16:creationId xmlns:a16="http://schemas.microsoft.com/office/drawing/2014/main" xmlns="" id="{BD26C171-8E34-498F-8DFA-572B5DC47141}"/>
              </a:ext>
            </a:extLst>
          </p:cNvPr>
          <p:cNvPicPr>
            <a:picLocks noChangeAspect="1"/>
          </p:cNvPicPr>
          <p:nvPr userDrawn="1"/>
        </p:nvPicPr>
        <p:blipFill>
          <a:blip r:embed="rId3"/>
          <a:stretch>
            <a:fillRect/>
          </a:stretch>
        </p:blipFill>
        <p:spPr>
          <a:xfrm>
            <a:off x="0" y="395218"/>
            <a:ext cx="1317881" cy="939600"/>
          </a:xfrm>
          <a:prstGeom prst="rect">
            <a:avLst/>
          </a:prstGeom>
        </p:spPr>
      </p:pic>
    </p:spTree>
    <p:extLst>
      <p:ext uri="{BB962C8B-B14F-4D97-AF65-F5344CB8AC3E}">
        <p14:creationId xmlns:p14="http://schemas.microsoft.com/office/powerpoint/2010/main" val="3257622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4 lines">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xmlns="" id="{6325CAE5-6E5E-014B-9375-2FEBABCFF5CA}"/>
              </a:ext>
            </a:extLst>
          </p:cNvPr>
          <p:cNvPicPr>
            <a:picLocks noChangeAspect="1"/>
          </p:cNvPicPr>
          <p:nvPr userDrawn="1"/>
        </p:nvPicPr>
        <p:blipFill rotWithShape="1">
          <a:blip r:embed="rId2"/>
          <a:srcRect l="17639" r="7361"/>
          <a:stretch/>
        </p:blipFill>
        <p:spPr>
          <a:xfrm>
            <a:off x="0" y="0"/>
            <a:ext cx="9144000" cy="6858000"/>
          </a:xfrm>
          <a:prstGeom prst="rect">
            <a:avLst/>
          </a:prstGeom>
        </p:spPr>
      </p:pic>
      <p:sp>
        <p:nvSpPr>
          <p:cNvPr id="10" name="タイトル 1">
            <a:extLst>
              <a:ext uri="{FF2B5EF4-FFF2-40B4-BE49-F238E27FC236}">
                <a16:creationId xmlns:a16="http://schemas.microsoft.com/office/drawing/2014/main" xmlns="" id="{059C712A-3298-4B1B-BC5E-73FA06A75BFA}"/>
              </a:ext>
            </a:extLst>
          </p:cNvPr>
          <p:cNvSpPr>
            <a:spLocks noGrp="1"/>
          </p:cNvSpPr>
          <p:nvPr>
            <p:ph type="title" hasCustomPrompt="1"/>
          </p:nvPr>
        </p:nvSpPr>
        <p:spPr>
          <a:xfrm>
            <a:off x="1866839" y="391651"/>
            <a:ext cx="6967171" cy="377623"/>
          </a:xfrm>
          <a:prstGeom prst="rect">
            <a:avLst/>
          </a:prstGeom>
        </p:spPr>
        <p:txBody>
          <a:bodyPr>
            <a:noAutofit/>
          </a:bodyPr>
          <a:lstStyle>
            <a:lvl1pPr algn="r">
              <a:defRPr sz="2400" b="1">
                <a:latin typeface="+mn-lt"/>
                <a:ea typeface="+mn-ea"/>
                <a:cs typeface="Arial" panose="020B0604020202020204" pitchFamily="34" charset="0"/>
              </a:defRPr>
            </a:lvl1pPr>
          </a:lstStyle>
          <a:p>
            <a:r>
              <a:rPr kumimoji="1" lang="en-US" altLang="ja-JP" dirty="0"/>
              <a:t>AAAAAAAAAAAAAAAAAAAAAAAAAAAA</a:t>
            </a:r>
            <a:endParaRPr kumimoji="1" lang="ja-JP" altLang="en-US" dirty="0"/>
          </a:p>
        </p:txBody>
      </p:sp>
      <p:sp>
        <p:nvSpPr>
          <p:cNvPr id="11" name="テキスト プレースホルダー 2">
            <a:extLst>
              <a:ext uri="{FF2B5EF4-FFF2-40B4-BE49-F238E27FC236}">
                <a16:creationId xmlns:a16="http://schemas.microsoft.com/office/drawing/2014/main" xmlns="" id="{A822E937-E7A3-484C-99F2-1F359A8063F7}"/>
              </a:ext>
            </a:extLst>
          </p:cNvPr>
          <p:cNvSpPr>
            <a:spLocks noGrp="1"/>
          </p:cNvSpPr>
          <p:nvPr>
            <p:ph type="body" sz="quarter" idx="10" hasCustomPrompt="1"/>
          </p:nvPr>
        </p:nvSpPr>
        <p:spPr>
          <a:xfrm>
            <a:off x="1861348" y="1115155"/>
            <a:ext cx="6972662" cy="202507"/>
          </a:xfrm>
          <a:prstGeom prst="rect">
            <a:avLst/>
          </a:prstGeom>
        </p:spPr>
        <p:txBody>
          <a:bodyPr>
            <a:noAutofit/>
          </a:bodyPr>
          <a:lstStyle>
            <a:lvl1pPr marL="0" indent="0" algn="r">
              <a:buNone/>
              <a:defRPr sz="1000">
                <a:solidFill>
                  <a:schemeClr val="tx1"/>
                </a:solidFill>
                <a:latin typeface="Arial" panose="020B0604020202020204" pitchFamily="34" charset="0"/>
                <a:cs typeface="Arial" panose="020B0604020202020204" pitchFamily="34" charset="0"/>
              </a:defRPr>
            </a:lvl1pPr>
          </a:lstStyle>
          <a:p>
            <a:r>
              <a:rPr kumimoji="1" lang="en-US" altLang="ja-JP" dirty="0"/>
              <a:t>AAAAAAAAAAAAAAAAAAAAAAAAAAAAAAAAAAAAAAAAAAAAAAAAAAAAAAAAAAAAA</a:t>
            </a:r>
            <a:endParaRPr kumimoji="1" lang="ja-JP" altLang="en-US" dirty="0"/>
          </a:p>
        </p:txBody>
      </p:sp>
      <p:sp>
        <p:nvSpPr>
          <p:cNvPr id="14" name="正方形/長方形 13">
            <a:extLst>
              <a:ext uri="{FF2B5EF4-FFF2-40B4-BE49-F238E27FC236}">
                <a16:creationId xmlns:a16="http://schemas.microsoft.com/office/drawing/2014/main" xmlns="" id="{379D4A03-720B-4015-8325-F82524CDEE2F}"/>
              </a:ext>
            </a:extLst>
          </p:cNvPr>
          <p:cNvSpPr/>
          <p:nvPr userDrawn="1"/>
        </p:nvSpPr>
        <p:spPr>
          <a:xfrm>
            <a:off x="8888177" y="391651"/>
            <a:ext cx="32400" cy="96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accent1"/>
              </a:solidFill>
            </a:endParaRPr>
          </a:p>
        </p:txBody>
      </p:sp>
      <p:sp>
        <p:nvSpPr>
          <p:cNvPr id="19" name="テキスト プレースホルダー 2">
            <a:extLst>
              <a:ext uri="{FF2B5EF4-FFF2-40B4-BE49-F238E27FC236}">
                <a16:creationId xmlns:a16="http://schemas.microsoft.com/office/drawing/2014/main" xmlns="" id="{6886F7D6-9F3D-4BA1-998B-36F8009A0DC8}"/>
              </a:ext>
            </a:extLst>
          </p:cNvPr>
          <p:cNvSpPr>
            <a:spLocks noGrp="1"/>
          </p:cNvSpPr>
          <p:nvPr>
            <p:ph type="body" sz="quarter" idx="11" hasCustomPrompt="1"/>
          </p:nvPr>
        </p:nvSpPr>
        <p:spPr>
          <a:xfrm>
            <a:off x="1866839" y="754291"/>
            <a:ext cx="6972662" cy="202507"/>
          </a:xfrm>
          <a:prstGeom prst="rect">
            <a:avLst/>
          </a:prstGeom>
        </p:spPr>
        <p:txBody>
          <a:bodyPr>
            <a:noAutofit/>
          </a:bodyPr>
          <a:lstStyle>
            <a:lvl1pPr marL="0" indent="0" algn="r">
              <a:buNone/>
              <a:defRPr sz="1200">
                <a:solidFill>
                  <a:schemeClr val="tx1"/>
                </a:solidFill>
                <a:latin typeface="Arial" panose="020B0604020202020204" pitchFamily="34" charset="0"/>
                <a:cs typeface="Arial" panose="020B0604020202020204" pitchFamily="34" charset="0"/>
              </a:defRPr>
            </a:lvl1pPr>
          </a:lstStyle>
          <a:p>
            <a:r>
              <a:rPr kumimoji="1" lang="en-US" altLang="ja-JP" dirty="0"/>
              <a:t>AAAAAAAAAAAAAAAAAAAAAAAAAAAAAAAAAAAAAAAAAAAAAAAAAAA</a:t>
            </a:r>
            <a:endParaRPr kumimoji="1" lang="ja-JP" altLang="en-US" dirty="0"/>
          </a:p>
        </p:txBody>
      </p:sp>
      <p:sp>
        <p:nvSpPr>
          <p:cNvPr id="20" name="テキスト プレースホルダー 2">
            <a:extLst>
              <a:ext uri="{FF2B5EF4-FFF2-40B4-BE49-F238E27FC236}">
                <a16:creationId xmlns:a16="http://schemas.microsoft.com/office/drawing/2014/main" xmlns="" id="{FFACE32C-8EB1-41F7-A26C-D388E6B26D2C}"/>
              </a:ext>
            </a:extLst>
          </p:cNvPr>
          <p:cNvSpPr>
            <a:spLocks noGrp="1"/>
          </p:cNvSpPr>
          <p:nvPr>
            <p:ph type="body" sz="quarter" idx="12" hasCustomPrompt="1"/>
          </p:nvPr>
        </p:nvSpPr>
        <p:spPr>
          <a:xfrm>
            <a:off x="1866839" y="934723"/>
            <a:ext cx="6972662" cy="202507"/>
          </a:xfrm>
          <a:prstGeom prst="rect">
            <a:avLst/>
          </a:prstGeom>
        </p:spPr>
        <p:txBody>
          <a:bodyPr>
            <a:noAutofit/>
          </a:bodyPr>
          <a:lstStyle>
            <a:lvl1pPr marL="0" indent="0" algn="r">
              <a:buNone/>
              <a:defRPr sz="1200">
                <a:solidFill>
                  <a:schemeClr val="tx1"/>
                </a:solidFill>
                <a:latin typeface="Arial" panose="020B0604020202020204" pitchFamily="34" charset="0"/>
                <a:cs typeface="Arial" panose="020B0604020202020204" pitchFamily="34" charset="0"/>
              </a:defRPr>
            </a:lvl1pPr>
          </a:lstStyle>
          <a:p>
            <a:r>
              <a:rPr kumimoji="1" lang="en-US" altLang="ja-JP" dirty="0"/>
              <a:t>AAAAAAAAAAAAAAAAAAAAAAAAAAAAAAAAAAAAAAAAAAAAAAAAAAA</a:t>
            </a:r>
            <a:endParaRPr kumimoji="1" lang="ja-JP" altLang="en-US" dirty="0"/>
          </a:p>
        </p:txBody>
      </p:sp>
      <p:pic>
        <p:nvPicPr>
          <p:cNvPr id="13" name="図 12">
            <a:extLst>
              <a:ext uri="{FF2B5EF4-FFF2-40B4-BE49-F238E27FC236}">
                <a16:creationId xmlns:a16="http://schemas.microsoft.com/office/drawing/2014/main" xmlns="" id="{075FBA03-73ED-4195-ADC8-F095F1EEDF69}"/>
              </a:ext>
            </a:extLst>
          </p:cNvPr>
          <p:cNvPicPr>
            <a:picLocks noChangeAspect="1"/>
          </p:cNvPicPr>
          <p:nvPr userDrawn="1"/>
        </p:nvPicPr>
        <p:blipFill>
          <a:blip r:embed="rId3"/>
          <a:stretch>
            <a:fillRect/>
          </a:stretch>
        </p:blipFill>
        <p:spPr>
          <a:xfrm>
            <a:off x="0" y="395218"/>
            <a:ext cx="1317881" cy="939600"/>
          </a:xfrm>
          <a:prstGeom prst="rect">
            <a:avLst/>
          </a:prstGeom>
        </p:spPr>
      </p:pic>
    </p:spTree>
    <p:extLst>
      <p:ext uri="{BB962C8B-B14F-4D97-AF65-F5344CB8AC3E}">
        <p14:creationId xmlns:p14="http://schemas.microsoft.com/office/powerpoint/2010/main" val="261670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5 lines">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xmlns="" id="{078AD300-9367-734A-B153-65AB35F08B61}"/>
              </a:ext>
            </a:extLst>
          </p:cNvPr>
          <p:cNvPicPr>
            <a:picLocks noChangeAspect="1"/>
          </p:cNvPicPr>
          <p:nvPr userDrawn="1"/>
        </p:nvPicPr>
        <p:blipFill rotWithShape="1">
          <a:blip r:embed="rId2"/>
          <a:srcRect l="17639" r="7361"/>
          <a:stretch/>
        </p:blipFill>
        <p:spPr>
          <a:xfrm>
            <a:off x="0" y="0"/>
            <a:ext cx="9144000" cy="6858000"/>
          </a:xfrm>
          <a:prstGeom prst="rect">
            <a:avLst/>
          </a:prstGeom>
        </p:spPr>
      </p:pic>
      <p:sp>
        <p:nvSpPr>
          <p:cNvPr id="15" name="テキスト プレースホルダー 2">
            <a:extLst>
              <a:ext uri="{FF2B5EF4-FFF2-40B4-BE49-F238E27FC236}">
                <a16:creationId xmlns:a16="http://schemas.microsoft.com/office/drawing/2014/main" xmlns="" id="{4BB35859-837A-4E2D-9719-C0445573A0D2}"/>
              </a:ext>
            </a:extLst>
          </p:cNvPr>
          <p:cNvSpPr>
            <a:spLocks noGrp="1"/>
          </p:cNvSpPr>
          <p:nvPr>
            <p:ph type="body" sz="quarter" idx="13" hasCustomPrompt="1"/>
          </p:nvPr>
        </p:nvSpPr>
        <p:spPr>
          <a:xfrm>
            <a:off x="1861348" y="1456123"/>
            <a:ext cx="6972662" cy="202507"/>
          </a:xfrm>
          <a:prstGeom prst="rect">
            <a:avLst/>
          </a:prstGeom>
        </p:spPr>
        <p:txBody>
          <a:bodyPr>
            <a:noAutofit/>
          </a:bodyPr>
          <a:lstStyle>
            <a:lvl1pPr marL="0" indent="0" algn="r">
              <a:buNone/>
              <a:defRPr sz="1000">
                <a:solidFill>
                  <a:schemeClr val="tx1"/>
                </a:solidFill>
                <a:latin typeface="Arial" panose="020B0604020202020204" pitchFamily="34" charset="0"/>
                <a:cs typeface="Arial" panose="020B0604020202020204" pitchFamily="34" charset="0"/>
              </a:defRPr>
            </a:lvl1pPr>
          </a:lstStyle>
          <a:p>
            <a:r>
              <a:rPr kumimoji="1" lang="en-US" altLang="ja-JP" dirty="0"/>
              <a:t>AAAAAAAAAAAAAAAAAAAAAAAAAAAAAAAAAAAAAAAAAAAAAAAAAAAAAAAAAAAAA</a:t>
            </a:r>
            <a:endParaRPr kumimoji="1" lang="ja-JP" altLang="en-US" dirty="0"/>
          </a:p>
        </p:txBody>
      </p:sp>
      <p:sp>
        <p:nvSpPr>
          <p:cNvPr id="16" name="正方形/長方形 15">
            <a:extLst>
              <a:ext uri="{FF2B5EF4-FFF2-40B4-BE49-F238E27FC236}">
                <a16:creationId xmlns:a16="http://schemas.microsoft.com/office/drawing/2014/main" xmlns="" id="{33F46434-9F13-4416-85AD-9D4A39C37471}"/>
              </a:ext>
            </a:extLst>
          </p:cNvPr>
          <p:cNvSpPr/>
          <p:nvPr userDrawn="1"/>
        </p:nvSpPr>
        <p:spPr>
          <a:xfrm>
            <a:off x="8888177" y="380651"/>
            <a:ext cx="32400" cy="131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accent1"/>
              </a:solidFill>
            </a:endParaRPr>
          </a:p>
        </p:txBody>
      </p:sp>
      <p:sp>
        <p:nvSpPr>
          <p:cNvPr id="17" name="テキスト プレースホルダー 2">
            <a:extLst>
              <a:ext uri="{FF2B5EF4-FFF2-40B4-BE49-F238E27FC236}">
                <a16:creationId xmlns:a16="http://schemas.microsoft.com/office/drawing/2014/main" xmlns="" id="{AA116F86-D7E9-4F97-A85A-EF962DB2297B}"/>
              </a:ext>
            </a:extLst>
          </p:cNvPr>
          <p:cNvSpPr>
            <a:spLocks noGrp="1"/>
          </p:cNvSpPr>
          <p:nvPr>
            <p:ph type="body" sz="quarter" idx="14" hasCustomPrompt="1"/>
          </p:nvPr>
        </p:nvSpPr>
        <p:spPr>
          <a:xfrm>
            <a:off x="1866839" y="1095259"/>
            <a:ext cx="6972662" cy="202507"/>
          </a:xfrm>
          <a:prstGeom prst="rect">
            <a:avLst/>
          </a:prstGeom>
        </p:spPr>
        <p:txBody>
          <a:bodyPr>
            <a:noAutofit/>
          </a:bodyPr>
          <a:lstStyle>
            <a:lvl1pPr marL="0" indent="0" algn="r">
              <a:buNone/>
              <a:defRPr sz="1200">
                <a:solidFill>
                  <a:schemeClr val="tx1"/>
                </a:solidFill>
                <a:latin typeface="Arial" panose="020B0604020202020204" pitchFamily="34" charset="0"/>
                <a:cs typeface="Arial" panose="020B0604020202020204" pitchFamily="34" charset="0"/>
              </a:defRPr>
            </a:lvl1pPr>
          </a:lstStyle>
          <a:p>
            <a:r>
              <a:rPr kumimoji="1" lang="en-US" altLang="ja-JP" dirty="0"/>
              <a:t>AAAAAAAAAAAAAAAAAAAAAAAAAAAAAAAAAAAAAAAAAAAAAAAAAAA</a:t>
            </a:r>
            <a:endParaRPr kumimoji="1" lang="ja-JP" altLang="en-US" dirty="0"/>
          </a:p>
        </p:txBody>
      </p:sp>
      <p:sp>
        <p:nvSpPr>
          <p:cNvPr id="18" name="テキスト プレースホルダー 2">
            <a:extLst>
              <a:ext uri="{FF2B5EF4-FFF2-40B4-BE49-F238E27FC236}">
                <a16:creationId xmlns:a16="http://schemas.microsoft.com/office/drawing/2014/main" xmlns="" id="{872BD78E-6F71-4C2F-9561-44D8DF2FCFA6}"/>
              </a:ext>
            </a:extLst>
          </p:cNvPr>
          <p:cNvSpPr>
            <a:spLocks noGrp="1"/>
          </p:cNvSpPr>
          <p:nvPr>
            <p:ph type="body" sz="quarter" idx="15" hasCustomPrompt="1"/>
          </p:nvPr>
        </p:nvSpPr>
        <p:spPr>
          <a:xfrm>
            <a:off x="1866839" y="1275691"/>
            <a:ext cx="6972662" cy="202507"/>
          </a:xfrm>
          <a:prstGeom prst="rect">
            <a:avLst/>
          </a:prstGeom>
        </p:spPr>
        <p:txBody>
          <a:bodyPr>
            <a:noAutofit/>
          </a:bodyPr>
          <a:lstStyle>
            <a:lvl1pPr marL="0" indent="0" algn="r">
              <a:buNone/>
              <a:defRPr sz="1200">
                <a:solidFill>
                  <a:schemeClr val="tx1"/>
                </a:solidFill>
                <a:latin typeface="Arial" panose="020B0604020202020204" pitchFamily="34" charset="0"/>
                <a:cs typeface="Arial" panose="020B0604020202020204" pitchFamily="34" charset="0"/>
              </a:defRPr>
            </a:lvl1pPr>
          </a:lstStyle>
          <a:p>
            <a:r>
              <a:rPr kumimoji="1" lang="en-US" altLang="ja-JP" dirty="0"/>
              <a:t>AAAAAAAAAAAAAAAAAAAAAAAAAAAAAAAAAAAAAAAAAAAAAAAAAAA</a:t>
            </a:r>
            <a:endParaRPr kumimoji="1" lang="ja-JP" altLang="en-US" dirty="0"/>
          </a:p>
        </p:txBody>
      </p:sp>
      <p:sp>
        <p:nvSpPr>
          <p:cNvPr id="14" name="正方形/長方形 13">
            <a:extLst>
              <a:ext uri="{FF2B5EF4-FFF2-40B4-BE49-F238E27FC236}">
                <a16:creationId xmlns:a16="http://schemas.microsoft.com/office/drawing/2014/main" xmlns="" id="{379D4A03-720B-4015-8325-F82524CDEE2F}"/>
              </a:ext>
            </a:extLst>
          </p:cNvPr>
          <p:cNvSpPr/>
          <p:nvPr userDrawn="1"/>
        </p:nvSpPr>
        <p:spPr>
          <a:xfrm>
            <a:off x="8888177" y="359847"/>
            <a:ext cx="32400" cy="96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accent1"/>
              </a:solidFill>
            </a:endParaRPr>
          </a:p>
        </p:txBody>
      </p:sp>
      <p:sp>
        <p:nvSpPr>
          <p:cNvPr id="21" name="タイトル 1">
            <a:extLst>
              <a:ext uri="{FF2B5EF4-FFF2-40B4-BE49-F238E27FC236}">
                <a16:creationId xmlns:a16="http://schemas.microsoft.com/office/drawing/2014/main" xmlns="" id="{A7295BCF-C516-4A4B-8577-583436716DC7}"/>
              </a:ext>
            </a:extLst>
          </p:cNvPr>
          <p:cNvSpPr>
            <a:spLocks noGrp="1"/>
          </p:cNvSpPr>
          <p:nvPr>
            <p:ph type="title" hasCustomPrompt="1"/>
          </p:nvPr>
        </p:nvSpPr>
        <p:spPr>
          <a:xfrm>
            <a:off x="1855857" y="392559"/>
            <a:ext cx="6978153" cy="709641"/>
          </a:xfrm>
          <a:prstGeom prst="rect">
            <a:avLst/>
          </a:prstGeom>
        </p:spPr>
        <p:txBody>
          <a:bodyPr>
            <a:noAutofit/>
          </a:bodyPr>
          <a:lstStyle>
            <a:lvl1pPr algn="r">
              <a:defRPr sz="2400" b="1">
                <a:latin typeface="+mn-lt"/>
                <a:ea typeface="+mn-ea"/>
                <a:cs typeface="Arial" panose="020B0604020202020204" pitchFamily="34" charset="0"/>
              </a:defRPr>
            </a:lvl1pPr>
          </a:lstStyle>
          <a:p>
            <a:r>
              <a:rPr kumimoji="1" lang="en-US" altLang="ja-JP" dirty="0"/>
              <a:t>AAAAAAAAAAAAAAAAAAAAAAAAAAAA</a:t>
            </a:r>
            <a:br>
              <a:rPr kumimoji="1" lang="en-US" altLang="ja-JP" dirty="0"/>
            </a:br>
            <a:r>
              <a:rPr kumimoji="1" lang="en-US" altLang="ja-JP" dirty="0" err="1"/>
              <a:t>AAAAAAAAAAAAAAAAAAAAAAAAAAAA</a:t>
            </a:r>
            <a:endParaRPr kumimoji="1" lang="ja-JP" altLang="en-US" dirty="0"/>
          </a:p>
        </p:txBody>
      </p:sp>
      <p:pic>
        <p:nvPicPr>
          <p:cNvPr id="10" name="図 9">
            <a:extLst>
              <a:ext uri="{FF2B5EF4-FFF2-40B4-BE49-F238E27FC236}">
                <a16:creationId xmlns:a16="http://schemas.microsoft.com/office/drawing/2014/main" xmlns="" id="{64500EB9-07A1-4705-A53A-00F1B222F099}"/>
              </a:ext>
            </a:extLst>
          </p:cNvPr>
          <p:cNvPicPr>
            <a:picLocks noChangeAspect="1"/>
          </p:cNvPicPr>
          <p:nvPr userDrawn="1"/>
        </p:nvPicPr>
        <p:blipFill>
          <a:blip r:embed="rId3"/>
          <a:stretch>
            <a:fillRect/>
          </a:stretch>
        </p:blipFill>
        <p:spPr>
          <a:xfrm>
            <a:off x="0" y="395218"/>
            <a:ext cx="1317881" cy="939600"/>
          </a:xfrm>
          <a:prstGeom prst="rect">
            <a:avLst/>
          </a:prstGeom>
        </p:spPr>
      </p:pic>
    </p:spTree>
    <p:extLst>
      <p:ext uri="{BB962C8B-B14F-4D97-AF65-F5344CB8AC3E}">
        <p14:creationId xmlns:p14="http://schemas.microsoft.com/office/powerpoint/2010/main" val="268082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xmlns="" id="{9FD03212-2A03-4209-B072-B4986D1B24FC}"/>
              </a:ext>
            </a:extLst>
          </p:cNvPr>
          <p:cNvSpPr>
            <a:spLocks noGrp="1"/>
          </p:cNvSpPr>
          <p:nvPr>
            <p:ph type="title" hasCustomPrompt="1"/>
          </p:nvPr>
        </p:nvSpPr>
        <p:spPr>
          <a:xfrm>
            <a:off x="1218808" y="1255746"/>
            <a:ext cx="6835863" cy="450466"/>
          </a:xfrm>
          <a:prstGeom prst="rect">
            <a:avLst/>
          </a:prstGeom>
        </p:spPr>
        <p:txBody>
          <a:bodyPr>
            <a:noAutofit/>
          </a:bodyPr>
          <a:lstStyle>
            <a:lvl1pPr algn="l">
              <a:defRPr sz="3000" b="1">
                <a:solidFill>
                  <a:schemeClr val="tx1"/>
                </a:solidFill>
                <a:latin typeface="Arial" panose="020B0604020202020204" pitchFamily="34" charset="0"/>
                <a:cs typeface="Arial" panose="020B0604020202020204" pitchFamily="34" charset="0"/>
              </a:defRPr>
            </a:lvl1pPr>
          </a:lstStyle>
          <a:p>
            <a:r>
              <a:rPr kumimoji="1" lang="en-US" altLang="ja-JP" dirty="0"/>
              <a:t>AAAAAAAAAAAAA</a:t>
            </a:r>
            <a:endParaRPr kumimoji="1" lang="ja-JP" altLang="en-US" dirty="0"/>
          </a:p>
        </p:txBody>
      </p:sp>
      <p:sp>
        <p:nvSpPr>
          <p:cNvPr id="8" name="テキスト プレースホルダー 2">
            <a:extLst>
              <a:ext uri="{FF2B5EF4-FFF2-40B4-BE49-F238E27FC236}">
                <a16:creationId xmlns:a16="http://schemas.microsoft.com/office/drawing/2014/main" xmlns="" id="{02B3AA14-D8AD-4809-BBC1-3F528BCD21C4}"/>
              </a:ext>
            </a:extLst>
          </p:cNvPr>
          <p:cNvSpPr>
            <a:spLocks noGrp="1"/>
          </p:cNvSpPr>
          <p:nvPr>
            <p:ph type="body" sz="quarter" idx="11" hasCustomPrompt="1"/>
          </p:nvPr>
        </p:nvSpPr>
        <p:spPr>
          <a:xfrm>
            <a:off x="1212944" y="2091161"/>
            <a:ext cx="6841727" cy="3360844"/>
          </a:xfrm>
          <a:prstGeom prst="rect">
            <a:avLst/>
          </a:prstGeom>
        </p:spPr>
        <p:txBody>
          <a:bodyPr wrap="square">
            <a:noAutofit/>
          </a:bodyPr>
          <a:lstStyle>
            <a:lvl1pPr marL="514350" indent="-514350" algn="l">
              <a:lnSpc>
                <a:spcPct val="100000"/>
              </a:lnSpc>
              <a:buFont typeface="+mj-lt"/>
              <a:buAutoNum type="arabicPeriod"/>
              <a:defRPr sz="2600">
                <a:solidFill>
                  <a:schemeClr val="tx1"/>
                </a:solidFill>
                <a:latin typeface="Arial" panose="020B0604020202020204" pitchFamily="34" charset="0"/>
                <a:cs typeface="Arial" panose="020B0604020202020204" pitchFamily="34" charset="0"/>
              </a:defRPr>
            </a:lvl1pPr>
          </a:lstStyle>
          <a:p>
            <a:r>
              <a:rPr kumimoji="1" lang="en-US" altLang="ja-JP" dirty="0"/>
              <a:t>AAAAAAAAAAAAA</a:t>
            </a:r>
          </a:p>
          <a:p>
            <a:r>
              <a:rPr kumimoji="1" lang="en-US" altLang="ja-JP" dirty="0"/>
              <a:t>AAAAAAAAAAAAA</a:t>
            </a:r>
          </a:p>
          <a:p>
            <a:r>
              <a:rPr kumimoji="1" lang="en-US" altLang="ja-JP" dirty="0"/>
              <a:t>AAAAAAAAAAAAA</a:t>
            </a:r>
          </a:p>
          <a:p>
            <a:r>
              <a:rPr kumimoji="1" lang="en-US" altLang="ja-JP" dirty="0"/>
              <a:t>AAAAAAAAAAAAA</a:t>
            </a:r>
            <a:endParaRPr kumimoji="1" lang="ja-JP" altLang="en-US" dirty="0"/>
          </a:p>
          <a:p>
            <a:endParaRPr kumimoji="1" lang="ja-JP" altLang="en-US" dirty="0"/>
          </a:p>
        </p:txBody>
      </p:sp>
    </p:spTree>
    <p:extLst>
      <p:ext uri="{BB962C8B-B14F-4D97-AF65-F5344CB8AC3E}">
        <p14:creationId xmlns:p14="http://schemas.microsoft.com/office/powerpoint/2010/main" val="118347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dy">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xmlns="" id="{F9E949C9-ECC4-4C56-8767-96972807E969}"/>
              </a:ext>
            </a:extLst>
          </p:cNvPr>
          <p:cNvSpPr/>
          <p:nvPr userDrawn="1"/>
        </p:nvSpPr>
        <p:spPr>
          <a:xfrm>
            <a:off x="0" y="0"/>
            <a:ext cx="9144000" cy="9693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685800" rtl="0" eaLnBrk="1" latinLnBrk="0" hangingPunct="1">
              <a:defRPr kumimoji="1" sz="1350" kern="1200">
                <a:solidFill>
                  <a:schemeClr val="lt1"/>
                </a:solidFill>
                <a:latin typeface="+mn-lt"/>
                <a:ea typeface="+mn-ea"/>
                <a:cs typeface="+mn-cs"/>
              </a:defRPr>
            </a:lvl1pPr>
            <a:lvl2pPr marL="342900" algn="l" defTabSz="685800" rtl="0" eaLnBrk="1" latinLnBrk="0" hangingPunct="1">
              <a:defRPr kumimoji="1" sz="1350" kern="1200">
                <a:solidFill>
                  <a:schemeClr val="lt1"/>
                </a:solidFill>
                <a:latin typeface="+mn-lt"/>
                <a:ea typeface="+mn-ea"/>
                <a:cs typeface="+mn-cs"/>
              </a:defRPr>
            </a:lvl2pPr>
            <a:lvl3pPr marL="685800" algn="l" defTabSz="685800" rtl="0" eaLnBrk="1" latinLnBrk="0" hangingPunct="1">
              <a:defRPr kumimoji="1" sz="1350" kern="1200">
                <a:solidFill>
                  <a:schemeClr val="lt1"/>
                </a:solidFill>
                <a:latin typeface="+mn-lt"/>
                <a:ea typeface="+mn-ea"/>
                <a:cs typeface="+mn-cs"/>
              </a:defRPr>
            </a:lvl3pPr>
            <a:lvl4pPr marL="1028700" algn="l" defTabSz="685800" rtl="0" eaLnBrk="1" latinLnBrk="0" hangingPunct="1">
              <a:defRPr kumimoji="1" sz="1350" kern="1200">
                <a:solidFill>
                  <a:schemeClr val="lt1"/>
                </a:solidFill>
                <a:latin typeface="+mn-lt"/>
                <a:ea typeface="+mn-ea"/>
                <a:cs typeface="+mn-cs"/>
              </a:defRPr>
            </a:lvl4pPr>
            <a:lvl5pPr marL="1371600" algn="l" defTabSz="685800" rtl="0" eaLnBrk="1" latinLnBrk="0" hangingPunct="1">
              <a:defRPr kumimoji="1" sz="1350" kern="1200">
                <a:solidFill>
                  <a:schemeClr val="lt1"/>
                </a:solidFill>
                <a:latin typeface="+mn-lt"/>
                <a:ea typeface="+mn-ea"/>
                <a:cs typeface="+mn-cs"/>
              </a:defRPr>
            </a:lvl5pPr>
            <a:lvl6pPr marL="1714500" algn="l" defTabSz="685800" rtl="0" eaLnBrk="1" latinLnBrk="0" hangingPunct="1">
              <a:defRPr kumimoji="1" sz="1350" kern="1200">
                <a:solidFill>
                  <a:schemeClr val="lt1"/>
                </a:solidFill>
                <a:latin typeface="+mn-lt"/>
                <a:ea typeface="+mn-ea"/>
                <a:cs typeface="+mn-cs"/>
              </a:defRPr>
            </a:lvl6pPr>
            <a:lvl7pPr marL="2057400" algn="l" defTabSz="685800" rtl="0" eaLnBrk="1" latinLnBrk="0" hangingPunct="1">
              <a:defRPr kumimoji="1" sz="1350" kern="1200">
                <a:solidFill>
                  <a:schemeClr val="lt1"/>
                </a:solidFill>
                <a:latin typeface="+mn-lt"/>
                <a:ea typeface="+mn-ea"/>
                <a:cs typeface="+mn-cs"/>
              </a:defRPr>
            </a:lvl7pPr>
            <a:lvl8pPr marL="2400300" algn="l" defTabSz="685800" rtl="0" eaLnBrk="1" latinLnBrk="0" hangingPunct="1">
              <a:defRPr kumimoji="1" sz="1350" kern="1200">
                <a:solidFill>
                  <a:schemeClr val="lt1"/>
                </a:solidFill>
                <a:latin typeface="+mn-lt"/>
                <a:ea typeface="+mn-ea"/>
                <a:cs typeface="+mn-cs"/>
              </a:defRPr>
            </a:lvl8pPr>
            <a:lvl9pPr marL="2743200" algn="l" defTabSz="685800" rtl="0" eaLnBrk="1" latinLnBrk="0" hangingPunct="1">
              <a:defRPr kumimoji="1" sz="1350" kern="1200">
                <a:solidFill>
                  <a:schemeClr val="lt1"/>
                </a:solidFill>
                <a:latin typeface="+mn-lt"/>
                <a:ea typeface="+mn-ea"/>
                <a:cs typeface="+mn-cs"/>
              </a:defRPr>
            </a:lvl9pPr>
          </a:lstStyle>
          <a:p>
            <a:pPr algn="ctr"/>
            <a:endParaRPr kumimoji="1" lang="ja-JP" altLang="en-US">
              <a:solidFill>
                <a:schemeClr val="accent1"/>
              </a:solidFill>
            </a:endParaRPr>
          </a:p>
        </p:txBody>
      </p:sp>
      <p:sp>
        <p:nvSpPr>
          <p:cNvPr id="3" name="テキスト プレースホルダー 2">
            <a:extLst>
              <a:ext uri="{FF2B5EF4-FFF2-40B4-BE49-F238E27FC236}">
                <a16:creationId xmlns:a16="http://schemas.microsoft.com/office/drawing/2014/main" xmlns="" id="{49240EE1-830E-47AC-9D58-B8D981F7843E}"/>
              </a:ext>
            </a:extLst>
          </p:cNvPr>
          <p:cNvSpPr txBox="1">
            <a:spLocks/>
          </p:cNvSpPr>
          <p:nvPr userDrawn="1"/>
        </p:nvSpPr>
        <p:spPr>
          <a:xfrm>
            <a:off x="251023" y="6464598"/>
            <a:ext cx="2598503" cy="295645"/>
          </a:xfrm>
          <a:prstGeom prst="rect">
            <a:avLst/>
          </a:prstGeom>
        </p:spPr>
        <p:txBody>
          <a:bodyPr>
            <a:noAutofit/>
          </a:bodyPr>
          <a:lstStyle>
            <a:lvl1pPr marL="0" indent="0" algn="r" defTabSz="914400" rtl="0" eaLnBrk="1" latinLnBrk="0" hangingPunct="1">
              <a:lnSpc>
                <a:spcPct val="90000"/>
              </a:lnSpc>
              <a:spcBef>
                <a:spcPts val="1000"/>
              </a:spcBef>
              <a:buFont typeface="Arial" panose="020B0604020202020204" pitchFamily="34" charset="0"/>
              <a:buNone/>
              <a:defRPr kumimoji="1" sz="800"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en-US" altLang="ja-JP" sz="800" b="0" dirty="0">
                <a:solidFill>
                  <a:schemeClr val="tx1"/>
                </a:solidFill>
              </a:rPr>
              <a:t>SUBARU CORPORATION</a:t>
            </a:r>
          </a:p>
        </p:txBody>
      </p:sp>
      <p:sp>
        <p:nvSpPr>
          <p:cNvPr id="4" name="テキスト プレースホルダー 2">
            <a:extLst>
              <a:ext uri="{FF2B5EF4-FFF2-40B4-BE49-F238E27FC236}">
                <a16:creationId xmlns:a16="http://schemas.microsoft.com/office/drawing/2014/main" xmlns="" id="{76F574CB-F8C0-4F32-B8EB-DF524A848C60}"/>
              </a:ext>
            </a:extLst>
          </p:cNvPr>
          <p:cNvSpPr txBox="1">
            <a:spLocks/>
          </p:cNvSpPr>
          <p:nvPr userDrawn="1"/>
        </p:nvSpPr>
        <p:spPr>
          <a:xfrm>
            <a:off x="3272750" y="6464598"/>
            <a:ext cx="2598503" cy="295645"/>
          </a:xfrm>
          <a:prstGeom prst="rect">
            <a:avLst/>
          </a:prstGeom>
        </p:spPr>
        <p:txBody>
          <a:bodyPr>
            <a:noAutofit/>
          </a:bodyPr>
          <a:lstStyle>
            <a:lvl1pPr marL="0" indent="0" algn="r" defTabSz="914400" rtl="0" eaLnBrk="1" latinLnBrk="0" hangingPunct="1">
              <a:lnSpc>
                <a:spcPct val="90000"/>
              </a:lnSpc>
              <a:spcBef>
                <a:spcPts val="1000"/>
              </a:spcBef>
              <a:buFont typeface="Arial" panose="020B0604020202020204" pitchFamily="34" charset="0"/>
              <a:buNone/>
              <a:defRPr kumimoji="1" sz="800"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800" b="0" dirty="0">
                <a:solidFill>
                  <a:schemeClr val="tx1"/>
                </a:solidFill>
              </a:rPr>
              <a:t>Confidential</a:t>
            </a:r>
          </a:p>
        </p:txBody>
      </p:sp>
      <p:sp>
        <p:nvSpPr>
          <p:cNvPr id="10" name="スライド番号プレースホルダー 7">
            <a:extLst>
              <a:ext uri="{FF2B5EF4-FFF2-40B4-BE49-F238E27FC236}">
                <a16:creationId xmlns:a16="http://schemas.microsoft.com/office/drawing/2014/main" xmlns="" id="{7382086A-3DE1-4FC5-92ED-AD9C342AA75F}"/>
              </a:ext>
            </a:extLst>
          </p:cNvPr>
          <p:cNvSpPr txBox="1">
            <a:spLocks/>
          </p:cNvSpPr>
          <p:nvPr userDrawn="1"/>
        </p:nvSpPr>
        <p:spPr>
          <a:xfrm>
            <a:off x="8377383" y="6405478"/>
            <a:ext cx="535709" cy="394193"/>
          </a:xfrm>
          <a:prstGeom prst="rect">
            <a:avLst/>
          </a:prstGeom>
        </p:spPr>
        <p:txBody>
          <a:bodyPr vert="horz" lIns="91440" tIns="45720" rIns="91440" bIns="45720" rtlCol="0" anchor="ctr"/>
          <a:lstStyle>
            <a:defPPr>
              <a:defRPr lang="ja-JP"/>
            </a:defPPr>
            <a:lvl1pPr marL="0" algn="r" defTabSz="685800" rtl="0" eaLnBrk="1" latinLnBrk="0" hangingPunct="1">
              <a:defRPr kumimoji="1" sz="1200" kern="1200">
                <a:solidFill>
                  <a:schemeClr val="bg2">
                    <a:lumMod val="10000"/>
                  </a:schemeClr>
                </a:solidFill>
                <a:latin typeface="+mn-lt"/>
                <a:ea typeface="DCAiLine Std W5" pitchFamily="82" charset="-128"/>
                <a:cs typeface="Arial" panose="020B0604020202020204" pitchFamily="34" charset="0"/>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a:lstStyle>
          <a:p>
            <a:fld id="{D74A493A-48A7-6244-B5CF-300DFE89F032}" type="slidenum">
              <a:rPr lang="ja-JP" altLang="en-US" sz="800" smtClean="0">
                <a:latin typeface="+mn-lt"/>
                <a:ea typeface="+mn-ea"/>
              </a:rPr>
              <a:pPr/>
              <a:t>‹#›</a:t>
            </a:fld>
            <a:endParaRPr lang="ja-JP" altLang="en-US" sz="800" dirty="0">
              <a:latin typeface="+mn-lt"/>
              <a:ea typeface="+mn-ea"/>
            </a:endParaRPr>
          </a:p>
        </p:txBody>
      </p:sp>
      <p:sp>
        <p:nvSpPr>
          <p:cNvPr id="5" name="タイトル 1">
            <a:extLst>
              <a:ext uri="{FF2B5EF4-FFF2-40B4-BE49-F238E27FC236}">
                <a16:creationId xmlns:a16="http://schemas.microsoft.com/office/drawing/2014/main" xmlns="" id="{8BC7508F-9B52-458D-A576-2193A2636901}"/>
              </a:ext>
            </a:extLst>
          </p:cNvPr>
          <p:cNvSpPr>
            <a:spLocks noGrp="1"/>
          </p:cNvSpPr>
          <p:nvPr>
            <p:ph type="title" hasCustomPrompt="1"/>
          </p:nvPr>
        </p:nvSpPr>
        <p:spPr>
          <a:xfrm>
            <a:off x="434315" y="270252"/>
            <a:ext cx="7414622" cy="450466"/>
          </a:xfrm>
          <a:prstGeom prst="rect">
            <a:avLst/>
          </a:prstGeom>
        </p:spPr>
        <p:txBody>
          <a:bodyPr>
            <a:noAutofit/>
          </a:bodyPr>
          <a:lstStyle>
            <a:lvl1pPr algn="l">
              <a:defRPr sz="2400" b="1">
                <a:solidFill>
                  <a:schemeClr val="tx1"/>
                </a:solidFill>
                <a:latin typeface="+mn-lt"/>
                <a:ea typeface="+mn-ea"/>
                <a:cs typeface="Arial" panose="020B0604020202020204" pitchFamily="34" charset="0"/>
              </a:defRPr>
            </a:lvl1pPr>
          </a:lstStyle>
          <a:p>
            <a:r>
              <a:rPr kumimoji="1" lang="en-US" altLang="ja-JP" dirty="0"/>
              <a:t>AAAAAAAAAAAAAAAAAAAAAAAAAAA</a:t>
            </a:r>
            <a:endParaRPr kumimoji="1" lang="ja-JP" altLang="en-US" dirty="0"/>
          </a:p>
        </p:txBody>
      </p:sp>
      <p:sp>
        <p:nvSpPr>
          <p:cNvPr id="6" name="正方形/長方形 5">
            <a:extLst>
              <a:ext uri="{FF2B5EF4-FFF2-40B4-BE49-F238E27FC236}">
                <a16:creationId xmlns:a16="http://schemas.microsoft.com/office/drawing/2014/main" xmlns="" id="{5DE5724D-81CC-4DD6-8BF5-1DB49B236A78}"/>
              </a:ext>
            </a:extLst>
          </p:cNvPr>
          <p:cNvSpPr/>
          <p:nvPr userDrawn="1"/>
        </p:nvSpPr>
        <p:spPr>
          <a:xfrm>
            <a:off x="363252" y="306305"/>
            <a:ext cx="32400" cy="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accent1"/>
              </a:solidFill>
            </a:endParaRPr>
          </a:p>
        </p:txBody>
      </p:sp>
    </p:spTree>
    <p:extLst>
      <p:ext uri="{BB962C8B-B14F-4D97-AF65-F5344CB8AC3E}">
        <p14:creationId xmlns:p14="http://schemas.microsoft.com/office/powerpoint/2010/main" val="3254973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xmlns="" id="{975FEA6C-9ACB-454B-AEB5-BF83E0D5A9AF}"/>
              </a:ext>
            </a:extLst>
          </p:cNvPr>
          <p:cNvSpPr>
            <a:spLocks noGrp="1"/>
          </p:cNvSpPr>
          <p:nvPr>
            <p:ph type="title" hasCustomPrompt="1"/>
          </p:nvPr>
        </p:nvSpPr>
        <p:spPr>
          <a:xfrm>
            <a:off x="258619" y="2782790"/>
            <a:ext cx="8626763" cy="590553"/>
          </a:xfrm>
          <a:prstGeom prst="rect">
            <a:avLst/>
          </a:prstGeom>
        </p:spPr>
        <p:txBody>
          <a:bodyPr>
            <a:noAutofit/>
          </a:bodyPr>
          <a:lstStyle>
            <a:lvl1pPr algn="ctr">
              <a:defRPr sz="4000" b="1">
                <a:solidFill>
                  <a:schemeClr val="tx2"/>
                </a:solidFill>
                <a:latin typeface="Arial" panose="020B0604020202020204" pitchFamily="34" charset="0"/>
                <a:cs typeface="Arial" panose="020B0604020202020204" pitchFamily="34" charset="0"/>
              </a:defRPr>
            </a:lvl1pPr>
          </a:lstStyle>
          <a:p>
            <a:r>
              <a:rPr kumimoji="1" lang="en-US" altLang="ja-JP" dirty="0"/>
              <a:t>AAAAAAAAA</a:t>
            </a:r>
            <a:endParaRPr kumimoji="1" lang="ja-JP" altLang="en-US" dirty="0"/>
          </a:p>
        </p:txBody>
      </p:sp>
      <p:pic>
        <p:nvPicPr>
          <p:cNvPr id="4" name="図 3">
            <a:extLst>
              <a:ext uri="{FF2B5EF4-FFF2-40B4-BE49-F238E27FC236}">
                <a16:creationId xmlns:a16="http://schemas.microsoft.com/office/drawing/2014/main" xmlns="" id="{1F5131EA-AD6A-48F4-825E-C006CEA5E364}"/>
              </a:ext>
            </a:extLst>
          </p:cNvPr>
          <p:cNvPicPr>
            <a:picLocks noChangeAspect="1"/>
          </p:cNvPicPr>
          <p:nvPr userDrawn="1"/>
        </p:nvPicPr>
        <p:blipFill>
          <a:blip r:embed="rId2"/>
          <a:stretch>
            <a:fillRect/>
          </a:stretch>
        </p:blipFill>
        <p:spPr>
          <a:xfrm>
            <a:off x="3739933" y="4001596"/>
            <a:ext cx="1664133" cy="1180800"/>
          </a:xfrm>
          <a:prstGeom prst="rect">
            <a:avLst/>
          </a:prstGeom>
        </p:spPr>
      </p:pic>
    </p:spTree>
    <p:extLst>
      <p:ext uri="{BB962C8B-B14F-4D97-AF65-F5344CB8AC3E}">
        <p14:creationId xmlns:p14="http://schemas.microsoft.com/office/powerpoint/2010/main" val="7291596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9882151"/>
      </p:ext>
    </p:extLst>
  </p:cSld>
  <p:clrMap bg1="lt1" tx1="dk1" bg2="lt2" tx2="dk2" accent1="accent1" accent2="accent2" accent3="accent3" accent4="accent4" accent5="accent5" accent6="accent6" hlink="hlink" folHlink="folHlink"/>
  <p:sldLayoutIdLst>
    <p:sldLayoutId id="2147483666" r:id="rId1"/>
    <p:sldLayoutId id="2147483682" r:id="rId2"/>
    <p:sldLayoutId id="2147483683" r:id="rId3"/>
    <p:sldLayoutId id="2147483670" r:id="rId4"/>
    <p:sldLayoutId id="2147483681" r:id="rId5"/>
    <p:sldLayoutId id="2147483677" r:id="rId6"/>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5.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9F9CA5E4-1568-4152-A67F-CDA82B0AA09F}"/>
              </a:ext>
            </a:extLst>
          </p:cNvPr>
          <p:cNvSpPr>
            <a:spLocks noGrp="1"/>
          </p:cNvSpPr>
          <p:nvPr>
            <p:ph type="body" sz="quarter" idx="13"/>
          </p:nvPr>
        </p:nvSpPr>
        <p:spPr/>
        <p:txBody>
          <a:bodyPr/>
          <a:lstStyle/>
          <a:p>
            <a:r>
              <a:rPr lang="en-US" altLang="ja-JP" dirty="0"/>
              <a:t>Nov</a:t>
            </a:r>
            <a:r>
              <a:rPr lang="en" altLang="ja-JP" dirty="0"/>
              <a:t> 1</a:t>
            </a:r>
            <a:r>
              <a:rPr lang="en-US" altLang="ja-JP" dirty="0"/>
              <a:t>9</a:t>
            </a:r>
            <a:r>
              <a:rPr lang="en" altLang="ja-JP" dirty="0"/>
              <a:t>, 20</a:t>
            </a:r>
            <a:r>
              <a:rPr lang="en-US" altLang="ja-JP" dirty="0"/>
              <a:t>21</a:t>
            </a:r>
            <a:endParaRPr kumimoji="1" lang="ja-JP" altLang="en-US" dirty="0">
              <a:latin typeface="+mn-lt"/>
            </a:endParaRPr>
          </a:p>
        </p:txBody>
      </p:sp>
      <p:sp>
        <p:nvSpPr>
          <p:cNvPr id="3" name="テキスト プレースホルダー 2">
            <a:extLst>
              <a:ext uri="{FF2B5EF4-FFF2-40B4-BE49-F238E27FC236}">
                <a16:creationId xmlns:a16="http://schemas.microsoft.com/office/drawing/2014/main" xmlns="" id="{3992536C-3D04-402E-9F30-D10DFB16DF3A}"/>
              </a:ext>
            </a:extLst>
          </p:cNvPr>
          <p:cNvSpPr>
            <a:spLocks noGrp="1"/>
          </p:cNvSpPr>
          <p:nvPr>
            <p:ph type="body" sz="quarter" idx="14"/>
          </p:nvPr>
        </p:nvSpPr>
        <p:spPr/>
        <p:txBody>
          <a:bodyPr/>
          <a:lstStyle/>
          <a:p>
            <a:r>
              <a:rPr lang="en-US" altLang="ja-JP" dirty="0">
                <a:latin typeface="+mn-lt"/>
              </a:rPr>
              <a:t>SUBARU CORPORATION</a:t>
            </a:r>
            <a:endParaRPr lang="ja-JP" altLang="en-US" dirty="0">
              <a:latin typeface="+mn-lt"/>
            </a:endParaRPr>
          </a:p>
        </p:txBody>
      </p:sp>
      <p:sp>
        <p:nvSpPr>
          <p:cNvPr id="4" name="テキスト プレースホルダー 3">
            <a:extLst>
              <a:ext uri="{FF2B5EF4-FFF2-40B4-BE49-F238E27FC236}">
                <a16:creationId xmlns:a16="http://schemas.microsoft.com/office/drawing/2014/main" xmlns="" id="{E8EB0943-F553-4727-9F36-8B2581EFD9A2}"/>
              </a:ext>
            </a:extLst>
          </p:cNvPr>
          <p:cNvSpPr>
            <a:spLocks noGrp="1"/>
          </p:cNvSpPr>
          <p:nvPr>
            <p:ph type="body" sz="quarter" idx="15"/>
          </p:nvPr>
        </p:nvSpPr>
        <p:spPr/>
        <p:txBody>
          <a:bodyPr/>
          <a:lstStyle/>
          <a:p>
            <a:r>
              <a:rPr lang="en-US" altLang="ja-JP" dirty="0">
                <a:latin typeface="+mn-lt"/>
              </a:rPr>
              <a:t>SUBARU Lab</a:t>
            </a:r>
            <a:endParaRPr lang="ja-JP" altLang="en-US" dirty="0">
              <a:latin typeface="+mn-lt"/>
            </a:endParaRPr>
          </a:p>
        </p:txBody>
      </p:sp>
      <p:sp>
        <p:nvSpPr>
          <p:cNvPr id="5" name="タイトル 4">
            <a:extLst>
              <a:ext uri="{FF2B5EF4-FFF2-40B4-BE49-F238E27FC236}">
                <a16:creationId xmlns:a16="http://schemas.microsoft.com/office/drawing/2014/main" xmlns="" id="{5A3A515D-23CF-4471-B9F2-F079B506024D}"/>
              </a:ext>
            </a:extLst>
          </p:cNvPr>
          <p:cNvSpPr>
            <a:spLocks noGrp="1"/>
          </p:cNvSpPr>
          <p:nvPr>
            <p:ph type="title"/>
          </p:nvPr>
        </p:nvSpPr>
        <p:spPr/>
        <p:txBody>
          <a:bodyPr/>
          <a:lstStyle/>
          <a:p>
            <a:r>
              <a:rPr lang="en-US" altLang="ja-JP" dirty="0"/>
              <a:t>SUBARU </a:t>
            </a:r>
            <a:r>
              <a:rPr lang="ja-JP" altLang="en-US" dirty="0"/>
              <a:t>画像認識チャレンジ</a:t>
            </a:r>
            <a:r>
              <a:rPr lang="en-US" altLang="ja-JP" dirty="0"/>
              <a:t/>
            </a:r>
            <a:br>
              <a:rPr lang="en-US" altLang="ja-JP" dirty="0"/>
            </a:br>
            <a:r>
              <a:rPr lang="ja-JP" altLang="en-US" dirty="0"/>
              <a:t>画像説明資料</a:t>
            </a:r>
            <a:endParaRPr kumimoji="1" lang="ja-JP" altLang="en-US" dirty="0"/>
          </a:p>
        </p:txBody>
      </p:sp>
    </p:spTree>
    <p:extLst>
      <p:ext uri="{BB962C8B-B14F-4D97-AF65-F5344CB8AC3E}">
        <p14:creationId xmlns:p14="http://schemas.microsoft.com/office/powerpoint/2010/main" val="93359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C72733A-6630-4004-A39D-0138B2FC04BB}"/>
              </a:ext>
            </a:extLst>
          </p:cNvPr>
          <p:cNvSpPr>
            <a:spLocks noGrp="1"/>
          </p:cNvSpPr>
          <p:nvPr>
            <p:ph type="title"/>
          </p:nvPr>
        </p:nvSpPr>
        <p:spPr/>
        <p:txBody>
          <a:bodyPr/>
          <a:lstStyle/>
          <a:p>
            <a:r>
              <a:rPr lang="ja-JP" altLang="en-US" dirty="0"/>
              <a:t>各画像説明</a:t>
            </a:r>
            <a:endParaRPr kumimoji="1" lang="ja-JP" altLang="en-US" dirty="0"/>
          </a:p>
        </p:txBody>
      </p:sp>
      <p:sp>
        <p:nvSpPr>
          <p:cNvPr id="6" name="テキスト ボックス 5">
            <a:extLst>
              <a:ext uri="{FF2B5EF4-FFF2-40B4-BE49-F238E27FC236}">
                <a16:creationId xmlns:a16="http://schemas.microsoft.com/office/drawing/2014/main" xmlns="" id="{3B031878-0E65-400E-8DA7-1E4CC3D5BC72}"/>
              </a:ext>
            </a:extLst>
          </p:cNvPr>
          <p:cNvSpPr txBox="1"/>
          <p:nvPr/>
        </p:nvSpPr>
        <p:spPr>
          <a:xfrm>
            <a:off x="2687905" y="3265563"/>
            <a:ext cx="1296144" cy="276999"/>
          </a:xfrm>
          <a:prstGeom prst="rect">
            <a:avLst/>
          </a:prstGeom>
          <a:noFill/>
        </p:spPr>
        <p:txBody>
          <a:bodyPr wrap="square" rtlCol="0">
            <a:spAutoFit/>
          </a:bodyPr>
          <a:lstStyle/>
          <a:p>
            <a:pPr algn="ctr"/>
            <a:r>
              <a:rPr kumimoji="1" lang="en-US" altLang="ja-JP" sz="1200" dirty="0">
                <a:latin typeface="游ゴシック" panose="020B0400000000000000" pitchFamily="50" charset="-128"/>
                <a:ea typeface="游ゴシック" panose="020B0400000000000000" pitchFamily="50" charset="-128"/>
              </a:rPr>
              <a:t>1000pix</a:t>
            </a:r>
            <a:endParaRPr kumimoji="1" lang="ja-JP" altLang="en-US" sz="1200" dirty="0">
              <a:latin typeface="游ゴシック" panose="020B0400000000000000" pitchFamily="50" charset="-128"/>
              <a:ea typeface="游ゴシック" panose="020B0400000000000000" pitchFamily="50" charset="-128"/>
            </a:endParaRPr>
          </a:p>
        </p:txBody>
      </p:sp>
      <p:sp>
        <p:nvSpPr>
          <p:cNvPr id="8" name="テキスト ボックス 7">
            <a:extLst>
              <a:ext uri="{FF2B5EF4-FFF2-40B4-BE49-F238E27FC236}">
                <a16:creationId xmlns:a16="http://schemas.microsoft.com/office/drawing/2014/main" xmlns="" id="{16954605-D7E9-4CDB-AC28-ED2ACF73F7FA}"/>
              </a:ext>
            </a:extLst>
          </p:cNvPr>
          <p:cNvSpPr txBox="1"/>
          <p:nvPr/>
        </p:nvSpPr>
        <p:spPr>
          <a:xfrm>
            <a:off x="310948" y="5984453"/>
            <a:ext cx="864096" cy="276999"/>
          </a:xfrm>
          <a:prstGeom prst="rect">
            <a:avLst/>
          </a:prstGeom>
          <a:noFill/>
        </p:spPr>
        <p:txBody>
          <a:bodyPr wrap="square" rtlCol="0">
            <a:spAutoFit/>
          </a:bodyPr>
          <a:lstStyle/>
          <a:p>
            <a:pPr algn="ctr"/>
            <a:r>
              <a:rPr kumimoji="1" lang="en-US" altLang="ja-JP" sz="1200" dirty="0">
                <a:latin typeface="游ゴシック" panose="020B0400000000000000" pitchFamily="50" charset="-128"/>
                <a:ea typeface="游ゴシック" panose="020B0400000000000000" pitchFamily="50" charset="-128"/>
              </a:rPr>
              <a:t>420pix</a:t>
            </a:r>
            <a:endParaRPr kumimoji="1" lang="ja-JP" altLang="en-US" sz="1200" dirty="0">
              <a:latin typeface="游ゴシック" panose="020B0400000000000000" pitchFamily="50" charset="-128"/>
              <a:ea typeface="游ゴシック" panose="020B0400000000000000" pitchFamily="50" charset="-128"/>
            </a:endParaRPr>
          </a:p>
        </p:txBody>
      </p:sp>
      <p:sp>
        <p:nvSpPr>
          <p:cNvPr id="9" name="テキスト ボックス 8">
            <a:extLst>
              <a:ext uri="{FF2B5EF4-FFF2-40B4-BE49-F238E27FC236}">
                <a16:creationId xmlns:a16="http://schemas.microsoft.com/office/drawing/2014/main" xmlns="" id="{F8B7057C-FFD2-4A14-B856-960B6F2B5979}"/>
              </a:ext>
            </a:extLst>
          </p:cNvPr>
          <p:cNvSpPr txBox="1"/>
          <p:nvPr/>
        </p:nvSpPr>
        <p:spPr>
          <a:xfrm>
            <a:off x="2959045" y="4886561"/>
            <a:ext cx="1296144" cy="276999"/>
          </a:xfrm>
          <a:prstGeom prst="rect">
            <a:avLst/>
          </a:prstGeom>
          <a:noFill/>
        </p:spPr>
        <p:txBody>
          <a:bodyPr wrap="square" rtlCol="0">
            <a:spAutoFit/>
          </a:bodyPr>
          <a:lstStyle/>
          <a:p>
            <a:pPr algn="ctr"/>
            <a:r>
              <a:rPr kumimoji="1" lang="en-US" altLang="ja-JP" sz="1200" dirty="0">
                <a:latin typeface="游ゴシック" panose="020B0400000000000000" pitchFamily="50" charset="-128"/>
                <a:ea typeface="游ゴシック" panose="020B0400000000000000" pitchFamily="50" charset="-128"/>
              </a:rPr>
              <a:t>1128pix</a:t>
            </a:r>
            <a:endParaRPr kumimoji="1" lang="ja-JP" altLang="en-US" sz="1200" dirty="0">
              <a:latin typeface="游ゴシック" panose="020B0400000000000000" pitchFamily="50" charset="-128"/>
              <a:ea typeface="游ゴシック" panose="020B0400000000000000" pitchFamily="50" charset="-128"/>
            </a:endParaRPr>
          </a:p>
        </p:txBody>
      </p:sp>
      <p:sp>
        <p:nvSpPr>
          <p:cNvPr id="10" name="テキスト ボックス 9">
            <a:extLst>
              <a:ext uri="{FF2B5EF4-FFF2-40B4-BE49-F238E27FC236}">
                <a16:creationId xmlns:a16="http://schemas.microsoft.com/office/drawing/2014/main" xmlns="" id="{63DD46B8-69C7-4E04-8956-A31415DF7A4C}"/>
              </a:ext>
            </a:extLst>
          </p:cNvPr>
          <p:cNvSpPr txBox="1"/>
          <p:nvPr/>
        </p:nvSpPr>
        <p:spPr>
          <a:xfrm>
            <a:off x="326992" y="1592050"/>
            <a:ext cx="864096" cy="276999"/>
          </a:xfrm>
          <a:prstGeom prst="rect">
            <a:avLst/>
          </a:prstGeom>
          <a:noFill/>
        </p:spPr>
        <p:txBody>
          <a:bodyPr wrap="square" rtlCol="0">
            <a:spAutoFit/>
          </a:bodyPr>
          <a:lstStyle/>
          <a:p>
            <a:pPr algn="ctr"/>
            <a:r>
              <a:rPr kumimoji="1" lang="en-US" altLang="ja-JP" sz="1200" dirty="0">
                <a:latin typeface="游ゴシック" panose="020B0400000000000000" pitchFamily="50" charset="-128"/>
                <a:ea typeface="游ゴシック" panose="020B0400000000000000" pitchFamily="50" charset="-128"/>
              </a:rPr>
              <a:t>105 </a:t>
            </a:r>
            <a:r>
              <a:rPr lang="en-US" altLang="ja-JP" sz="1200" dirty="0">
                <a:latin typeface="游ゴシック" panose="020B0400000000000000" pitchFamily="50" charset="-128"/>
                <a:ea typeface="游ゴシック" panose="020B0400000000000000" pitchFamily="50" charset="-128"/>
              </a:rPr>
              <a:t>pix</a:t>
            </a:r>
            <a:endParaRPr kumimoji="1" lang="ja-JP" altLang="en-US" sz="1200" dirty="0">
              <a:latin typeface="游ゴシック" panose="020B0400000000000000" pitchFamily="50" charset="-128"/>
              <a:ea typeface="游ゴシック" panose="020B0400000000000000" pitchFamily="50" charset="-128"/>
            </a:endParaRPr>
          </a:p>
        </p:txBody>
      </p:sp>
      <p:sp>
        <p:nvSpPr>
          <p:cNvPr id="11" name="テキスト ボックス 10">
            <a:extLst>
              <a:ext uri="{FF2B5EF4-FFF2-40B4-BE49-F238E27FC236}">
                <a16:creationId xmlns:a16="http://schemas.microsoft.com/office/drawing/2014/main" xmlns="" id="{0F1CEB9B-D4B4-4E07-9078-FF3446FAA003}"/>
              </a:ext>
            </a:extLst>
          </p:cNvPr>
          <p:cNvSpPr txBox="1"/>
          <p:nvPr/>
        </p:nvSpPr>
        <p:spPr>
          <a:xfrm>
            <a:off x="2914243" y="2654309"/>
            <a:ext cx="885492" cy="276999"/>
          </a:xfrm>
          <a:prstGeom prst="rect">
            <a:avLst/>
          </a:prstGeom>
          <a:noFill/>
        </p:spPr>
        <p:txBody>
          <a:bodyPr wrap="square" rtlCol="0">
            <a:spAutoFit/>
          </a:bodyPr>
          <a:lstStyle/>
          <a:p>
            <a:r>
              <a:rPr lang="en-US" altLang="ja-JP" sz="1200" dirty="0">
                <a:latin typeface="游ゴシック" panose="020B0400000000000000" pitchFamily="50" charset="-128"/>
                <a:ea typeface="游ゴシック" panose="020B0400000000000000" pitchFamily="50" charset="-128"/>
              </a:rPr>
              <a:t>256</a:t>
            </a:r>
            <a:r>
              <a:rPr kumimoji="1" lang="en-US" altLang="ja-JP" sz="1200" dirty="0">
                <a:solidFill>
                  <a:srgbClr val="FF0000"/>
                </a:solidFill>
                <a:latin typeface="游ゴシック" panose="020B0400000000000000" pitchFamily="50" charset="-128"/>
                <a:ea typeface="游ゴシック" panose="020B0400000000000000" pitchFamily="50" charset="-128"/>
              </a:rPr>
              <a:t> </a:t>
            </a:r>
            <a:r>
              <a:rPr lang="en-US" altLang="ja-JP" sz="1200" dirty="0">
                <a:latin typeface="游ゴシック" panose="020B0400000000000000" pitchFamily="50" charset="-128"/>
                <a:ea typeface="游ゴシック" panose="020B0400000000000000" pitchFamily="50" charset="-128"/>
              </a:rPr>
              <a:t>pix</a:t>
            </a:r>
            <a:r>
              <a:rPr lang="ja-JP" altLang="en-US" sz="1200" dirty="0">
                <a:latin typeface="游ゴシック" panose="020B0400000000000000" pitchFamily="50" charset="-128"/>
                <a:ea typeface="游ゴシック" panose="020B0400000000000000" pitchFamily="50" charset="-128"/>
              </a:rPr>
              <a:t>　</a:t>
            </a:r>
          </a:p>
        </p:txBody>
      </p:sp>
      <p:sp>
        <p:nvSpPr>
          <p:cNvPr id="13" name="テキスト ボックス 12">
            <a:extLst>
              <a:ext uri="{FF2B5EF4-FFF2-40B4-BE49-F238E27FC236}">
                <a16:creationId xmlns:a16="http://schemas.microsoft.com/office/drawing/2014/main" xmlns="" id="{7AB073D1-D55B-4F81-AA69-94DB065367D0}"/>
              </a:ext>
            </a:extLst>
          </p:cNvPr>
          <p:cNvSpPr txBox="1"/>
          <p:nvPr/>
        </p:nvSpPr>
        <p:spPr>
          <a:xfrm>
            <a:off x="392652" y="3302946"/>
            <a:ext cx="864096" cy="276999"/>
          </a:xfrm>
          <a:prstGeom prst="rect">
            <a:avLst/>
          </a:prstGeom>
          <a:noFill/>
        </p:spPr>
        <p:txBody>
          <a:bodyPr wrap="square" rtlCol="0">
            <a:spAutoFit/>
          </a:bodyPr>
          <a:lstStyle/>
          <a:p>
            <a:pPr algn="ctr"/>
            <a:r>
              <a:rPr kumimoji="1" lang="ja-JP" altLang="en-US" sz="1200" b="1" dirty="0">
                <a:latin typeface="游ゴシック" panose="020B0400000000000000" pitchFamily="50" charset="-128"/>
                <a:ea typeface="游ゴシック" panose="020B0400000000000000" pitchFamily="50" charset="-128"/>
              </a:rPr>
              <a:t>右画像</a:t>
            </a:r>
          </a:p>
        </p:txBody>
      </p:sp>
      <p:sp>
        <p:nvSpPr>
          <p:cNvPr id="14" name="テキスト ボックス 13">
            <a:extLst>
              <a:ext uri="{FF2B5EF4-FFF2-40B4-BE49-F238E27FC236}">
                <a16:creationId xmlns:a16="http://schemas.microsoft.com/office/drawing/2014/main" xmlns="" id="{A1C5C35C-C9CA-4710-B6D3-8409644F966E}"/>
              </a:ext>
            </a:extLst>
          </p:cNvPr>
          <p:cNvSpPr txBox="1"/>
          <p:nvPr/>
        </p:nvSpPr>
        <p:spPr>
          <a:xfrm>
            <a:off x="392652" y="4941046"/>
            <a:ext cx="864096" cy="276999"/>
          </a:xfrm>
          <a:prstGeom prst="rect">
            <a:avLst/>
          </a:prstGeom>
          <a:noFill/>
        </p:spPr>
        <p:txBody>
          <a:bodyPr wrap="square" rtlCol="0">
            <a:spAutoFit/>
          </a:bodyPr>
          <a:lstStyle/>
          <a:p>
            <a:pPr algn="ctr"/>
            <a:r>
              <a:rPr kumimoji="1" lang="ja-JP" altLang="en-US" sz="1200" b="1" dirty="0">
                <a:latin typeface="游ゴシック" panose="020B0400000000000000" pitchFamily="50" charset="-128"/>
                <a:ea typeface="游ゴシック" panose="020B0400000000000000" pitchFamily="50" charset="-128"/>
              </a:rPr>
              <a:t>左画像</a:t>
            </a:r>
          </a:p>
        </p:txBody>
      </p:sp>
      <p:sp>
        <p:nvSpPr>
          <p:cNvPr id="15" name="テキスト ボックス 14">
            <a:extLst>
              <a:ext uri="{FF2B5EF4-FFF2-40B4-BE49-F238E27FC236}">
                <a16:creationId xmlns:a16="http://schemas.microsoft.com/office/drawing/2014/main" xmlns="" id="{177BAF54-599F-4E3D-BFE5-A58ABB10882D}"/>
              </a:ext>
            </a:extLst>
          </p:cNvPr>
          <p:cNvSpPr txBox="1"/>
          <p:nvPr/>
        </p:nvSpPr>
        <p:spPr>
          <a:xfrm>
            <a:off x="371697" y="1315051"/>
            <a:ext cx="864096" cy="276999"/>
          </a:xfrm>
          <a:prstGeom prst="rect">
            <a:avLst/>
          </a:prstGeom>
          <a:noFill/>
        </p:spPr>
        <p:txBody>
          <a:bodyPr wrap="square" rtlCol="0">
            <a:spAutoFit/>
          </a:bodyPr>
          <a:lstStyle/>
          <a:p>
            <a:pPr algn="ctr"/>
            <a:r>
              <a:rPr lang="ja-JP" altLang="en-US" sz="1200" b="1" dirty="0">
                <a:latin typeface="游ゴシック" panose="020B0400000000000000" pitchFamily="50" charset="-128"/>
                <a:ea typeface="游ゴシック" panose="020B0400000000000000" pitchFamily="50" charset="-128"/>
              </a:rPr>
              <a:t>視差</a:t>
            </a:r>
            <a:r>
              <a:rPr kumimoji="1" lang="ja-JP" altLang="en-US" sz="1200" b="1" dirty="0">
                <a:latin typeface="游ゴシック" panose="020B0400000000000000" pitchFamily="50" charset="-128"/>
                <a:ea typeface="游ゴシック" panose="020B0400000000000000" pitchFamily="50" charset="-128"/>
              </a:rPr>
              <a:t>画像</a:t>
            </a:r>
          </a:p>
        </p:txBody>
      </p:sp>
      <p:cxnSp>
        <p:nvCxnSpPr>
          <p:cNvPr id="18" name="直線矢印コネクタ 17">
            <a:extLst>
              <a:ext uri="{FF2B5EF4-FFF2-40B4-BE49-F238E27FC236}">
                <a16:creationId xmlns:a16="http://schemas.microsoft.com/office/drawing/2014/main" xmlns="" id="{8BDF486F-401B-46CA-8B31-0BCC40F26BB6}"/>
              </a:ext>
            </a:extLst>
          </p:cNvPr>
          <p:cNvCxnSpPr>
            <a:cxnSpLocks/>
          </p:cNvCxnSpPr>
          <p:nvPr/>
        </p:nvCxnSpPr>
        <p:spPr>
          <a:xfrm>
            <a:off x="1056435" y="5189250"/>
            <a:ext cx="0" cy="104760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xmlns="" id="{7CD127E4-6557-42F7-B70C-86CF3088E3E4}"/>
              </a:ext>
            </a:extLst>
          </p:cNvPr>
          <p:cNvCxnSpPr>
            <a:cxnSpLocks/>
          </p:cNvCxnSpPr>
          <p:nvPr/>
        </p:nvCxnSpPr>
        <p:spPr>
          <a:xfrm>
            <a:off x="1112054" y="5137870"/>
            <a:ext cx="2831988"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矢印: 下 5">
            <a:extLst>
              <a:ext uri="{FF2B5EF4-FFF2-40B4-BE49-F238E27FC236}">
                <a16:creationId xmlns:a16="http://schemas.microsoft.com/office/drawing/2014/main" xmlns="" id="{47A0A11F-83D8-4469-A8E4-18689BDE8975}"/>
              </a:ext>
            </a:extLst>
          </p:cNvPr>
          <p:cNvSpPr/>
          <p:nvPr/>
        </p:nvSpPr>
        <p:spPr>
          <a:xfrm rot="10800000">
            <a:off x="5752394" y="2653126"/>
            <a:ext cx="281126" cy="4092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23" name="テキスト ボックス 22">
            <a:extLst>
              <a:ext uri="{FF2B5EF4-FFF2-40B4-BE49-F238E27FC236}">
                <a16:creationId xmlns:a16="http://schemas.microsoft.com/office/drawing/2014/main" xmlns="" id="{CB1F11A2-2DF8-46BD-97CA-CADD0470AF2B}"/>
              </a:ext>
            </a:extLst>
          </p:cNvPr>
          <p:cNvSpPr txBox="1"/>
          <p:nvPr/>
        </p:nvSpPr>
        <p:spPr>
          <a:xfrm>
            <a:off x="6336580" y="2554459"/>
            <a:ext cx="1727224" cy="507831"/>
          </a:xfrm>
          <a:prstGeom prst="rect">
            <a:avLst/>
          </a:prstGeom>
          <a:noFill/>
        </p:spPr>
        <p:txBody>
          <a:bodyPr wrap="square" rtlCol="0">
            <a:spAutoFit/>
          </a:bodyPr>
          <a:lstStyle/>
          <a:p>
            <a:r>
              <a:rPr kumimoji="1" lang="en-US" altLang="ja-JP">
                <a:latin typeface="游ゴシック" panose="020B0400000000000000" pitchFamily="50" charset="-128"/>
                <a:ea typeface="游ゴシック" panose="020B0400000000000000" pitchFamily="50" charset="-128"/>
              </a:rPr>
              <a:t>4x4pix</a:t>
            </a:r>
            <a:r>
              <a:rPr kumimoji="1" lang="ja-JP" altLang="en-US">
                <a:latin typeface="游ゴシック" panose="020B0400000000000000" pitchFamily="50" charset="-128"/>
                <a:ea typeface="游ゴシック" panose="020B0400000000000000" pitchFamily="50" charset="-128"/>
              </a:rPr>
              <a:t>毎に</a:t>
            </a:r>
            <a:endParaRPr kumimoji="1" lang="en-US" altLang="ja-JP">
              <a:latin typeface="游ゴシック" panose="020B0400000000000000" pitchFamily="50" charset="-128"/>
              <a:ea typeface="游ゴシック" panose="020B0400000000000000" pitchFamily="50" charset="-128"/>
            </a:endParaRPr>
          </a:p>
          <a:p>
            <a:r>
              <a:rPr lang="en-US" altLang="ja-JP">
                <a:latin typeface="游ゴシック" panose="020B0400000000000000" pitchFamily="50" charset="-128"/>
                <a:ea typeface="游ゴシック" panose="020B0400000000000000" pitchFamily="50" charset="-128"/>
              </a:rPr>
              <a:t>1</a:t>
            </a:r>
            <a:r>
              <a:rPr lang="ja-JP" altLang="en-US">
                <a:latin typeface="游ゴシック" panose="020B0400000000000000" pitchFamily="50" charset="-128"/>
                <a:ea typeface="游ゴシック" panose="020B0400000000000000" pitchFamily="50" charset="-128"/>
              </a:rPr>
              <a:t>視差を格納</a:t>
            </a:r>
            <a:endParaRPr kumimoji="1" lang="ja-JP" altLang="en-US">
              <a:latin typeface="游ゴシック" panose="020B0400000000000000" pitchFamily="50" charset="-128"/>
              <a:ea typeface="游ゴシック" panose="020B0400000000000000" pitchFamily="50" charset="-128"/>
            </a:endParaRPr>
          </a:p>
        </p:txBody>
      </p:sp>
      <p:pic>
        <p:nvPicPr>
          <p:cNvPr id="24" name="Picture 2" descr="\\172.22.179.13\s5\share\personal\miyano_t\CompeData_Server\CompeData\0000\Right\0000_00000000f.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489" y="3559406"/>
            <a:ext cx="2497492" cy="104894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986" y="1597458"/>
            <a:ext cx="2498131" cy="1023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2331" y="5189250"/>
            <a:ext cx="2813553" cy="104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テキスト ボックス 26"/>
          <p:cNvSpPr txBox="1"/>
          <p:nvPr/>
        </p:nvSpPr>
        <p:spPr>
          <a:xfrm>
            <a:off x="3711889" y="1657719"/>
            <a:ext cx="1445486" cy="400110"/>
          </a:xfrm>
          <a:prstGeom prst="rect">
            <a:avLst/>
          </a:prstGeom>
          <a:noFill/>
        </p:spPr>
        <p:txBody>
          <a:bodyPr wrap="square" rtlCol="0">
            <a:spAutoFit/>
          </a:bodyPr>
          <a:lstStyle/>
          <a:p>
            <a:r>
              <a:rPr lang="en-US" altLang="ja-JP" sz="1000" dirty="0">
                <a:latin typeface="游ゴシック" panose="020B0400000000000000" pitchFamily="50" charset="-128"/>
                <a:ea typeface="游ゴシック" panose="020B0400000000000000" pitchFamily="50" charset="-128"/>
              </a:rPr>
              <a:t>※</a:t>
            </a:r>
            <a:r>
              <a:rPr lang="ja-JP" altLang="en-US" sz="1000" dirty="0">
                <a:latin typeface="游ゴシック" panose="020B0400000000000000" pitchFamily="50" charset="-128"/>
                <a:ea typeface="游ゴシック" panose="020B0400000000000000" pitchFamily="50" charset="-128"/>
              </a:rPr>
              <a:t>見やすさのため明るさ調整しています。</a:t>
            </a:r>
            <a:endParaRPr kumimoji="1" lang="ja-JP" altLang="en-US" sz="1000" dirty="0">
              <a:latin typeface="游ゴシック" panose="020B0400000000000000" pitchFamily="50" charset="-128"/>
              <a:ea typeface="游ゴシック" panose="020B0400000000000000" pitchFamily="50" charset="-128"/>
            </a:endParaRPr>
          </a:p>
        </p:txBody>
      </p:sp>
      <p:sp>
        <p:nvSpPr>
          <p:cNvPr id="28" name="テキスト ボックス 27"/>
          <p:cNvSpPr txBox="1"/>
          <p:nvPr/>
        </p:nvSpPr>
        <p:spPr>
          <a:xfrm>
            <a:off x="4932038" y="4613215"/>
            <a:ext cx="4032448" cy="1631216"/>
          </a:xfrm>
          <a:prstGeom prst="rect">
            <a:avLst/>
          </a:prstGeom>
          <a:noFill/>
        </p:spPr>
        <p:txBody>
          <a:bodyPr wrap="square" rtlCol="0">
            <a:spAutoFit/>
          </a:bodyPr>
          <a:lstStyle/>
          <a:p>
            <a:r>
              <a:rPr kumimoji="1" lang="ja-JP" altLang="en-US" sz="1600" b="1" u="sng" dirty="0">
                <a:latin typeface="游ゴシック" panose="020B0400000000000000" pitchFamily="50" charset="-128"/>
                <a:ea typeface="游ゴシック" panose="020B0400000000000000" pitchFamily="50" charset="-128"/>
              </a:rPr>
              <a:t>注意</a:t>
            </a:r>
            <a:endParaRPr kumimoji="1" lang="en-US" altLang="ja-JP" sz="1600" b="1" u="sng" dirty="0">
              <a:latin typeface="游ゴシック" panose="020B0400000000000000" pitchFamily="50" charset="-128"/>
              <a:ea typeface="游ゴシック" panose="020B0400000000000000" pitchFamily="50" charset="-128"/>
            </a:endParaRPr>
          </a:p>
          <a:p>
            <a:r>
              <a:rPr kumimoji="1" lang="ja-JP" altLang="en-US" sz="1400" dirty="0">
                <a:latin typeface="游ゴシック" panose="020B0400000000000000" pitchFamily="50" charset="-128"/>
                <a:ea typeface="游ゴシック" panose="020B0400000000000000" pitchFamily="50" charset="-128"/>
              </a:rPr>
              <a:t>・視差画像は左下</a:t>
            </a:r>
            <a:endParaRPr kumimoji="1" lang="en-US" altLang="ja-JP" sz="1400" dirty="0">
              <a:latin typeface="游ゴシック" panose="020B0400000000000000" pitchFamily="50" charset="-128"/>
              <a:ea typeface="游ゴシック" panose="020B0400000000000000" pitchFamily="50" charset="-128"/>
            </a:endParaRPr>
          </a:p>
          <a:p>
            <a:r>
              <a:rPr lang="ja-JP" altLang="en-US" sz="1400" dirty="0">
                <a:latin typeface="游ゴシック" panose="020B0400000000000000" pitchFamily="50" charset="-128"/>
                <a:ea typeface="游ゴシック" panose="020B0400000000000000" pitchFamily="50" charset="-128"/>
              </a:rPr>
              <a:t>　右</a:t>
            </a:r>
            <a:r>
              <a:rPr lang="en-US" altLang="ja-JP" sz="1400" dirty="0">
                <a:latin typeface="游ゴシック" panose="020B0400000000000000" pitchFamily="50" charset="-128"/>
                <a:ea typeface="游ゴシック" panose="020B0400000000000000" pitchFamily="50" charset="-128"/>
              </a:rPr>
              <a:t>/</a:t>
            </a:r>
            <a:r>
              <a:rPr lang="ja-JP" altLang="en-US" sz="1400" dirty="0">
                <a:latin typeface="游ゴシック" panose="020B0400000000000000" pitchFamily="50" charset="-128"/>
                <a:ea typeface="游ゴシック" panose="020B0400000000000000" pitchFamily="50" charset="-128"/>
              </a:rPr>
              <a:t>左画像は左上が座標原点になっています。</a:t>
            </a:r>
            <a:endParaRPr lang="en-US" altLang="ja-JP" sz="1400" dirty="0">
              <a:latin typeface="游ゴシック" panose="020B0400000000000000" pitchFamily="50" charset="-128"/>
              <a:ea typeface="游ゴシック" panose="020B0400000000000000" pitchFamily="50" charset="-128"/>
            </a:endParaRPr>
          </a:p>
          <a:p>
            <a:endParaRPr kumimoji="1" lang="en-US" altLang="ja-JP" sz="1400" dirty="0">
              <a:latin typeface="游ゴシック" panose="020B0400000000000000" pitchFamily="50" charset="-128"/>
              <a:ea typeface="游ゴシック" panose="020B0400000000000000" pitchFamily="50" charset="-128"/>
            </a:endParaRPr>
          </a:p>
          <a:p>
            <a:r>
              <a:rPr lang="ja-JP" altLang="en-US" sz="1400" dirty="0">
                <a:latin typeface="游ゴシック" panose="020B0400000000000000" pitchFamily="50" charset="-128"/>
                <a:ea typeface="游ゴシック" panose="020B0400000000000000" pitchFamily="50" charset="-128"/>
              </a:rPr>
              <a:t>・</a:t>
            </a:r>
            <a:r>
              <a:rPr lang="en-US" altLang="ja-JP" sz="1400" dirty="0" err="1">
                <a:latin typeface="游ゴシック" panose="020B0400000000000000" pitchFamily="50" charset="-128"/>
                <a:ea typeface="游ゴシック" panose="020B0400000000000000" pitchFamily="50" charset="-128"/>
              </a:rPr>
              <a:t>disparity_PNG</a:t>
            </a:r>
            <a:r>
              <a:rPr lang="ja-JP" altLang="en-US" sz="1400" dirty="0">
                <a:latin typeface="游ゴシック" panose="020B0400000000000000" pitchFamily="50" charset="-128"/>
                <a:ea typeface="游ゴシック" panose="020B0400000000000000" pitchFamily="50" charset="-128"/>
              </a:rPr>
              <a:t>フォルダの画像はモニタ用で整数視差のみのものです。</a:t>
            </a:r>
            <a:r>
              <a:rPr lang="en-US" altLang="ja-JP" sz="1400" dirty="0">
                <a:latin typeface="游ゴシック" panose="020B0400000000000000" pitchFamily="50" charset="-128"/>
                <a:ea typeface="游ゴシック" panose="020B0400000000000000" pitchFamily="50" charset="-128"/>
              </a:rPr>
              <a:t>disparity</a:t>
            </a:r>
            <a:r>
              <a:rPr lang="ja-JP" altLang="en-US" sz="1400" dirty="0">
                <a:latin typeface="游ゴシック" panose="020B0400000000000000" pitchFamily="50" charset="-128"/>
                <a:ea typeface="游ゴシック" panose="020B0400000000000000" pitchFamily="50" charset="-128"/>
              </a:rPr>
              <a:t>フォルダの</a:t>
            </a:r>
            <a:r>
              <a:rPr lang="en-US" altLang="ja-JP" sz="1400" dirty="0">
                <a:latin typeface="游ゴシック" panose="020B0400000000000000" pitchFamily="50" charset="-128"/>
                <a:ea typeface="游ゴシック" panose="020B0400000000000000" pitchFamily="50" charset="-128"/>
              </a:rPr>
              <a:t>raw</a:t>
            </a:r>
            <a:r>
              <a:rPr lang="ja-JP" altLang="en-US" sz="1400" dirty="0">
                <a:latin typeface="游ゴシック" panose="020B0400000000000000" pitchFamily="50" charset="-128"/>
                <a:ea typeface="游ゴシック" panose="020B0400000000000000" pitchFamily="50" charset="-128"/>
              </a:rPr>
              <a:t>ファイルは小数視差まで含まれています。</a:t>
            </a:r>
            <a:endParaRPr lang="en-US" altLang="ja-JP" sz="1400" dirty="0">
              <a:latin typeface="游ゴシック" panose="020B0400000000000000" pitchFamily="50" charset="-128"/>
              <a:ea typeface="游ゴシック" panose="020B0400000000000000" pitchFamily="50" charset="-128"/>
            </a:endParaRPr>
          </a:p>
        </p:txBody>
      </p:sp>
      <p:sp>
        <p:nvSpPr>
          <p:cNvPr id="32" name="テキスト ボックス 31"/>
          <p:cNvSpPr txBox="1"/>
          <p:nvPr/>
        </p:nvSpPr>
        <p:spPr>
          <a:xfrm>
            <a:off x="320331" y="1818073"/>
            <a:ext cx="854713" cy="246221"/>
          </a:xfrm>
          <a:prstGeom prst="rect">
            <a:avLst/>
          </a:prstGeom>
          <a:noFill/>
        </p:spPr>
        <p:txBody>
          <a:bodyPr wrap="square" rtlCol="0">
            <a:spAutoFit/>
          </a:bodyPr>
          <a:lstStyle/>
          <a:p>
            <a:r>
              <a:rPr lang="en-US" altLang="ja-JP" sz="1000" dirty="0" err="1">
                <a:latin typeface="游ゴシック" panose="020B0400000000000000" pitchFamily="50" charset="-128"/>
                <a:ea typeface="游ゴシック" panose="020B0400000000000000" pitchFamily="50" charset="-128"/>
              </a:rPr>
              <a:t>disparity_j</a:t>
            </a:r>
            <a:endParaRPr kumimoji="1" lang="ja-JP" altLang="en-US" sz="1000" dirty="0">
              <a:latin typeface="游ゴシック" panose="020B0400000000000000" pitchFamily="50" charset="-128"/>
              <a:ea typeface="游ゴシック" panose="020B0400000000000000" pitchFamily="50" charset="-128"/>
            </a:endParaRPr>
          </a:p>
        </p:txBody>
      </p:sp>
      <p:sp>
        <p:nvSpPr>
          <p:cNvPr id="33" name="テキスト ボックス 32"/>
          <p:cNvSpPr txBox="1"/>
          <p:nvPr/>
        </p:nvSpPr>
        <p:spPr>
          <a:xfrm>
            <a:off x="2218025" y="2654309"/>
            <a:ext cx="786315" cy="246221"/>
          </a:xfrm>
          <a:prstGeom prst="rect">
            <a:avLst/>
          </a:prstGeom>
          <a:noFill/>
        </p:spPr>
        <p:txBody>
          <a:bodyPr wrap="square" rtlCol="0">
            <a:spAutoFit/>
          </a:bodyPr>
          <a:lstStyle/>
          <a:p>
            <a:r>
              <a:rPr lang="en-US" altLang="ja-JP" sz="1000" dirty="0" err="1">
                <a:latin typeface="游ゴシック" panose="020B0400000000000000" pitchFamily="50" charset="-128"/>
                <a:ea typeface="游ゴシック" panose="020B0400000000000000" pitchFamily="50" charset="-128"/>
              </a:rPr>
              <a:t>disparity_i</a:t>
            </a:r>
            <a:endParaRPr kumimoji="1" lang="ja-JP" altLang="en-US" sz="1000" dirty="0">
              <a:latin typeface="游ゴシック" panose="020B0400000000000000" pitchFamily="50" charset="-128"/>
              <a:ea typeface="游ゴシック" panose="020B0400000000000000" pitchFamily="50" charset="-128"/>
            </a:endParaRPr>
          </a:p>
        </p:txBody>
      </p:sp>
      <p:sp>
        <p:nvSpPr>
          <p:cNvPr id="36" name="テキスト ボックス 35"/>
          <p:cNvSpPr txBox="1"/>
          <p:nvPr/>
        </p:nvSpPr>
        <p:spPr>
          <a:xfrm>
            <a:off x="485406" y="4136581"/>
            <a:ext cx="689638" cy="246221"/>
          </a:xfrm>
          <a:prstGeom prst="rect">
            <a:avLst/>
          </a:prstGeom>
          <a:noFill/>
        </p:spPr>
        <p:txBody>
          <a:bodyPr wrap="square" rtlCol="0">
            <a:spAutoFit/>
          </a:bodyPr>
          <a:lstStyle/>
          <a:p>
            <a:r>
              <a:rPr lang="en-US" altLang="ja-JP" sz="1000" dirty="0" err="1">
                <a:latin typeface="游ゴシック" panose="020B0400000000000000" pitchFamily="50" charset="-128"/>
                <a:ea typeface="游ゴシック" panose="020B0400000000000000" pitchFamily="50" charset="-128"/>
              </a:rPr>
              <a:t>right_j</a:t>
            </a:r>
            <a:endParaRPr kumimoji="1" lang="ja-JP" altLang="en-US" sz="1000" dirty="0">
              <a:latin typeface="游ゴシック" panose="020B0400000000000000" pitchFamily="50" charset="-128"/>
              <a:ea typeface="游ゴシック" panose="020B0400000000000000" pitchFamily="50" charset="-128"/>
            </a:endParaRPr>
          </a:p>
        </p:txBody>
      </p:sp>
      <p:sp>
        <p:nvSpPr>
          <p:cNvPr id="37" name="テキスト ボックス 36"/>
          <p:cNvSpPr txBox="1"/>
          <p:nvPr/>
        </p:nvSpPr>
        <p:spPr>
          <a:xfrm>
            <a:off x="2525928" y="3280953"/>
            <a:ext cx="602311" cy="246221"/>
          </a:xfrm>
          <a:prstGeom prst="rect">
            <a:avLst/>
          </a:prstGeom>
          <a:noFill/>
        </p:spPr>
        <p:txBody>
          <a:bodyPr wrap="square" rtlCol="0">
            <a:spAutoFit/>
          </a:bodyPr>
          <a:lstStyle/>
          <a:p>
            <a:r>
              <a:rPr lang="en-US" altLang="ja-JP" sz="1000" dirty="0" err="1">
                <a:latin typeface="游ゴシック" panose="020B0400000000000000" pitchFamily="50" charset="-128"/>
                <a:ea typeface="游ゴシック" panose="020B0400000000000000" pitchFamily="50" charset="-128"/>
              </a:rPr>
              <a:t>right_i</a:t>
            </a:r>
            <a:endParaRPr kumimoji="1" lang="ja-JP" altLang="en-US" sz="1000" dirty="0">
              <a:latin typeface="游ゴシック" panose="020B0400000000000000" pitchFamily="50" charset="-128"/>
              <a:ea typeface="游ゴシック" panose="020B0400000000000000" pitchFamily="50" charset="-128"/>
            </a:endParaRPr>
          </a:p>
        </p:txBody>
      </p:sp>
      <p:sp>
        <p:nvSpPr>
          <p:cNvPr id="40" name="テキスト ボックス 39"/>
          <p:cNvSpPr txBox="1"/>
          <p:nvPr/>
        </p:nvSpPr>
        <p:spPr>
          <a:xfrm>
            <a:off x="546155" y="5781168"/>
            <a:ext cx="689638" cy="246221"/>
          </a:xfrm>
          <a:prstGeom prst="rect">
            <a:avLst/>
          </a:prstGeom>
          <a:noFill/>
        </p:spPr>
        <p:txBody>
          <a:bodyPr wrap="square" rtlCol="0">
            <a:spAutoFit/>
          </a:bodyPr>
          <a:lstStyle/>
          <a:p>
            <a:r>
              <a:rPr lang="en-US" altLang="ja-JP" sz="1000" dirty="0" err="1">
                <a:latin typeface="游ゴシック" panose="020B0400000000000000" pitchFamily="50" charset="-128"/>
                <a:ea typeface="游ゴシック" panose="020B0400000000000000" pitchFamily="50" charset="-128"/>
              </a:rPr>
              <a:t>left_j</a:t>
            </a:r>
            <a:endParaRPr kumimoji="1" lang="ja-JP" altLang="en-US" sz="1000" dirty="0">
              <a:latin typeface="游ゴシック" panose="020B0400000000000000" pitchFamily="50" charset="-128"/>
              <a:ea typeface="游ゴシック" panose="020B0400000000000000" pitchFamily="50" charset="-128"/>
            </a:endParaRPr>
          </a:p>
        </p:txBody>
      </p:sp>
      <p:sp>
        <p:nvSpPr>
          <p:cNvPr id="41" name="テキスト ボックス 40"/>
          <p:cNvSpPr txBox="1"/>
          <p:nvPr/>
        </p:nvSpPr>
        <p:spPr>
          <a:xfrm>
            <a:off x="2865396" y="4901949"/>
            <a:ext cx="689638" cy="246221"/>
          </a:xfrm>
          <a:prstGeom prst="rect">
            <a:avLst/>
          </a:prstGeom>
          <a:noFill/>
        </p:spPr>
        <p:txBody>
          <a:bodyPr wrap="square" rtlCol="0">
            <a:spAutoFit/>
          </a:bodyPr>
          <a:lstStyle/>
          <a:p>
            <a:r>
              <a:rPr lang="en-US" altLang="ja-JP" sz="1000" dirty="0" err="1">
                <a:latin typeface="游ゴシック" panose="020B0400000000000000" pitchFamily="50" charset="-128"/>
                <a:ea typeface="游ゴシック" panose="020B0400000000000000" pitchFamily="50" charset="-128"/>
              </a:rPr>
              <a:t>left_i</a:t>
            </a:r>
            <a:endParaRPr kumimoji="1" lang="ja-JP" altLang="en-US" sz="1000" dirty="0">
              <a:latin typeface="游ゴシック" panose="020B0400000000000000" pitchFamily="50" charset="-128"/>
              <a:ea typeface="游ゴシック" panose="020B0400000000000000" pitchFamily="50" charset="-128"/>
            </a:endParaRPr>
          </a:p>
        </p:txBody>
      </p:sp>
      <p:grpSp>
        <p:nvGrpSpPr>
          <p:cNvPr id="42" name="グループ化 41"/>
          <p:cNvGrpSpPr/>
          <p:nvPr/>
        </p:nvGrpSpPr>
        <p:grpSpPr>
          <a:xfrm>
            <a:off x="5609178" y="1825415"/>
            <a:ext cx="567559" cy="567559"/>
            <a:chOff x="5384448" y="1539675"/>
            <a:chExt cx="567559" cy="567559"/>
          </a:xfrm>
        </p:grpSpPr>
        <p:pic>
          <p:nvPicPr>
            <p:cNvPr id="43" name="図 42">
              <a:extLst>
                <a:ext uri="{FF2B5EF4-FFF2-40B4-BE49-F238E27FC236}">
                  <a16:creationId xmlns:a16="http://schemas.microsoft.com/office/drawing/2014/main" xmlns="" id="{E1AB98A9-7C0A-413F-9837-3BBD39038876}"/>
                </a:ext>
              </a:extLst>
            </p:cNvPr>
            <p:cNvPicPr>
              <a:picLocks noChangeAspect="1"/>
            </p:cNvPicPr>
            <p:nvPr/>
          </p:nvPicPr>
          <p:blipFill>
            <a:blip r:embed="rId5"/>
            <a:stretch>
              <a:fillRect/>
            </a:stretch>
          </p:blipFill>
          <p:spPr>
            <a:xfrm>
              <a:off x="5384448" y="1539675"/>
              <a:ext cx="567559" cy="567559"/>
            </a:xfrm>
            <a:prstGeom prst="rect">
              <a:avLst/>
            </a:prstGeom>
          </p:spPr>
        </p:pic>
        <p:cxnSp>
          <p:nvCxnSpPr>
            <p:cNvPr id="44" name="直線コネクタ 43"/>
            <p:cNvCxnSpPr/>
            <p:nvPr/>
          </p:nvCxnSpPr>
          <p:spPr>
            <a:xfrm>
              <a:off x="5942482" y="1539675"/>
              <a:ext cx="3175" cy="56755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5609179" y="3367397"/>
            <a:ext cx="567558" cy="571789"/>
            <a:chOff x="5384449" y="3081657"/>
            <a:chExt cx="567558" cy="571789"/>
          </a:xfrm>
        </p:grpSpPr>
        <p:pic>
          <p:nvPicPr>
            <p:cNvPr id="46" name="図 45">
              <a:extLst>
                <a:ext uri="{FF2B5EF4-FFF2-40B4-BE49-F238E27FC236}">
                  <a16:creationId xmlns:a16="http://schemas.microsoft.com/office/drawing/2014/main" xmlns="" id="{2C3D9BC1-CD8B-4A7C-9F58-7E5EE9EC3DAA}"/>
                </a:ext>
              </a:extLst>
            </p:cNvPr>
            <p:cNvPicPr>
              <a:picLocks noChangeAspect="1"/>
            </p:cNvPicPr>
            <p:nvPr/>
          </p:nvPicPr>
          <p:blipFill>
            <a:blip r:embed="rId6"/>
            <a:stretch>
              <a:fillRect/>
            </a:stretch>
          </p:blipFill>
          <p:spPr>
            <a:xfrm>
              <a:off x="5384449" y="3085888"/>
              <a:ext cx="567558" cy="567558"/>
            </a:xfrm>
            <a:prstGeom prst="rect">
              <a:avLst/>
            </a:prstGeom>
          </p:spPr>
        </p:pic>
        <p:cxnSp>
          <p:nvCxnSpPr>
            <p:cNvPr id="47" name="直線コネクタ 46"/>
            <p:cNvCxnSpPr/>
            <p:nvPr/>
          </p:nvCxnSpPr>
          <p:spPr>
            <a:xfrm>
              <a:off x="5936977" y="3081657"/>
              <a:ext cx="3175" cy="56755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テキスト ボックス 47">
            <a:extLst>
              <a:ext uri="{FF2B5EF4-FFF2-40B4-BE49-F238E27FC236}">
                <a16:creationId xmlns:a16="http://schemas.microsoft.com/office/drawing/2014/main" xmlns="" id="{5634D8DC-F950-46A0-879B-BF44766C55B5}"/>
              </a:ext>
            </a:extLst>
          </p:cNvPr>
          <p:cNvSpPr txBox="1"/>
          <p:nvPr/>
        </p:nvSpPr>
        <p:spPr>
          <a:xfrm>
            <a:off x="326992" y="4346353"/>
            <a:ext cx="864096" cy="276999"/>
          </a:xfrm>
          <a:prstGeom prst="rect">
            <a:avLst/>
          </a:prstGeom>
          <a:noFill/>
        </p:spPr>
        <p:txBody>
          <a:bodyPr wrap="square" rtlCol="0">
            <a:spAutoFit/>
          </a:bodyPr>
          <a:lstStyle/>
          <a:p>
            <a:pPr algn="ctr"/>
            <a:r>
              <a:rPr kumimoji="1" lang="en-US" altLang="ja-JP" sz="1200" dirty="0">
                <a:latin typeface="游ゴシック" panose="020B0400000000000000" pitchFamily="50" charset="-128"/>
                <a:ea typeface="游ゴシック" panose="020B0400000000000000" pitchFamily="50" charset="-128"/>
              </a:rPr>
              <a:t>420pix</a:t>
            </a:r>
            <a:endParaRPr kumimoji="1" lang="ja-JP" altLang="en-US" sz="1200" dirty="0">
              <a:latin typeface="游ゴシック" panose="020B0400000000000000" pitchFamily="50" charset="-128"/>
              <a:ea typeface="游ゴシック" panose="020B0400000000000000" pitchFamily="50" charset="-128"/>
            </a:endParaRPr>
          </a:p>
        </p:txBody>
      </p:sp>
      <p:cxnSp>
        <p:nvCxnSpPr>
          <p:cNvPr id="49" name="直線矢印コネクタ 48">
            <a:extLst>
              <a:ext uri="{FF2B5EF4-FFF2-40B4-BE49-F238E27FC236}">
                <a16:creationId xmlns:a16="http://schemas.microsoft.com/office/drawing/2014/main" xmlns="" id="{80116633-4CB5-4CE7-A279-FDA21A3B7F66}"/>
              </a:ext>
            </a:extLst>
          </p:cNvPr>
          <p:cNvCxnSpPr>
            <a:cxnSpLocks/>
          </p:cNvCxnSpPr>
          <p:nvPr/>
        </p:nvCxnSpPr>
        <p:spPr>
          <a:xfrm>
            <a:off x="1064280" y="3559406"/>
            <a:ext cx="0" cy="1048947"/>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xmlns="" id="{A212A0EE-E12B-4437-B573-D66D722249BF}"/>
              </a:ext>
            </a:extLst>
          </p:cNvPr>
          <p:cNvCxnSpPr>
            <a:cxnSpLocks/>
          </p:cNvCxnSpPr>
          <p:nvPr/>
        </p:nvCxnSpPr>
        <p:spPr>
          <a:xfrm>
            <a:off x="1106489" y="3509842"/>
            <a:ext cx="2500628"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xmlns="" id="{191AD52C-13F1-42CE-9771-500C5C9C11D2}"/>
              </a:ext>
            </a:extLst>
          </p:cNvPr>
          <p:cNvCxnSpPr>
            <a:cxnSpLocks/>
          </p:cNvCxnSpPr>
          <p:nvPr/>
        </p:nvCxnSpPr>
        <p:spPr>
          <a:xfrm>
            <a:off x="1102331" y="2670588"/>
            <a:ext cx="2501650"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xmlns="" id="{08014924-1830-4BAE-9C9A-AED7EA926E29}"/>
              </a:ext>
            </a:extLst>
          </p:cNvPr>
          <p:cNvCxnSpPr>
            <a:cxnSpLocks/>
          </p:cNvCxnSpPr>
          <p:nvPr/>
        </p:nvCxnSpPr>
        <p:spPr>
          <a:xfrm flipV="1">
            <a:off x="1064280" y="1597458"/>
            <a:ext cx="0" cy="1032747"/>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xmlns="" id="{E349FD37-A0A5-41D3-B789-F3E4824AAC2D}"/>
              </a:ext>
            </a:extLst>
          </p:cNvPr>
          <p:cNvSpPr txBox="1"/>
          <p:nvPr/>
        </p:nvSpPr>
        <p:spPr>
          <a:xfrm>
            <a:off x="3711889" y="2059662"/>
            <a:ext cx="1511862" cy="553998"/>
          </a:xfrm>
          <a:prstGeom prst="rect">
            <a:avLst/>
          </a:prstGeom>
          <a:noFill/>
        </p:spPr>
        <p:txBody>
          <a:bodyPr wrap="square">
            <a:spAutoFit/>
          </a:bodyPr>
          <a:lstStyle/>
          <a:p>
            <a:r>
              <a:rPr lang="en-US" altLang="ja-JP" sz="1000" dirty="0">
                <a:latin typeface="游ゴシック" panose="020B0400000000000000" pitchFamily="50" charset="-128"/>
                <a:ea typeface="游ゴシック" panose="020B0400000000000000" pitchFamily="50" charset="-128"/>
              </a:rPr>
              <a:t>※</a:t>
            </a:r>
            <a:r>
              <a:rPr lang="ja-JP" altLang="en-US" sz="1000" dirty="0">
                <a:latin typeface="游ゴシック" panose="020B0400000000000000" pitchFamily="50" charset="-128"/>
                <a:ea typeface="游ゴシック" panose="020B0400000000000000" pitchFamily="50" charset="-128"/>
              </a:rPr>
              <a:t>視差情報は</a:t>
            </a:r>
            <a:r>
              <a:rPr lang="en-US" altLang="ja-JP" sz="1000" dirty="0">
                <a:latin typeface="游ゴシック" panose="020B0400000000000000" pitchFamily="50" charset="-128"/>
                <a:ea typeface="游ゴシック" panose="020B0400000000000000" pitchFamily="50" charset="-128"/>
              </a:rPr>
              <a:t>250pix(1000pix/4)</a:t>
            </a:r>
            <a:r>
              <a:rPr lang="ja-JP" altLang="en-US" sz="1000" dirty="0">
                <a:latin typeface="游ゴシック" panose="020B0400000000000000" pitchFamily="50" charset="-128"/>
                <a:ea typeface="游ゴシック" panose="020B0400000000000000" pitchFamily="50" charset="-128"/>
              </a:rPr>
              <a:t>まで。残り</a:t>
            </a:r>
            <a:r>
              <a:rPr lang="en-US" altLang="ja-JP" sz="1000" dirty="0">
                <a:latin typeface="游ゴシック" panose="020B0400000000000000" pitchFamily="50" charset="-128"/>
                <a:ea typeface="游ゴシック" panose="020B0400000000000000" pitchFamily="50" charset="-128"/>
              </a:rPr>
              <a:t>6pix</a:t>
            </a:r>
            <a:r>
              <a:rPr lang="ja-JP" altLang="en-US" sz="1000" dirty="0">
                <a:latin typeface="游ゴシック" panose="020B0400000000000000" pitchFamily="50" charset="-128"/>
                <a:ea typeface="游ゴシック" panose="020B0400000000000000" pitchFamily="50" charset="-128"/>
              </a:rPr>
              <a:t>は</a:t>
            </a:r>
            <a:r>
              <a:rPr lang="en-US" altLang="ja-JP" sz="1000" dirty="0">
                <a:latin typeface="游ゴシック" panose="020B0400000000000000" pitchFamily="50" charset="-128"/>
                <a:ea typeface="游ゴシック" panose="020B0400000000000000" pitchFamily="50" charset="-128"/>
              </a:rPr>
              <a:t>0</a:t>
            </a:r>
            <a:r>
              <a:rPr lang="ja-JP" altLang="en-US" sz="1000" dirty="0">
                <a:latin typeface="游ゴシック" panose="020B0400000000000000" pitchFamily="50" charset="-128"/>
                <a:ea typeface="游ゴシック" panose="020B0400000000000000" pitchFamily="50" charset="-128"/>
              </a:rPr>
              <a:t>を格納。</a:t>
            </a:r>
          </a:p>
        </p:txBody>
      </p:sp>
    </p:spTree>
    <p:extLst>
      <p:ext uri="{BB962C8B-B14F-4D97-AF65-F5344CB8AC3E}">
        <p14:creationId xmlns:p14="http://schemas.microsoft.com/office/powerpoint/2010/main" val="2855494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C72733A-6630-4004-A39D-0138B2FC04BB}"/>
              </a:ext>
            </a:extLst>
          </p:cNvPr>
          <p:cNvSpPr>
            <a:spLocks noGrp="1"/>
          </p:cNvSpPr>
          <p:nvPr>
            <p:ph type="title"/>
          </p:nvPr>
        </p:nvSpPr>
        <p:spPr/>
        <p:txBody>
          <a:bodyPr/>
          <a:lstStyle/>
          <a:p>
            <a:r>
              <a:rPr kumimoji="1" lang="ja-JP" altLang="en-US" dirty="0"/>
              <a:t>視差画像について</a:t>
            </a:r>
          </a:p>
        </p:txBody>
      </p:sp>
      <p:pic>
        <p:nvPicPr>
          <p:cNvPr id="48" name="Picture 2">
            <a:extLst>
              <a:ext uri="{FF2B5EF4-FFF2-40B4-BE49-F238E27FC236}">
                <a16:creationId xmlns:a16="http://schemas.microsoft.com/office/drawing/2014/main" xmlns="" id="{892E8433-423A-4A30-AEA1-615020DC8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06" y="1034206"/>
            <a:ext cx="3597134" cy="3644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テキスト ボックス 48">
            <a:extLst>
              <a:ext uri="{FF2B5EF4-FFF2-40B4-BE49-F238E27FC236}">
                <a16:creationId xmlns:a16="http://schemas.microsoft.com/office/drawing/2014/main" xmlns="" id="{9D419347-3FFE-45F6-8E37-B450262E071C}"/>
              </a:ext>
            </a:extLst>
          </p:cNvPr>
          <p:cNvSpPr txBox="1"/>
          <p:nvPr/>
        </p:nvSpPr>
        <p:spPr>
          <a:xfrm>
            <a:off x="1361360" y="3729839"/>
            <a:ext cx="864096" cy="553998"/>
          </a:xfrm>
          <a:prstGeom prst="rect">
            <a:avLst/>
          </a:prstGeom>
          <a:noFill/>
        </p:spPr>
        <p:txBody>
          <a:bodyPr wrap="square" rtlCol="0">
            <a:spAutoFit/>
          </a:bodyPr>
          <a:lstStyle/>
          <a:p>
            <a:pPr algn="ctr"/>
            <a:r>
              <a:rPr lang="ja-JP" altLang="en-US" sz="1000">
                <a:solidFill>
                  <a:srgbClr val="FFC000"/>
                </a:solidFill>
                <a:latin typeface="Meiryo UI" panose="020B0604030504040204" pitchFamily="50" charset="-128"/>
                <a:ea typeface="Meiryo UI" panose="020B0604030504040204" pitchFamily="50" charset="-128"/>
              </a:rPr>
              <a:t>▲</a:t>
            </a:r>
            <a:endParaRPr lang="en-US" altLang="ja-JP" sz="1000">
              <a:solidFill>
                <a:srgbClr val="FFC000"/>
              </a:solidFill>
              <a:latin typeface="Meiryo UI" panose="020B0604030504040204" pitchFamily="50" charset="-128"/>
              <a:ea typeface="Meiryo UI" panose="020B0604030504040204" pitchFamily="50" charset="-128"/>
            </a:endParaRPr>
          </a:p>
          <a:p>
            <a:pPr algn="ctr"/>
            <a:r>
              <a:rPr lang="ja-JP" altLang="en-US" sz="1000">
                <a:solidFill>
                  <a:srgbClr val="FFC000"/>
                </a:solidFill>
                <a:latin typeface="Meiryo UI" panose="020B0604030504040204" pitchFamily="50" charset="-128"/>
                <a:ea typeface="Meiryo UI" panose="020B0604030504040204" pitchFamily="50" charset="-128"/>
              </a:rPr>
              <a:t>無限遠視差</a:t>
            </a:r>
            <a:endParaRPr lang="en-US" altLang="ja-JP" sz="1000">
              <a:solidFill>
                <a:srgbClr val="FFC000"/>
              </a:solidFill>
              <a:latin typeface="Meiryo UI" panose="020B0604030504040204" pitchFamily="50" charset="-128"/>
              <a:ea typeface="Meiryo UI" panose="020B0604030504040204" pitchFamily="50" charset="-128"/>
            </a:endParaRPr>
          </a:p>
          <a:p>
            <a:pPr algn="ctr"/>
            <a:r>
              <a:rPr kumimoji="1" lang="en-US" altLang="ja-JP" sz="1000" err="1">
                <a:solidFill>
                  <a:srgbClr val="FFC000"/>
                </a:solidFill>
                <a:latin typeface="Meiryo UI" panose="020B0604030504040204" pitchFamily="50" charset="-128"/>
                <a:ea typeface="Meiryo UI" panose="020B0604030504040204" pitchFamily="50" charset="-128"/>
              </a:rPr>
              <a:t>Inf_DP</a:t>
            </a:r>
            <a:endParaRPr kumimoji="1" lang="ja-JP" altLang="en-US" sz="1000">
              <a:solidFill>
                <a:srgbClr val="FFC000"/>
              </a:solidFill>
              <a:latin typeface="Meiryo UI" panose="020B0604030504040204" pitchFamily="50" charset="-128"/>
              <a:ea typeface="Meiryo UI" panose="020B0604030504040204" pitchFamily="50" charset="-128"/>
            </a:endParaRPr>
          </a:p>
        </p:txBody>
      </p:sp>
      <p:sp>
        <p:nvSpPr>
          <p:cNvPr id="50" name="テキスト ボックス 49">
            <a:extLst>
              <a:ext uri="{FF2B5EF4-FFF2-40B4-BE49-F238E27FC236}">
                <a16:creationId xmlns:a16="http://schemas.microsoft.com/office/drawing/2014/main" xmlns="" id="{CD387769-6CC0-46F9-93CF-E2E601E9FD04}"/>
              </a:ext>
            </a:extLst>
          </p:cNvPr>
          <p:cNvSpPr txBox="1"/>
          <p:nvPr/>
        </p:nvSpPr>
        <p:spPr>
          <a:xfrm>
            <a:off x="2654238" y="3729839"/>
            <a:ext cx="648072" cy="553998"/>
          </a:xfrm>
          <a:prstGeom prst="rect">
            <a:avLst/>
          </a:prstGeom>
          <a:noFill/>
        </p:spPr>
        <p:txBody>
          <a:bodyPr wrap="square" rtlCol="0">
            <a:spAutoFit/>
          </a:bodyPr>
          <a:lstStyle/>
          <a:p>
            <a:pPr algn="ctr"/>
            <a:r>
              <a:rPr lang="ja-JP" altLang="en-US" sz="1000">
                <a:solidFill>
                  <a:srgbClr val="FFC000"/>
                </a:solidFill>
                <a:latin typeface="Meiryo UI" panose="020B0604030504040204" pitchFamily="50" charset="-128"/>
                <a:ea typeface="Meiryo UI" panose="020B0604030504040204" pitchFamily="50" charset="-128"/>
              </a:rPr>
              <a:t>▲</a:t>
            </a:r>
            <a:endParaRPr lang="en-US" altLang="ja-JP" sz="1000">
              <a:solidFill>
                <a:srgbClr val="FFC000"/>
              </a:solidFill>
              <a:latin typeface="Meiryo UI" panose="020B0604030504040204" pitchFamily="50" charset="-128"/>
              <a:ea typeface="Meiryo UI" panose="020B0604030504040204" pitchFamily="50" charset="-128"/>
            </a:endParaRPr>
          </a:p>
          <a:p>
            <a:pPr algn="ctr"/>
            <a:r>
              <a:rPr lang="ja-JP" altLang="en-US" sz="1000">
                <a:solidFill>
                  <a:srgbClr val="FFC000"/>
                </a:solidFill>
                <a:latin typeface="Meiryo UI" panose="020B0604030504040204" pitchFamily="50" charset="-128"/>
                <a:ea typeface="Meiryo UI" panose="020B0604030504040204" pitchFamily="50" charset="-128"/>
              </a:rPr>
              <a:t>～視差</a:t>
            </a:r>
            <a:r>
              <a:rPr lang="en-US" altLang="ja-JP" sz="1000">
                <a:solidFill>
                  <a:srgbClr val="FFC000"/>
                </a:solidFill>
                <a:latin typeface="Meiryo UI" panose="020B0604030504040204" pitchFamily="50" charset="-128"/>
                <a:ea typeface="Meiryo UI" panose="020B0604030504040204" pitchFamily="50" charset="-128"/>
              </a:rPr>
              <a:t>X</a:t>
            </a:r>
            <a:endParaRPr kumimoji="1" lang="ja-JP" altLang="en-US" sz="1000">
              <a:solidFill>
                <a:srgbClr val="FFC000"/>
              </a:solidFill>
              <a:latin typeface="Meiryo UI" panose="020B0604030504040204" pitchFamily="50" charset="-128"/>
              <a:ea typeface="Meiryo UI" panose="020B0604030504040204" pitchFamily="50" charset="-128"/>
            </a:endParaRPr>
          </a:p>
        </p:txBody>
      </p:sp>
      <p:sp>
        <p:nvSpPr>
          <p:cNvPr id="51" name="テキスト ボックス 50">
            <a:extLst>
              <a:ext uri="{FF2B5EF4-FFF2-40B4-BE49-F238E27FC236}">
                <a16:creationId xmlns:a16="http://schemas.microsoft.com/office/drawing/2014/main" xmlns="" id="{3F9F6887-685D-4070-ADEC-2F62492B33B1}"/>
              </a:ext>
            </a:extLst>
          </p:cNvPr>
          <p:cNvSpPr txBox="1"/>
          <p:nvPr/>
        </p:nvSpPr>
        <p:spPr>
          <a:xfrm>
            <a:off x="4187903" y="1322322"/>
            <a:ext cx="4320480" cy="507831"/>
          </a:xfrm>
          <a:prstGeom prst="rect">
            <a:avLst/>
          </a:prstGeom>
          <a:noFill/>
        </p:spPr>
        <p:txBody>
          <a:bodyPr wrap="square" rtlCol="0">
            <a:spAutoFit/>
          </a:bodyPr>
          <a:lstStyle/>
          <a:p>
            <a:r>
              <a:rPr lang="ja-JP" altLang="en-US" dirty="0">
                <a:latin typeface="游ゴシック" panose="020B0400000000000000" pitchFamily="50" charset="-128"/>
                <a:ea typeface="游ゴシック" panose="020B0400000000000000" pitchFamily="50" charset="-128"/>
              </a:rPr>
              <a:t>右と左のブロックがマッチングした座標を視差として格納しています。</a:t>
            </a:r>
            <a:endParaRPr lang="en-US" altLang="ja-JP" dirty="0">
              <a:latin typeface="游ゴシック" panose="020B0400000000000000" pitchFamily="50" charset="-128"/>
              <a:ea typeface="游ゴシック" panose="020B0400000000000000" pitchFamily="50" charset="-128"/>
            </a:endParaRPr>
          </a:p>
        </p:txBody>
      </p:sp>
      <p:sp>
        <p:nvSpPr>
          <p:cNvPr id="52" name="テキスト ボックス 51">
            <a:extLst>
              <a:ext uri="{FF2B5EF4-FFF2-40B4-BE49-F238E27FC236}">
                <a16:creationId xmlns:a16="http://schemas.microsoft.com/office/drawing/2014/main" xmlns="" id="{8AF3E586-6F69-40D9-8005-D5770FEDC858}"/>
              </a:ext>
            </a:extLst>
          </p:cNvPr>
          <p:cNvSpPr txBox="1"/>
          <p:nvPr/>
        </p:nvSpPr>
        <p:spPr>
          <a:xfrm>
            <a:off x="4440909" y="2405422"/>
            <a:ext cx="3975720" cy="300082"/>
          </a:xfrm>
          <a:prstGeom prst="rect">
            <a:avLst/>
          </a:prstGeom>
          <a:noFill/>
        </p:spPr>
        <p:txBody>
          <a:bodyPr wrap="square" rtlCol="0">
            <a:spAutoFit/>
          </a:bodyPr>
          <a:lstStyle/>
          <a:p>
            <a:r>
              <a:rPr lang="ja-JP" altLang="en-US" dirty="0">
                <a:latin typeface="游ゴシック" panose="020B0400000000000000" pitchFamily="50" charset="-128"/>
                <a:ea typeface="游ゴシック" panose="020B0400000000000000" pitchFamily="50" charset="-128"/>
              </a:rPr>
              <a:t>距離</a:t>
            </a:r>
            <a:r>
              <a:rPr lang="en-US" altLang="ja-JP" dirty="0">
                <a:latin typeface="游ゴシック" panose="020B0400000000000000" pitchFamily="50" charset="-128"/>
                <a:ea typeface="游ゴシック" panose="020B0400000000000000" pitchFamily="50" charset="-128"/>
              </a:rPr>
              <a:t>(m)=560/(</a:t>
            </a:r>
            <a:r>
              <a:rPr lang="ja-JP" altLang="en-US" dirty="0">
                <a:latin typeface="游ゴシック" panose="020B0400000000000000" pitchFamily="50" charset="-128"/>
                <a:ea typeface="游ゴシック" panose="020B0400000000000000" pitchFamily="50" charset="-128"/>
              </a:rPr>
              <a:t>視差</a:t>
            </a:r>
            <a:r>
              <a:rPr lang="en-US" altLang="ja-JP" dirty="0">
                <a:latin typeface="游ゴシック" panose="020B0400000000000000" pitchFamily="50" charset="-128"/>
                <a:ea typeface="游ゴシック" panose="020B0400000000000000" pitchFamily="50" charset="-128"/>
              </a:rPr>
              <a:t>-</a:t>
            </a:r>
            <a:r>
              <a:rPr lang="en-US" altLang="ja-JP" dirty="0" err="1">
                <a:latin typeface="游ゴシック" panose="020B0400000000000000" pitchFamily="50" charset="-128"/>
                <a:ea typeface="游ゴシック" panose="020B0400000000000000" pitchFamily="50" charset="-128"/>
              </a:rPr>
              <a:t>inf_DP</a:t>
            </a:r>
            <a:r>
              <a:rPr lang="en-US" altLang="ja-JP" dirty="0">
                <a:latin typeface="游ゴシック" panose="020B0400000000000000" pitchFamily="50" charset="-128"/>
                <a:ea typeface="游ゴシック" panose="020B0400000000000000" pitchFamily="50" charset="-128"/>
              </a:rPr>
              <a:t>)</a:t>
            </a:r>
            <a:endParaRPr kumimoji="1" lang="ja-JP" altLang="en-US" dirty="0">
              <a:latin typeface="游ゴシック" panose="020B0400000000000000" pitchFamily="50" charset="-128"/>
              <a:ea typeface="游ゴシック" panose="020B0400000000000000" pitchFamily="50" charset="-128"/>
            </a:endParaRPr>
          </a:p>
        </p:txBody>
      </p:sp>
      <p:sp>
        <p:nvSpPr>
          <p:cNvPr id="53" name="テキスト ボックス 52">
            <a:extLst>
              <a:ext uri="{FF2B5EF4-FFF2-40B4-BE49-F238E27FC236}">
                <a16:creationId xmlns:a16="http://schemas.microsoft.com/office/drawing/2014/main" xmlns="" id="{E077B596-4C78-43BD-BD5C-E1BE8BCF5CF2}"/>
              </a:ext>
            </a:extLst>
          </p:cNvPr>
          <p:cNvSpPr txBox="1"/>
          <p:nvPr/>
        </p:nvSpPr>
        <p:spPr>
          <a:xfrm>
            <a:off x="4024993" y="2868922"/>
            <a:ext cx="4993080" cy="1600438"/>
          </a:xfrm>
          <a:prstGeom prst="rect">
            <a:avLst/>
          </a:prstGeom>
          <a:noFill/>
        </p:spPr>
        <p:txBody>
          <a:bodyPr wrap="square" lIns="91440" tIns="45720" rIns="91440" bIns="45720" rtlCol="0" anchor="t">
            <a:spAutoFit/>
          </a:bodyPr>
          <a:lstStyle/>
          <a:p>
            <a:r>
              <a:rPr lang="ja-JP" altLang="en-US" sz="1400" dirty="0">
                <a:latin typeface="游ゴシック" panose="020B0400000000000000" pitchFamily="50" charset="-128"/>
                <a:ea typeface="游ゴシック" panose="020B0400000000000000" pitchFamily="50" charset="-128"/>
              </a:rPr>
              <a:t>・</a:t>
            </a:r>
            <a:r>
              <a:rPr lang="en-US" altLang="ja-JP" sz="1400" dirty="0" err="1">
                <a:latin typeface="游ゴシック" panose="020B0400000000000000" pitchFamily="50" charset="-128"/>
                <a:ea typeface="游ゴシック" panose="020B0400000000000000" pitchFamily="50" charset="-128"/>
              </a:rPr>
              <a:t>inf_DP</a:t>
            </a:r>
            <a:r>
              <a:rPr lang="ja-JP" altLang="en-US" sz="1400" dirty="0">
                <a:latin typeface="游ゴシック" panose="020B0400000000000000" pitchFamily="50" charset="-128"/>
                <a:ea typeface="游ゴシック" panose="020B0400000000000000" pitchFamily="50" charset="-128"/>
              </a:rPr>
              <a:t>はカメラの調整パラメータのため、</a:t>
            </a:r>
            <a:endParaRPr lang="en-US" altLang="ja-JP" sz="1400" dirty="0">
              <a:latin typeface="游ゴシック" panose="020B0400000000000000" pitchFamily="50" charset="-128"/>
              <a:ea typeface="游ゴシック" panose="020B0400000000000000" pitchFamily="50" charset="-128"/>
            </a:endParaRPr>
          </a:p>
          <a:p>
            <a:r>
              <a:rPr lang="en-US" altLang="ja-JP" sz="1400" dirty="0">
                <a:latin typeface="游ゴシック" panose="020B0400000000000000" pitchFamily="50" charset="-128"/>
                <a:ea typeface="游ゴシック" panose="020B0400000000000000" pitchFamily="50" charset="-128"/>
              </a:rPr>
              <a:t>   Frame</a:t>
            </a:r>
            <a:r>
              <a:rPr lang="ja-JP" altLang="en-US" sz="1400" dirty="0">
                <a:latin typeface="游ゴシック" panose="020B0400000000000000" pitchFamily="50" charset="-128"/>
                <a:ea typeface="游ゴシック" panose="020B0400000000000000" pitchFamily="50" charset="-128"/>
              </a:rPr>
              <a:t>毎の</a:t>
            </a:r>
            <a:r>
              <a:rPr lang="en-US" altLang="ja-JP" sz="1400" dirty="0">
                <a:latin typeface="游ゴシック" panose="020B0400000000000000" pitchFamily="50" charset="-128"/>
                <a:ea typeface="游ゴシック" panose="020B0400000000000000" pitchFamily="50" charset="-128"/>
              </a:rPr>
              <a:t>Sequence</a:t>
            </a:r>
            <a:r>
              <a:rPr lang="ja-JP" altLang="en-US" sz="1400" dirty="0">
                <a:latin typeface="游ゴシック" panose="020B0400000000000000" pitchFamily="50" charset="-128"/>
                <a:ea typeface="游ゴシック" panose="020B0400000000000000" pitchFamily="50" charset="-128"/>
              </a:rPr>
              <a:t>データに含まれます。</a:t>
            </a:r>
            <a:endParaRPr lang="en-US" altLang="ja-JP" sz="1400" dirty="0">
              <a:latin typeface="游ゴシック" panose="020B0400000000000000" pitchFamily="50" charset="-128"/>
              <a:ea typeface="游ゴシック" panose="020B0400000000000000" pitchFamily="50" charset="-128"/>
            </a:endParaRPr>
          </a:p>
          <a:p>
            <a:endParaRPr lang="en-US" altLang="ja-JP" sz="1400" dirty="0">
              <a:latin typeface="游ゴシック" panose="020B0400000000000000" pitchFamily="50" charset="-128"/>
              <a:ea typeface="游ゴシック" panose="020B0400000000000000" pitchFamily="50" charset="-128"/>
            </a:endParaRPr>
          </a:p>
          <a:p>
            <a:r>
              <a:rPr lang="ja-JP" altLang="en-US" sz="1400" dirty="0">
                <a:latin typeface="游ゴシック" panose="020B0400000000000000" pitchFamily="50" charset="-128"/>
                <a:ea typeface="游ゴシック" panose="020B0400000000000000" pitchFamily="50" charset="-128"/>
              </a:rPr>
              <a:t>・視差</a:t>
            </a:r>
            <a:r>
              <a:rPr lang="en-US" altLang="ja-JP" sz="1400" dirty="0">
                <a:latin typeface="游ゴシック" panose="020B0400000000000000" pitchFamily="50" charset="-128"/>
                <a:ea typeface="游ゴシック" panose="020B0400000000000000" pitchFamily="50" charset="-128"/>
              </a:rPr>
              <a:t>= </a:t>
            </a:r>
            <a:r>
              <a:rPr lang="en-US" altLang="ja-JP" sz="1400" dirty="0" err="1">
                <a:latin typeface="游ゴシック" panose="020B0400000000000000" pitchFamily="50" charset="-128"/>
                <a:ea typeface="游ゴシック" panose="020B0400000000000000" pitchFamily="50" charset="-128"/>
              </a:rPr>
              <a:t>inf_DP</a:t>
            </a:r>
            <a:r>
              <a:rPr lang="ja-JP" altLang="en-US" sz="1400" dirty="0">
                <a:latin typeface="游ゴシック" panose="020B0400000000000000" pitchFamily="50" charset="-128"/>
                <a:ea typeface="游ゴシック" panose="020B0400000000000000" pitchFamily="50" charset="-128"/>
              </a:rPr>
              <a:t>の場合、距離は∞という意味になります。</a:t>
            </a:r>
            <a:endParaRPr lang="en-US" altLang="ja-JP" sz="1400" dirty="0">
              <a:latin typeface="游ゴシック" panose="020B0400000000000000" pitchFamily="50" charset="-128"/>
              <a:ea typeface="游ゴシック" panose="020B0400000000000000" pitchFamily="50" charset="-128"/>
            </a:endParaRPr>
          </a:p>
          <a:p>
            <a:endParaRPr lang="en-US" altLang="ja-JP" sz="1400" dirty="0">
              <a:latin typeface="游ゴシック" panose="020B0400000000000000" pitchFamily="50" charset="-128"/>
              <a:ea typeface="游ゴシック" panose="020B0400000000000000" pitchFamily="50" charset="-128"/>
            </a:endParaRPr>
          </a:p>
          <a:p>
            <a:r>
              <a:rPr lang="ja-JP" altLang="en-US" sz="1400" dirty="0">
                <a:latin typeface="游ゴシック" panose="020B0400000000000000" pitchFamily="50" charset="-128"/>
                <a:ea typeface="游ゴシック" panose="020B0400000000000000" pitchFamily="50" charset="-128"/>
              </a:rPr>
              <a:t>・視差＝０の場合、該当ピクセル</a:t>
            </a:r>
            <a:r>
              <a:rPr lang="en-US" altLang="ja-JP" sz="1400" dirty="0">
                <a:latin typeface="游ゴシック" panose="020B0400000000000000" pitchFamily="50" charset="-128"/>
                <a:ea typeface="游ゴシック" panose="020B0400000000000000" pitchFamily="50" charset="-128"/>
              </a:rPr>
              <a:t>/</a:t>
            </a:r>
            <a:r>
              <a:rPr lang="ja-JP" altLang="en-US" sz="1400" dirty="0">
                <a:latin typeface="游ゴシック" panose="020B0400000000000000" pitchFamily="50" charset="-128"/>
                <a:ea typeface="游ゴシック" panose="020B0400000000000000" pitchFamily="50" charset="-128"/>
              </a:rPr>
              <a:t>ブロックには距離情報が</a:t>
            </a:r>
            <a:endParaRPr lang="en-US" altLang="ja-JP" sz="1400" dirty="0">
              <a:latin typeface="游ゴシック" panose="020B0400000000000000" pitchFamily="50" charset="-128"/>
              <a:ea typeface="游ゴシック" panose="020B0400000000000000" pitchFamily="50" charset="-128"/>
            </a:endParaRPr>
          </a:p>
          <a:p>
            <a:r>
              <a:rPr lang="ja-JP" altLang="en-US" sz="1400" dirty="0">
                <a:latin typeface="游ゴシック" panose="020B0400000000000000" pitchFamily="50" charset="-128"/>
                <a:ea typeface="游ゴシック" panose="020B0400000000000000" pitchFamily="50" charset="-128"/>
              </a:rPr>
              <a:t>　　　　ないという意味になります。</a:t>
            </a:r>
          </a:p>
        </p:txBody>
      </p:sp>
      <p:pic>
        <p:nvPicPr>
          <p:cNvPr id="54" name="図 53">
            <a:extLst>
              <a:ext uri="{FF2B5EF4-FFF2-40B4-BE49-F238E27FC236}">
                <a16:creationId xmlns:a16="http://schemas.microsoft.com/office/drawing/2014/main" xmlns="" id="{6A65135B-A9F9-435C-B035-09D100159536}"/>
              </a:ext>
            </a:extLst>
          </p:cNvPr>
          <p:cNvPicPr>
            <a:picLocks noChangeAspect="1"/>
          </p:cNvPicPr>
          <p:nvPr/>
        </p:nvPicPr>
        <p:blipFill>
          <a:blip r:embed="rId3"/>
          <a:stretch>
            <a:fillRect/>
          </a:stretch>
        </p:blipFill>
        <p:spPr>
          <a:xfrm>
            <a:off x="914752" y="5521726"/>
            <a:ext cx="7043165" cy="218867"/>
          </a:xfrm>
          <a:prstGeom prst="rect">
            <a:avLst/>
          </a:prstGeom>
        </p:spPr>
      </p:pic>
      <p:sp>
        <p:nvSpPr>
          <p:cNvPr id="55" name="テキスト ボックス 54">
            <a:extLst>
              <a:ext uri="{FF2B5EF4-FFF2-40B4-BE49-F238E27FC236}">
                <a16:creationId xmlns:a16="http://schemas.microsoft.com/office/drawing/2014/main" xmlns="" id="{BDD3222E-C562-4A14-8C4C-21D15B74AEAA}"/>
              </a:ext>
            </a:extLst>
          </p:cNvPr>
          <p:cNvSpPr txBox="1"/>
          <p:nvPr/>
        </p:nvSpPr>
        <p:spPr>
          <a:xfrm>
            <a:off x="861091" y="4972356"/>
            <a:ext cx="4620100" cy="507831"/>
          </a:xfrm>
          <a:prstGeom prst="rect">
            <a:avLst/>
          </a:prstGeom>
          <a:noFill/>
        </p:spPr>
        <p:txBody>
          <a:bodyPr wrap="square" rtlCol="0">
            <a:spAutoFit/>
          </a:bodyPr>
          <a:lstStyle/>
          <a:p>
            <a:r>
              <a:rPr lang="ja-JP" altLang="en-US" dirty="0">
                <a:latin typeface="游ゴシック" panose="020B0400000000000000" pitchFamily="50" charset="-128"/>
                <a:ea typeface="游ゴシック" panose="020B0400000000000000" pitchFamily="50" charset="-128"/>
              </a:rPr>
              <a:t>視差フォーマット  </a:t>
            </a:r>
            <a:r>
              <a:rPr lang="en-US" altLang="ja-JP" dirty="0">
                <a:latin typeface="游ゴシック" panose="020B0400000000000000" pitchFamily="50" charset="-128"/>
                <a:ea typeface="游ゴシック" panose="020B0400000000000000" pitchFamily="50" charset="-128"/>
              </a:rPr>
              <a:t>disparity</a:t>
            </a:r>
            <a:r>
              <a:rPr lang="ja-JP" altLang="en-US" dirty="0">
                <a:latin typeface="游ゴシック" panose="020B0400000000000000" pitchFamily="50" charset="-128"/>
                <a:ea typeface="游ゴシック" panose="020B0400000000000000" pitchFamily="50" charset="-128"/>
              </a:rPr>
              <a:t>フォルダの</a:t>
            </a:r>
            <a:r>
              <a:rPr lang="en-US" altLang="ja-JP" dirty="0">
                <a:latin typeface="游ゴシック" panose="020B0400000000000000" pitchFamily="50" charset="-128"/>
                <a:ea typeface="游ゴシック" panose="020B0400000000000000" pitchFamily="50" charset="-128"/>
              </a:rPr>
              <a:t>raw</a:t>
            </a:r>
            <a:r>
              <a:rPr lang="ja-JP" altLang="en-US" dirty="0">
                <a:latin typeface="游ゴシック" panose="020B0400000000000000" pitchFamily="50" charset="-128"/>
                <a:ea typeface="游ゴシック" panose="020B0400000000000000" pitchFamily="50" charset="-128"/>
              </a:rPr>
              <a:t>ファイル </a:t>
            </a:r>
            <a:endParaRPr lang="en-US" altLang="ja-JP" dirty="0">
              <a:latin typeface="游ゴシック" panose="020B0400000000000000" pitchFamily="50" charset="-128"/>
              <a:ea typeface="游ゴシック" panose="020B0400000000000000" pitchFamily="50" charset="-128"/>
            </a:endParaRPr>
          </a:p>
          <a:p>
            <a:r>
              <a:rPr kumimoji="1" lang="en-US" altLang="ja-JP" dirty="0">
                <a:latin typeface="游ゴシック" panose="020B0400000000000000" pitchFamily="50" charset="-128"/>
                <a:ea typeface="游ゴシック" panose="020B0400000000000000" pitchFamily="50" charset="-128"/>
              </a:rPr>
              <a:t>2byte(12bit)</a:t>
            </a:r>
            <a:endParaRPr kumimoji="1" lang="ja-JP" altLang="en-US" dirty="0">
              <a:latin typeface="游ゴシック" panose="020B0400000000000000" pitchFamily="50" charset="-128"/>
              <a:ea typeface="游ゴシック" panose="020B0400000000000000" pitchFamily="50" charset="-128"/>
            </a:endParaRPr>
          </a:p>
        </p:txBody>
      </p:sp>
      <p:sp>
        <p:nvSpPr>
          <p:cNvPr id="56" name="テキスト ボックス 55">
            <a:extLst>
              <a:ext uri="{FF2B5EF4-FFF2-40B4-BE49-F238E27FC236}">
                <a16:creationId xmlns:a16="http://schemas.microsoft.com/office/drawing/2014/main" xmlns="" id="{136E4EE6-E2FE-4FD4-A817-2BC391474046}"/>
              </a:ext>
            </a:extLst>
          </p:cNvPr>
          <p:cNvSpPr txBox="1"/>
          <p:nvPr/>
        </p:nvSpPr>
        <p:spPr>
          <a:xfrm>
            <a:off x="1396128" y="5848250"/>
            <a:ext cx="838811" cy="461665"/>
          </a:xfrm>
          <a:prstGeom prst="rect">
            <a:avLst/>
          </a:prstGeom>
          <a:noFill/>
        </p:spPr>
        <p:txBody>
          <a:bodyPr wrap="square" rtlCol="0">
            <a:spAutoFit/>
          </a:bodyPr>
          <a:lstStyle/>
          <a:p>
            <a:pPr algn="ctr"/>
            <a:r>
              <a:rPr kumimoji="1" lang="ja-JP" altLang="en-US" sz="1200">
                <a:latin typeface="游ゴシック" panose="020B0400000000000000" pitchFamily="50" charset="-128"/>
                <a:ea typeface="游ゴシック" panose="020B0400000000000000" pitchFamily="50" charset="-128"/>
              </a:rPr>
              <a:t>整数部</a:t>
            </a:r>
            <a:endParaRPr kumimoji="1" lang="en-US" altLang="ja-JP" sz="1200">
              <a:latin typeface="游ゴシック" panose="020B0400000000000000" pitchFamily="50" charset="-128"/>
              <a:ea typeface="游ゴシック" panose="020B0400000000000000" pitchFamily="50" charset="-128"/>
            </a:endParaRPr>
          </a:p>
          <a:p>
            <a:pPr algn="ctr"/>
            <a:r>
              <a:rPr kumimoji="1" lang="en-US" altLang="ja-JP" sz="1200">
                <a:latin typeface="游ゴシック" panose="020B0400000000000000" pitchFamily="50" charset="-128"/>
                <a:ea typeface="游ゴシック" panose="020B0400000000000000" pitchFamily="50" charset="-128"/>
              </a:rPr>
              <a:t>8bit</a:t>
            </a:r>
            <a:endParaRPr kumimoji="1" lang="ja-JP" altLang="en-US" sz="1200">
              <a:latin typeface="游ゴシック" panose="020B0400000000000000" pitchFamily="50" charset="-128"/>
              <a:ea typeface="游ゴシック" panose="020B0400000000000000" pitchFamily="50" charset="-128"/>
            </a:endParaRPr>
          </a:p>
        </p:txBody>
      </p:sp>
      <p:sp>
        <p:nvSpPr>
          <p:cNvPr id="57" name="テキスト ボックス 56">
            <a:extLst>
              <a:ext uri="{FF2B5EF4-FFF2-40B4-BE49-F238E27FC236}">
                <a16:creationId xmlns:a16="http://schemas.microsoft.com/office/drawing/2014/main" xmlns="" id="{C078F0F4-B142-4807-B55E-066663CB58DA}"/>
              </a:ext>
            </a:extLst>
          </p:cNvPr>
          <p:cNvSpPr txBox="1"/>
          <p:nvPr/>
        </p:nvSpPr>
        <p:spPr>
          <a:xfrm>
            <a:off x="2621112" y="5870867"/>
            <a:ext cx="838811" cy="461665"/>
          </a:xfrm>
          <a:prstGeom prst="rect">
            <a:avLst/>
          </a:prstGeom>
          <a:noFill/>
        </p:spPr>
        <p:txBody>
          <a:bodyPr wrap="square" rtlCol="0">
            <a:spAutoFit/>
          </a:bodyPr>
          <a:lstStyle/>
          <a:p>
            <a:pPr algn="ctr"/>
            <a:r>
              <a:rPr kumimoji="1" lang="ja-JP" altLang="en-US" sz="1200" dirty="0">
                <a:latin typeface="游ゴシック" panose="020B0400000000000000" pitchFamily="50" charset="-128"/>
                <a:ea typeface="游ゴシック" panose="020B0400000000000000" pitchFamily="50" charset="-128"/>
              </a:rPr>
              <a:t>小数部</a:t>
            </a:r>
            <a:endParaRPr kumimoji="1" lang="en-US" altLang="ja-JP" sz="1200" dirty="0">
              <a:latin typeface="游ゴシック" panose="020B0400000000000000" pitchFamily="50" charset="-128"/>
              <a:ea typeface="游ゴシック" panose="020B0400000000000000" pitchFamily="50" charset="-128"/>
            </a:endParaRPr>
          </a:p>
          <a:p>
            <a:pPr algn="ctr"/>
            <a:r>
              <a:rPr kumimoji="1" lang="en-US" altLang="ja-JP" sz="1200" dirty="0">
                <a:latin typeface="游ゴシック" panose="020B0400000000000000" pitchFamily="50" charset="-128"/>
                <a:ea typeface="游ゴシック" panose="020B0400000000000000" pitchFamily="50" charset="-128"/>
              </a:rPr>
              <a:t>4bit</a:t>
            </a:r>
            <a:endParaRPr kumimoji="1" lang="ja-JP" altLang="en-US" sz="1200" dirty="0">
              <a:latin typeface="游ゴシック" panose="020B0400000000000000" pitchFamily="50" charset="-128"/>
              <a:ea typeface="游ゴシック" panose="020B0400000000000000" pitchFamily="50" charset="-128"/>
            </a:endParaRPr>
          </a:p>
        </p:txBody>
      </p:sp>
      <p:cxnSp>
        <p:nvCxnSpPr>
          <p:cNvPr id="58" name="直線矢印コネクタ 57">
            <a:extLst>
              <a:ext uri="{FF2B5EF4-FFF2-40B4-BE49-F238E27FC236}">
                <a16:creationId xmlns:a16="http://schemas.microsoft.com/office/drawing/2014/main" xmlns="" id="{41380D8E-EC7B-47C8-80C8-F3430E540B3D}"/>
              </a:ext>
            </a:extLst>
          </p:cNvPr>
          <p:cNvCxnSpPr>
            <a:cxnSpLocks/>
          </p:cNvCxnSpPr>
          <p:nvPr/>
        </p:nvCxnSpPr>
        <p:spPr>
          <a:xfrm>
            <a:off x="914753" y="5848250"/>
            <a:ext cx="162305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xmlns="" id="{F574696D-2588-44DE-8F7B-70F8E49BA22E}"/>
              </a:ext>
            </a:extLst>
          </p:cNvPr>
          <p:cNvCxnSpPr>
            <a:cxnSpLocks/>
          </p:cNvCxnSpPr>
          <p:nvPr/>
        </p:nvCxnSpPr>
        <p:spPr>
          <a:xfrm flipH="1">
            <a:off x="2537807" y="5848250"/>
            <a:ext cx="9001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xmlns="" id="{FB8C8C22-6680-4698-92AA-B9A47A55067F}"/>
              </a:ext>
            </a:extLst>
          </p:cNvPr>
          <p:cNvSpPr txBox="1"/>
          <p:nvPr/>
        </p:nvSpPr>
        <p:spPr>
          <a:xfrm>
            <a:off x="5500584" y="5870867"/>
            <a:ext cx="838811" cy="646331"/>
          </a:xfrm>
          <a:prstGeom prst="rect">
            <a:avLst/>
          </a:prstGeom>
          <a:noFill/>
        </p:spPr>
        <p:txBody>
          <a:bodyPr wrap="square" rtlCol="0">
            <a:spAutoFit/>
          </a:bodyPr>
          <a:lstStyle/>
          <a:p>
            <a:pPr algn="ctr"/>
            <a:r>
              <a:rPr kumimoji="1" lang="ja-JP" altLang="en-US" sz="1200">
                <a:latin typeface="游ゴシック" panose="020B0400000000000000" pitchFamily="50" charset="-128"/>
                <a:ea typeface="游ゴシック" panose="020B0400000000000000" pitchFamily="50" charset="-128"/>
              </a:rPr>
              <a:t>隣の</a:t>
            </a:r>
            <a:r>
              <a:rPr kumimoji="1" lang="en-US" altLang="ja-JP" sz="1200">
                <a:latin typeface="游ゴシック" panose="020B0400000000000000" pitchFamily="50" charset="-128"/>
                <a:ea typeface="游ゴシック" panose="020B0400000000000000" pitchFamily="50" charset="-128"/>
              </a:rPr>
              <a:t>Block</a:t>
            </a:r>
          </a:p>
          <a:p>
            <a:pPr algn="ctr"/>
            <a:endParaRPr kumimoji="1" lang="ja-JP" altLang="en-US" sz="1200">
              <a:latin typeface="游ゴシック" panose="020B0400000000000000" pitchFamily="50" charset="-128"/>
              <a:ea typeface="游ゴシック" panose="020B0400000000000000" pitchFamily="50" charset="-128"/>
            </a:endParaRPr>
          </a:p>
        </p:txBody>
      </p:sp>
      <p:sp>
        <p:nvSpPr>
          <p:cNvPr id="61" name="テキスト ボックス 60">
            <a:extLst>
              <a:ext uri="{FF2B5EF4-FFF2-40B4-BE49-F238E27FC236}">
                <a16:creationId xmlns:a16="http://schemas.microsoft.com/office/drawing/2014/main" xmlns="" id="{9FD0FA33-9F66-407B-98E6-B822723F5E07}"/>
              </a:ext>
            </a:extLst>
          </p:cNvPr>
          <p:cNvSpPr txBox="1"/>
          <p:nvPr/>
        </p:nvSpPr>
        <p:spPr>
          <a:xfrm>
            <a:off x="4169672" y="1948020"/>
            <a:ext cx="4848401" cy="300082"/>
          </a:xfrm>
          <a:prstGeom prst="rect">
            <a:avLst/>
          </a:prstGeom>
          <a:noFill/>
        </p:spPr>
        <p:txBody>
          <a:bodyPr wrap="square">
            <a:spAutoFit/>
          </a:bodyPr>
          <a:lstStyle/>
          <a:p>
            <a:r>
              <a:rPr lang="en-US" altLang="ja-JP" dirty="0">
                <a:solidFill>
                  <a:srgbClr val="FF0000"/>
                </a:solidFill>
                <a:latin typeface="游ゴシック" panose="020B0400000000000000" pitchFamily="50" charset="-128"/>
                <a:ea typeface="游ゴシック" panose="020B0400000000000000" pitchFamily="50" charset="-128"/>
              </a:rPr>
              <a:t>※</a:t>
            </a:r>
            <a:r>
              <a:rPr lang="ja-JP" altLang="en-US" dirty="0">
                <a:solidFill>
                  <a:srgbClr val="FF0000"/>
                </a:solidFill>
                <a:latin typeface="游ゴシック" panose="020B0400000000000000" pitchFamily="50" charset="-128"/>
                <a:ea typeface="游ゴシック" panose="020B0400000000000000" pitchFamily="50" charset="-128"/>
              </a:rPr>
              <a:t>距離情報にするためには以下の変換が必要です</a:t>
            </a:r>
            <a:endParaRPr kumimoji="1" lang="ja-JP" altLang="en-US" dirty="0">
              <a:solidFill>
                <a:srgbClr val="FF0000"/>
              </a:solidFill>
              <a:latin typeface="游ゴシック" panose="020B0400000000000000" pitchFamily="50" charset="-128"/>
              <a:ea typeface="游ゴシック" panose="020B0400000000000000" pitchFamily="50" charset="-128"/>
            </a:endParaRPr>
          </a:p>
        </p:txBody>
      </p:sp>
      <p:cxnSp>
        <p:nvCxnSpPr>
          <p:cNvPr id="62" name="直線矢印コネクタ 61">
            <a:extLst>
              <a:ext uri="{FF2B5EF4-FFF2-40B4-BE49-F238E27FC236}">
                <a16:creationId xmlns:a16="http://schemas.microsoft.com/office/drawing/2014/main" xmlns="" id="{F574696D-2588-44DE-8F7B-70F8E49BA22E}"/>
              </a:ext>
            </a:extLst>
          </p:cNvPr>
          <p:cNvCxnSpPr>
            <a:cxnSpLocks/>
          </p:cNvCxnSpPr>
          <p:nvPr/>
        </p:nvCxnSpPr>
        <p:spPr>
          <a:xfrm flipH="1">
            <a:off x="3429106" y="5844948"/>
            <a:ext cx="75608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xmlns="" id="{C078F0F4-B142-4807-B55E-066663CB58DA}"/>
              </a:ext>
            </a:extLst>
          </p:cNvPr>
          <p:cNvSpPr txBox="1"/>
          <p:nvPr/>
        </p:nvSpPr>
        <p:spPr>
          <a:xfrm>
            <a:off x="3437637" y="5874439"/>
            <a:ext cx="838811" cy="461665"/>
          </a:xfrm>
          <a:prstGeom prst="rect">
            <a:avLst/>
          </a:prstGeom>
          <a:noFill/>
        </p:spPr>
        <p:txBody>
          <a:bodyPr wrap="square" rtlCol="0">
            <a:spAutoFit/>
          </a:bodyPr>
          <a:lstStyle/>
          <a:p>
            <a:pPr algn="ctr"/>
            <a:r>
              <a:rPr lang="ja-JP" altLang="en-US" sz="1200" dirty="0">
                <a:latin typeface="游ゴシック" panose="020B0400000000000000" pitchFamily="50" charset="-128"/>
                <a:ea typeface="游ゴシック" panose="020B0400000000000000" pitchFamily="50" charset="-128"/>
              </a:rPr>
              <a:t>０を格納</a:t>
            </a:r>
            <a:endParaRPr kumimoji="1" lang="en-US" altLang="ja-JP" sz="1200" dirty="0">
              <a:latin typeface="游ゴシック" panose="020B0400000000000000" pitchFamily="50" charset="-128"/>
              <a:ea typeface="游ゴシック" panose="020B0400000000000000" pitchFamily="50" charset="-128"/>
            </a:endParaRPr>
          </a:p>
          <a:p>
            <a:pPr algn="ctr"/>
            <a:r>
              <a:rPr kumimoji="1" lang="en-US" altLang="ja-JP" sz="1200" dirty="0">
                <a:latin typeface="游ゴシック" panose="020B0400000000000000" pitchFamily="50" charset="-128"/>
                <a:ea typeface="游ゴシック" panose="020B0400000000000000" pitchFamily="50" charset="-128"/>
              </a:rPr>
              <a:t>4bit</a:t>
            </a:r>
            <a:endParaRPr kumimoji="1" lang="ja-JP" altLang="en-US" sz="12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214325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p:cNvSpPr txBox="1">
            <a:spLocks noGrp="1"/>
          </p:cNvSpPr>
          <p:nvPr>
            <p:ph type="title"/>
          </p:nvPr>
        </p:nvSpPr>
        <p:spPr>
          <a:xfrm>
            <a:off x="434315" y="270252"/>
            <a:ext cx="7414622" cy="424732"/>
          </a:xfrm>
          <a:prstGeom prst="rect">
            <a:avLst/>
          </a:prstGeom>
          <a:noFill/>
        </p:spPr>
        <p:txBody>
          <a:bodyPr wrap="square" rtlCol="0">
            <a:spAutoFit/>
          </a:bodyPr>
          <a:lstStyle/>
          <a:p>
            <a:r>
              <a:rPr kumimoji="1" lang="ja-JP" altLang="en-US" dirty="0"/>
              <a:t>視差⇒距離のサンプルコード</a:t>
            </a:r>
          </a:p>
        </p:txBody>
      </p:sp>
      <p:sp>
        <p:nvSpPr>
          <p:cNvPr id="21" name="正方形/長方形 20"/>
          <p:cNvSpPr/>
          <p:nvPr/>
        </p:nvSpPr>
        <p:spPr>
          <a:xfrm>
            <a:off x="434315" y="1054775"/>
            <a:ext cx="7217059" cy="523220"/>
          </a:xfrm>
          <a:prstGeom prst="rect">
            <a:avLst/>
          </a:prstGeom>
        </p:spPr>
        <p:txBody>
          <a:bodyPr wrap="square">
            <a:spAutoFit/>
          </a:bodyPr>
          <a:lstStyle/>
          <a:p>
            <a:r>
              <a:rPr lang="ja-JP" altLang="en-US" sz="1400" dirty="0">
                <a:solidFill>
                  <a:prstClr val="black"/>
                </a:solidFill>
                <a:latin typeface="游ゴシック" panose="020B0400000000000000" pitchFamily="50" charset="-128"/>
                <a:ea typeface="游ゴシック" panose="020B0400000000000000" pitchFamily="50" charset="-128"/>
              </a:rPr>
              <a:t>右画像（左上原点）の</a:t>
            </a:r>
            <a:r>
              <a:rPr lang="en-US" altLang="ja-JP" sz="1400" dirty="0">
                <a:solidFill>
                  <a:prstClr val="black"/>
                </a:solidFill>
                <a:latin typeface="游ゴシック" panose="020B0400000000000000" pitchFamily="50" charset="-128"/>
                <a:ea typeface="游ゴシック" panose="020B0400000000000000" pitchFamily="50" charset="-128"/>
              </a:rPr>
              <a:t>(</a:t>
            </a:r>
            <a:r>
              <a:rPr lang="en-US" altLang="ja-JP" sz="1400" dirty="0" err="1">
                <a:solidFill>
                  <a:prstClr val="black"/>
                </a:solidFill>
                <a:latin typeface="游ゴシック" panose="020B0400000000000000" pitchFamily="50" charset="-128"/>
                <a:ea typeface="游ゴシック" panose="020B0400000000000000" pitchFamily="50" charset="-128"/>
              </a:rPr>
              <a:t>i,j</a:t>
            </a:r>
            <a:r>
              <a:rPr lang="en-US" altLang="ja-JP" sz="1400" dirty="0">
                <a:solidFill>
                  <a:prstClr val="black"/>
                </a:solidFill>
                <a:latin typeface="游ゴシック" panose="020B0400000000000000" pitchFamily="50" charset="-128"/>
                <a:ea typeface="游ゴシック" panose="020B0400000000000000" pitchFamily="50" charset="-128"/>
              </a:rPr>
              <a:t>)</a:t>
            </a:r>
            <a:r>
              <a:rPr lang="ja-JP" altLang="en-US" sz="1400" dirty="0">
                <a:solidFill>
                  <a:prstClr val="black"/>
                </a:solidFill>
                <a:latin typeface="游ゴシック" panose="020B0400000000000000" pitchFamily="50" charset="-128"/>
                <a:ea typeface="游ゴシック" panose="020B0400000000000000" pitchFamily="50" charset="-128"/>
              </a:rPr>
              <a:t>座標の距離（単位</a:t>
            </a:r>
            <a:r>
              <a:rPr lang="en-US" altLang="ja-JP" sz="1400" dirty="0">
                <a:solidFill>
                  <a:prstClr val="black"/>
                </a:solidFill>
                <a:latin typeface="游ゴシック" panose="020B0400000000000000" pitchFamily="50" charset="-128"/>
                <a:ea typeface="游ゴシック" panose="020B0400000000000000" pitchFamily="50" charset="-128"/>
              </a:rPr>
              <a:t>m</a:t>
            </a:r>
            <a:r>
              <a:rPr lang="ja-JP" altLang="en-US" sz="1400" dirty="0">
                <a:solidFill>
                  <a:prstClr val="black"/>
                </a:solidFill>
                <a:latin typeface="游ゴシック" panose="020B0400000000000000" pitchFamily="50" charset="-128"/>
                <a:ea typeface="游ゴシック" panose="020B0400000000000000" pitchFamily="50" charset="-128"/>
              </a:rPr>
              <a:t>）を求める処理</a:t>
            </a:r>
            <a:endParaRPr lang="en-US" altLang="ja-JP" sz="1400" dirty="0">
              <a:solidFill>
                <a:prstClr val="black"/>
              </a:solidFill>
              <a:latin typeface="游ゴシック" panose="020B0400000000000000" pitchFamily="50" charset="-128"/>
              <a:ea typeface="游ゴシック" panose="020B0400000000000000" pitchFamily="50" charset="-128"/>
            </a:endParaRPr>
          </a:p>
          <a:p>
            <a:r>
              <a:rPr lang="ja-JP" altLang="en-US" sz="1400" dirty="0">
                <a:solidFill>
                  <a:prstClr val="black"/>
                </a:solidFill>
                <a:latin typeface="游ゴシック" panose="020B0400000000000000" pitchFamily="50" charset="-128"/>
                <a:ea typeface="游ゴシック" panose="020B0400000000000000" pitchFamily="50" charset="-128"/>
              </a:rPr>
              <a:t>　・視差情報は、</a:t>
            </a:r>
            <a:r>
              <a:rPr lang="en-US" altLang="ja-JP" sz="1400" dirty="0">
                <a:solidFill>
                  <a:prstClr val="black"/>
                </a:solidFill>
                <a:latin typeface="游ゴシック" panose="020B0400000000000000" pitchFamily="50" charset="-128"/>
                <a:ea typeface="游ゴシック" panose="020B0400000000000000" pitchFamily="50" charset="-128"/>
              </a:rPr>
              <a:t>disparity</a:t>
            </a:r>
            <a:r>
              <a:rPr lang="ja-JP" altLang="en-US" sz="1400" dirty="0">
                <a:solidFill>
                  <a:prstClr val="black"/>
                </a:solidFill>
                <a:latin typeface="游ゴシック" panose="020B0400000000000000" pitchFamily="50" charset="-128"/>
                <a:ea typeface="游ゴシック" panose="020B0400000000000000" pitchFamily="50" charset="-128"/>
              </a:rPr>
              <a:t>フォルダの●●</a:t>
            </a:r>
            <a:r>
              <a:rPr lang="en-US" altLang="ja-JP" sz="1400" dirty="0">
                <a:solidFill>
                  <a:prstClr val="black"/>
                </a:solidFill>
                <a:latin typeface="游ゴシック" panose="020B0400000000000000" pitchFamily="50" charset="-128"/>
                <a:ea typeface="游ゴシック" panose="020B0400000000000000" pitchFamily="50" charset="-128"/>
              </a:rPr>
              <a:t>.raw</a:t>
            </a:r>
            <a:r>
              <a:rPr lang="ja-JP" altLang="en-US" sz="1400" dirty="0">
                <a:solidFill>
                  <a:prstClr val="black"/>
                </a:solidFill>
                <a:latin typeface="游ゴシック" panose="020B0400000000000000" pitchFamily="50" charset="-128"/>
                <a:ea typeface="游ゴシック" panose="020B0400000000000000" pitchFamily="50" charset="-128"/>
              </a:rPr>
              <a:t>を使用</a:t>
            </a:r>
            <a:endParaRPr lang="ja-JP" altLang="en-US" sz="1400" dirty="0">
              <a:latin typeface="游ゴシック" panose="020B0400000000000000" pitchFamily="50" charset="-128"/>
              <a:ea typeface="游ゴシック" panose="020B0400000000000000" pitchFamily="50" charset="-128"/>
            </a:endParaRPr>
          </a:p>
        </p:txBody>
      </p:sp>
      <p:sp>
        <p:nvSpPr>
          <p:cNvPr id="22" name="正方形/長方形 21"/>
          <p:cNvSpPr/>
          <p:nvPr/>
        </p:nvSpPr>
        <p:spPr>
          <a:xfrm>
            <a:off x="400764" y="1577995"/>
            <a:ext cx="8498312" cy="4832092"/>
          </a:xfrm>
          <a:prstGeom prst="rect">
            <a:avLst/>
          </a:prstGeom>
        </p:spPr>
        <p:txBody>
          <a:bodyPr wrap="square">
            <a:spAutoFit/>
          </a:bodyPr>
          <a:lstStyle/>
          <a:p>
            <a:r>
              <a:rPr lang="en-US" altLang="ja-JP" sz="1100" dirty="0">
                <a:latin typeface="游ゴシック" panose="020B0400000000000000" pitchFamily="50" charset="-128"/>
                <a:ea typeface="游ゴシック" panose="020B0400000000000000" pitchFamily="50" charset="-128"/>
              </a:rPr>
              <a:t>------------------------------------------------------------------------------ </a:t>
            </a:r>
          </a:p>
          <a:p>
            <a:r>
              <a:rPr lang="en-US" altLang="ja-JP" sz="1100" dirty="0">
                <a:latin typeface="游ゴシック" panose="020B0400000000000000" pitchFamily="50" charset="-128"/>
                <a:ea typeface="游ゴシック" panose="020B0400000000000000" pitchFamily="50" charset="-128"/>
              </a:rPr>
              <a:t>    </a:t>
            </a:r>
            <a:r>
              <a:rPr lang="en-US" altLang="ja-JP" sz="1100" dirty="0" err="1">
                <a:latin typeface="游ゴシック" panose="020B0400000000000000" pitchFamily="50" charset="-128"/>
                <a:ea typeface="游ゴシック" panose="020B0400000000000000" pitchFamily="50" charset="-128"/>
              </a:rPr>
              <a:t>disparity_image_width</a:t>
            </a:r>
            <a:r>
              <a:rPr lang="en-US" altLang="ja-JP" sz="1100" dirty="0">
                <a:latin typeface="游ゴシック" panose="020B0400000000000000" pitchFamily="50" charset="-128"/>
                <a:ea typeface="游ゴシック" panose="020B0400000000000000" pitchFamily="50" charset="-128"/>
              </a:rPr>
              <a:t>	# </a:t>
            </a:r>
            <a:r>
              <a:rPr lang="ja-JP" altLang="en-US" sz="1100" dirty="0">
                <a:latin typeface="游ゴシック" panose="020B0400000000000000" pitchFamily="50" charset="-128"/>
                <a:ea typeface="游ゴシック" panose="020B0400000000000000" pitchFamily="50" charset="-128"/>
              </a:rPr>
              <a:t>視差画像横サイズ 	</a:t>
            </a:r>
            <a:r>
              <a:rPr lang="en-US" altLang="ja-JP" sz="1100" dirty="0">
                <a:latin typeface="游ゴシック" panose="020B0400000000000000" pitchFamily="50" charset="-128"/>
                <a:ea typeface="游ゴシック" panose="020B0400000000000000" pitchFamily="50" charset="-128"/>
              </a:rPr>
              <a:t>256</a:t>
            </a:r>
          </a:p>
          <a:p>
            <a:r>
              <a:rPr lang="en-US" altLang="ja-JP" sz="1100" dirty="0">
                <a:latin typeface="游ゴシック" panose="020B0400000000000000" pitchFamily="50" charset="-128"/>
                <a:ea typeface="游ゴシック" panose="020B0400000000000000" pitchFamily="50" charset="-128"/>
              </a:rPr>
              <a:t>    </a:t>
            </a:r>
            <a:r>
              <a:rPr lang="en-US" altLang="ja-JP" sz="1100" dirty="0" err="1">
                <a:latin typeface="游ゴシック" panose="020B0400000000000000" pitchFamily="50" charset="-128"/>
                <a:ea typeface="游ゴシック" panose="020B0400000000000000" pitchFamily="50" charset="-128"/>
              </a:rPr>
              <a:t>right_image_height</a:t>
            </a:r>
            <a:r>
              <a:rPr lang="en-US" altLang="ja-JP" sz="1100" dirty="0">
                <a:latin typeface="游ゴシック" panose="020B0400000000000000" pitchFamily="50" charset="-128"/>
                <a:ea typeface="游ゴシック" panose="020B0400000000000000" pitchFamily="50" charset="-128"/>
              </a:rPr>
              <a:t>	# </a:t>
            </a:r>
            <a:r>
              <a:rPr lang="ja-JP" altLang="en-US" sz="1100" dirty="0">
                <a:latin typeface="游ゴシック" panose="020B0400000000000000" pitchFamily="50" charset="-128"/>
                <a:ea typeface="游ゴシック" panose="020B0400000000000000" pitchFamily="50" charset="-128"/>
              </a:rPr>
              <a:t>右画像縦サイズ  	</a:t>
            </a:r>
            <a:r>
              <a:rPr lang="en-US" altLang="ja-JP" sz="1100" dirty="0">
                <a:latin typeface="游ゴシック" panose="020B0400000000000000" pitchFamily="50" charset="-128"/>
                <a:ea typeface="游ゴシック" panose="020B0400000000000000" pitchFamily="50" charset="-128"/>
              </a:rPr>
              <a:t>420</a:t>
            </a:r>
          </a:p>
          <a:p>
            <a:r>
              <a:rPr lang="en-US" altLang="ja-JP" sz="1100" dirty="0">
                <a:latin typeface="游ゴシック" panose="020B0400000000000000" pitchFamily="50" charset="-128"/>
                <a:ea typeface="游ゴシック" panose="020B0400000000000000" pitchFamily="50" charset="-128"/>
              </a:rPr>
              <a:t>    </a:t>
            </a:r>
            <a:r>
              <a:rPr lang="en-US" altLang="ja-JP" sz="1100" dirty="0" err="1">
                <a:latin typeface="游ゴシック" panose="020B0400000000000000" pitchFamily="50" charset="-128"/>
                <a:ea typeface="游ゴシック" panose="020B0400000000000000" pitchFamily="50" charset="-128"/>
              </a:rPr>
              <a:t>inf_DP</a:t>
            </a:r>
            <a:r>
              <a:rPr lang="en-US" altLang="ja-JP" sz="1100" dirty="0">
                <a:latin typeface="游ゴシック" panose="020B0400000000000000" pitchFamily="50" charset="-128"/>
                <a:ea typeface="游ゴシック" panose="020B0400000000000000" pitchFamily="50" charset="-128"/>
              </a:rPr>
              <a:t>			# </a:t>
            </a:r>
            <a:r>
              <a:rPr lang="ja-JP" altLang="en-US" sz="1100" dirty="0">
                <a:latin typeface="游ゴシック" panose="020B0400000000000000" pitchFamily="50" charset="-128"/>
                <a:ea typeface="游ゴシック" panose="020B0400000000000000" pitchFamily="50" charset="-128"/>
              </a:rPr>
              <a:t>補正パラメータ　　</a:t>
            </a:r>
            <a:r>
              <a:rPr lang="en-US" altLang="ja-JP" sz="1100" dirty="0">
                <a:latin typeface="游ゴシック" panose="020B0400000000000000" pitchFamily="50" charset="-128"/>
                <a:ea typeface="游ゴシック" panose="020B0400000000000000" pitchFamily="50" charset="-128"/>
              </a:rPr>
              <a:t>Frame</a:t>
            </a:r>
            <a:r>
              <a:rPr lang="ja-JP" altLang="en-US" sz="1100" dirty="0">
                <a:latin typeface="游ゴシック" panose="020B0400000000000000" pitchFamily="50" charset="-128"/>
                <a:ea typeface="游ゴシック" panose="020B0400000000000000" pitchFamily="50" charset="-128"/>
              </a:rPr>
              <a:t>毎の</a:t>
            </a:r>
            <a:r>
              <a:rPr lang="en-US" altLang="ja-JP" sz="1100" dirty="0">
                <a:latin typeface="游ゴシック" panose="020B0400000000000000" pitchFamily="50" charset="-128"/>
                <a:ea typeface="游ゴシック" panose="020B0400000000000000" pitchFamily="50" charset="-128"/>
              </a:rPr>
              <a:t>Sequence</a:t>
            </a:r>
            <a:r>
              <a:rPr lang="ja-JP" altLang="en-US" sz="1100" dirty="0">
                <a:latin typeface="游ゴシック" panose="020B0400000000000000" pitchFamily="50" charset="-128"/>
                <a:ea typeface="游ゴシック" panose="020B0400000000000000" pitchFamily="50" charset="-128"/>
              </a:rPr>
              <a:t>データから読み込み</a:t>
            </a:r>
          </a:p>
          <a:p>
            <a:r>
              <a:rPr lang="ja-JP" altLang="en-US" sz="1100" dirty="0">
                <a:latin typeface="游ゴシック" panose="020B0400000000000000" pitchFamily="50" charset="-128"/>
                <a:ea typeface="游ゴシック" panose="020B0400000000000000" pitchFamily="50" charset="-128"/>
              </a:rPr>
              <a:t>    </a:t>
            </a:r>
          </a:p>
          <a:p>
            <a:r>
              <a:rPr lang="ja-JP" altLang="en-US" sz="1100" dirty="0">
                <a:latin typeface="游ゴシック" panose="020B0400000000000000" pitchFamily="50" charset="-128"/>
                <a:ea typeface="游ゴシック" panose="020B0400000000000000" pitchFamily="50" charset="-128"/>
              </a:rPr>
              <a:t>    </a:t>
            </a:r>
            <a:r>
              <a:rPr lang="en-US" altLang="ja-JP" sz="1100" dirty="0" err="1">
                <a:latin typeface="游ゴシック" panose="020B0400000000000000" pitchFamily="50" charset="-128"/>
                <a:ea typeface="游ゴシック" panose="020B0400000000000000" pitchFamily="50" charset="-128"/>
              </a:rPr>
              <a:t>right_i</a:t>
            </a:r>
            <a:r>
              <a:rPr lang="en-US" altLang="ja-JP" sz="1100" dirty="0">
                <a:latin typeface="游ゴシック" panose="020B0400000000000000" pitchFamily="50" charset="-128"/>
                <a:ea typeface="游ゴシック" panose="020B0400000000000000" pitchFamily="50" charset="-128"/>
              </a:rPr>
              <a:t>                         	# </a:t>
            </a:r>
            <a:r>
              <a:rPr lang="ja-JP" altLang="en-US" sz="1100" dirty="0">
                <a:latin typeface="游ゴシック" panose="020B0400000000000000" pitchFamily="50" charset="-128"/>
                <a:ea typeface="游ゴシック" panose="020B0400000000000000" pitchFamily="50" charset="-128"/>
              </a:rPr>
              <a:t>右画像の横</a:t>
            </a:r>
            <a:r>
              <a:rPr lang="en-US" altLang="ja-JP" sz="1100" dirty="0">
                <a:latin typeface="游ゴシック" panose="020B0400000000000000" pitchFamily="50" charset="-128"/>
                <a:ea typeface="游ゴシック" panose="020B0400000000000000" pitchFamily="50" charset="-128"/>
              </a:rPr>
              <a:t>(</a:t>
            </a:r>
            <a:r>
              <a:rPr lang="en-US" altLang="ja-JP" sz="1100" dirty="0" err="1">
                <a:latin typeface="游ゴシック" panose="020B0400000000000000" pitchFamily="50" charset="-128"/>
                <a:ea typeface="游ゴシック" panose="020B0400000000000000" pitchFamily="50" charset="-128"/>
              </a:rPr>
              <a:t>i</a:t>
            </a:r>
            <a:r>
              <a:rPr lang="en-US" altLang="ja-JP" sz="1100" dirty="0">
                <a:latin typeface="游ゴシック" panose="020B0400000000000000" pitchFamily="50" charset="-128"/>
                <a:ea typeface="游ゴシック" panose="020B0400000000000000" pitchFamily="50" charset="-128"/>
              </a:rPr>
              <a:t>)</a:t>
            </a:r>
            <a:r>
              <a:rPr lang="ja-JP" altLang="en-US" sz="1100" dirty="0">
                <a:latin typeface="游ゴシック" panose="020B0400000000000000" pitchFamily="50" charset="-128"/>
                <a:ea typeface="游ゴシック" panose="020B0400000000000000" pitchFamily="50" charset="-128"/>
              </a:rPr>
              <a:t>座標</a:t>
            </a:r>
          </a:p>
          <a:p>
            <a:r>
              <a:rPr lang="ja-JP" altLang="en-US" sz="1100" dirty="0">
                <a:latin typeface="游ゴシック" panose="020B0400000000000000" pitchFamily="50" charset="-128"/>
                <a:ea typeface="游ゴシック" panose="020B0400000000000000" pitchFamily="50" charset="-128"/>
              </a:rPr>
              <a:t>    </a:t>
            </a:r>
            <a:r>
              <a:rPr lang="en-US" altLang="ja-JP" sz="1100" dirty="0" err="1">
                <a:latin typeface="游ゴシック" panose="020B0400000000000000" pitchFamily="50" charset="-128"/>
                <a:ea typeface="游ゴシック" panose="020B0400000000000000" pitchFamily="50" charset="-128"/>
              </a:rPr>
              <a:t>right_j</a:t>
            </a:r>
            <a:r>
              <a:rPr lang="en-US" altLang="ja-JP" sz="1100" dirty="0">
                <a:latin typeface="游ゴシック" panose="020B0400000000000000" pitchFamily="50" charset="-128"/>
                <a:ea typeface="游ゴシック" panose="020B0400000000000000" pitchFamily="50" charset="-128"/>
              </a:rPr>
              <a:t>                         	# </a:t>
            </a:r>
            <a:r>
              <a:rPr lang="ja-JP" altLang="en-US" sz="1100" dirty="0">
                <a:latin typeface="游ゴシック" panose="020B0400000000000000" pitchFamily="50" charset="-128"/>
                <a:ea typeface="游ゴシック" panose="020B0400000000000000" pitchFamily="50" charset="-128"/>
              </a:rPr>
              <a:t>右画像の縦</a:t>
            </a:r>
            <a:r>
              <a:rPr lang="en-US" altLang="ja-JP" sz="1100" dirty="0">
                <a:latin typeface="游ゴシック" panose="020B0400000000000000" pitchFamily="50" charset="-128"/>
                <a:ea typeface="游ゴシック" panose="020B0400000000000000" pitchFamily="50" charset="-128"/>
              </a:rPr>
              <a:t>(j)</a:t>
            </a:r>
            <a:r>
              <a:rPr lang="ja-JP" altLang="en-US" sz="1100" dirty="0">
                <a:latin typeface="游ゴシック" panose="020B0400000000000000" pitchFamily="50" charset="-128"/>
                <a:ea typeface="游ゴシック" panose="020B0400000000000000" pitchFamily="50" charset="-128"/>
              </a:rPr>
              <a:t>座標</a:t>
            </a:r>
            <a:endParaRPr lang="en-US" altLang="ja-JP" sz="1100" dirty="0">
              <a:latin typeface="游ゴシック" panose="020B0400000000000000" pitchFamily="50" charset="-128"/>
              <a:ea typeface="游ゴシック" panose="020B0400000000000000" pitchFamily="50" charset="-128"/>
            </a:endParaRPr>
          </a:p>
          <a:p>
            <a:r>
              <a:rPr lang="en-US" altLang="ja-JP" sz="1100" dirty="0">
                <a:latin typeface="游ゴシック" panose="020B0400000000000000" pitchFamily="50" charset="-128"/>
                <a:ea typeface="游ゴシック" panose="020B0400000000000000" pitchFamily="50" charset="-128"/>
              </a:rPr>
              <a:t>    </a:t>
            </a:r>
            <a:r>
              <a:rPr lang="en-US" altLang="ja-JP" sz="1100" dirty="0" err="1">
                <a:latin typeface="游ゴシック" panose="020B0400000000000000" pitchFamily="50" charset="-128"/>
                <a:ea typeface="游ゴシック" panose="020B0400000000000000" pitchFamily="50" charset="-128"/>
              </a:rPr>
              <a:t>disparity_i</a:t>
            </a:r>
            <a:r>
              <a:rPr lang="en-US" altLang="ja-JP" sz="1100" dirty="0">
                <a:latin typeface="游ゴシック" panose="020B0400000000000000" pitchFamily="50" charset="-128"/>
                <a:ea typeface="游ゴシック" panose="020B0400000000000000" pitchFamily="50" charset="-128"/>
              </a:rPr>
              <a:t>		# </a:t>
            </a:r>
            <a:r>
              <a:rPr lang="ja-JP" altLang="en-US" sz="1100" dirty="0">
                <a:latin typeface="游ゴシック" panose="020B0400000000000000" pitchFamily="50" charset="-128"/>
                <a:ea typeface="游ゴシック" panose="020B0400000000000000" pitchFamily="50" charset="-128"/>
              </a:rPr>
              <a:t>視差画像の横</a:t>
            </a:r>
            <a:r>
              <a:rPr lang="en-US" altLang="ja-JP" sz="1100" dirty="0">
                <a:latin typeface="游ゴシック" panose="020B0400000000000000" pitchFamily="50" charset="-128"/>
                <a:ea typeface="游ゴシック" panose="020B0400000000000000" pitchFamily="50" charset="-128"/>
              </a:rPr>
              <a:t>(</a:t>
            </a:r>
            <a:r>
              <a:rPr lang="en-US" altLang="ja-JP" sz="1100" dirty="0" err="1">
                <a:latin typeface="游ゴシック" panose="020B0400000000000000" pitchFamily="50" charset="-128"/>
                <a:ea typeface="游ゴシック" panose="020B0400000000000000" pitchFamily="50" charset="-128"/>
              </a:rPr>
              <a:t>i</a:t>
            </a:r>
            <a:r>
              <a:rPr lang="en-US" altLang="ja-JP" sz="1100" dirty="0">
                <a:latin typeface="游ゴシック" panose="020B0400000000000000" pitchFamily="50" charset="-128"/>
                <a:ea typeface="游ゴシック" panose="020B0400000000000000" pitchFamily="50" charset="-128"/>
              </a:rPr>
              <a:t>)</a:t>
            </a:r>
            <a:r>
              <a:rPr lang="ja-JP" altLang="en-US" sz="1100" dirty="0">
                <a:latin typeface="游ゴシック" panose="020B0400000000000000" pitchFamily="50" charset="-128"/>
                <a:ea typeface="游ゴシック" panose="020B0400000000000000" pitchFamily="50" charset="-128"/>
              </a:rPr>
              <a:t>座標</a:t>
            </a:r>
            <a:r>
              <a:rPr lang="en-US" altLang="ja-JP" sz="1100" dirty="0">
                <a:latin typeface="游ゴシック" panose="020B0400000000000000" pitchFamily="50" charset="-128"/>
                <a:ea typeface="游ゴシック" panose="020B0400000000000000" pitchFamily="50" charset="-128"/>
              </a:rPr>
              <a:t>	</a:t>
            </a:r>
          </a:p>
          <a:p>
            <a:r>
              <a:rPr lang="en-US" altLang="ja-JP" sz="1100" dirty="0">
                <a:latin typeface="游ゴシック" panose="020B0400000000000000" pitchFamily="50" charset="-128"/>
                <a:ea typeface="游ゴシック" panose="020B0400000000000000" pitchFamily="50" charset="-128"/>
              </a:rPr>
              <a:t>    </a:t>
            </a:r>
            <a:r>
              <a:rPr lang="en-US" altLang="ja-JP" sz="1100" dirty="0" err="1">
                <a:latin typeface="游ゴシック" panose="020B0400000000000000" pitchFamily="50" charset="-128"/>
                <a:ea typeface="游ゴシック" panose="020B0400000000000000" pitchFamily="50" charset="-128"/>
              </a:rPr>
              <a:t>disparity_j</a:t>
            </a:r>
            <a:r>
              <a:rPr lang="ja-JP" altLang="en-US" sz="1100" dirty="0">
                <a:latin typeface="游ゴシック" panose="020B0400000000000000" pitchFamily="50" charset="-128"/>
                <a:ea typeface="游ゴシック" panose="020B0400000000000000" pitchFamily="50" charset="-128"/>
              </a:rPr>
              <a:t>　　　　　　</a:t>
            </a:r>
            <a:r>
              <a:rPr lang="en-US" altLang="ja-JP" sz="1100" dirty="0">
                <a:latin typeface="游ゴシック" panose="020B0400000000000000" pitchFamily="50" charset="-128"/>
                <a:ea typeface="游ゴシック" panose="020B0400000000000000" pitchFamily="50" charset="-128"/>
              </a:rPr>
              <a:t> 	# </a:t>
            </a:r>
            <a:r>
              <a:rPr lang="ja-JP" altLang="en-US" sz="1100" dirty="0">
                <a:latin typeface="游ゴシック" panose="020B0400000000000000" pitchFamily="50" charset="-128"/>
                <a:ea typeface="游ゴシック" panose="020B0400000000000000" pitchFamily="50" charset="-128"/>
              </a:rPr>
              <a:t>視差画像の縦</a:t>
            </a:r>
            <a:r>
              <a:rPr lang="en-US" altLang="ja-JP" sz="1100" dirty="0">
                <a:latin typeface="游ゴシック" panose="020B0400000000000000" pitchFamily="50" charset="-128"/>
                <a:ea typeface="游ゴシック" panose="020B0400000000000000" pitchFamily="50" charset="-128"/>
              </a:rPr>
              <a:t>(j)</a:t>
            </a:r>
            <a:r>
              <a:rPr lang="ja-JP" altLang="en-US" sz="1100" dirty="0">
                <a:latin typeface="游ゴシック" panose="020B0400000000000000" pitchFamily="50" charset="-128"/>
                <a:ea typeface="游ゴシック" panose="020B0400000000000000" pitchFamily="50" charset="-128"/>
              </a:rPr>
              <a:t>座標</a:t>
            </a:r>
          </a:p>
          <a:p>
            <a:r>
              <a:rPr lang="ja-JP" altLang="en-US" sz="1100" dirty="0">
                <a:latin typeface="游ゴシック" panose="020B0400000000000000" pitchFamily="50" charset="-128"/>
                <a:ea typeface="游ゴシック" panose="020B0400000000000000" pitchFamily="50" charset="-128"/>
              </a:rPr>
              <a:t>　 </a:t>
            </a:r>
            <a:r>
              <a:rPr lang="en-US" altLang="ja-JP" sz="1100" dirty="0">
                <a:latin typeface="游ゴシック" panose="020B0400000000000000" pitchFamily="50" charset="-128"/>
                <a:ea typeface="游ゴシック" panose="020B0400000000000000" pitchFamily="50" charset="-128"/>
              </a:rPr>
              <a:t>disparity                     	# </a:t>
            </a:r>
            <a:r>
              <a:rPr lang="ja-JP" altLang="en-US" sz="1100" dirty="0">
                <a:latin typeface="游ゴシック" panose="020B0400000000000000" pitchFamily="50" charset="-128"/>
                <a:ea typeface="游ゴシック" panose="020B0400000000000000" pitchFamily="50" charset="-128"/>
              </a:rPr>
              <a:t>視差情報</a:t>
            </a:r>
          </a:p>
          <a:p>
            <a:r>
              <a:rPr lang="ja-JP" altLang="en-US" sz="1100" dirty="0">
                <a:latin typeface="游ゴシック" panose="020B0400000000000000" pitchFamily="50" charset="-128"/>
                <a:ea typeface="游ゴシック" panose="020B0400000000000000" pitchFamily="50" charset="-128"/>
              </a:rPr>
              <a:t>    </a:t>
            </a:r>
            <a:r>
              <a:rPr lang="en-US" altLang="ja-JP" sz="1100" dirty="0">
                <a:latin typeface="游ゴシック" panose="020B0400000000000000" pitchFamily="50" charset="-128"/>
                <a:ea typeface="游ゴシック" panose="020B0400000000000000" pitchFamily="50" charset="-128"/>
              </a:rPr>
              <a:t>distance      	              	# </a:t>
            </a:r>
            <a:r>
              <a:rPr lang="ja-JP" altLang="en-US" sz="1100" dirty="0">
                <a:latin typeface="游ゴシック" panose="020B0400000000000000" pitchFamily="50" charset="-128"/>
                <a:ea typeface="游ゴシック" panose="020B0400000000000000" pitchFamily="50" charset="-128"/>
              </a:rPr>
              <a:t>距離情報</a:t>
            </a:r>
          </a:p>
          <a:p>
            <a:r>
              <a:rPr lang="en-US" altLang="ja-JP" sz="1100" dirty="0">
                <a:latin typeface="游ゴシック" panose="020B0400000000000000" pitchFamily="50" charset="-128"/>
                <a:ea typeface="游ゴシック" panose="020B0400000000000000" pitchFamily="50" charset="-128"/>
              </a:rPr>
              <a:t>-------------------------------------------------------------------------------</a:t>
            </a:r>
          </a:p>
          <a:p>
            <a:r>
              <a:rPr lang="en-US" altLang="ja-JP" sz="1100" dirty="0">
                <a:latin typeface="游ゴシック" panose="020B0400000000000000" pitchFamily="50" charset="-128"/>
                <a:ea typeface="游ゴシック" panose="020B0400000000000000" pitchFamily="50" charset="-128"/>
              </a:rPr>
              <a:t>    # raw</a:t>
            </a:r>
            <a:r>
              <a:rPr lang="ja-JP" altLang="en-US" sz="1100" dirty="0">
                <a:latin typeface="游ゴシック" panose="020B0400000000000000" pitchFamily="50" charset="-128"/>
                <a:ea typeface="游ゴシック" panose="020B0400000000000000" pitchFamily="50" charset="-128"/>
              </a:rPr>
              <a:t>ファイルを開く</a:t>
            </a:r>
          </a:p>
          <a:p>
            <a:r>
              <a:rPr lang="ja-JP" altLang="en-US" sz="1100" dirty="0">
                <a:latin typeface="游ゴシック" panose="020B0400000000000000" pitchFamily="50" charset="-128"/>
                <a:ea typeface="游ゴシック" panose="020B0400000000000000" pitchFamily="50" charset="-128"/>
              </a:rPr>
              <a:t>    </a:t>
            </a:r>
            <a:r>
              <a:rPr lang="en-US" altLang="ja-JP" sz="1100" dirty="0">
                <a:latin typeface="游ゴシック" panose="020B0400000000000000" pitchFamily="50" charset="-128"/>
                <a:ea typeface="游ゴシック" panose="020B0400000000000000" pitchFamily="50" charset="-128"/>
              </a:rPr>
              <a:t>with open(</a:t>
            </a:r>
            <a:r>
              <a:rPr lang="en-US" altLang="ja-JP" sz="1100" dirty="0" err="1">
                <a:latin typeface="游ゴシック" panose="020B0400000000000000" pitchFamily="50" charset="-128"/>
                <a:ea typeface="游ゴシック" panose="020B0400000000000000" pitchFamily="50" charset="-128"/>
              </a:rPr>
              <a:t>rawfile_path</a:t>
            </a:r>
            <a:r>
              <a:rPr lang="en-US" altLang="ja-JP" sz="1100" dirty="0">
                <a:latin typeface="游ゴシック" panose="020B0400000000000000" pitchFamily="50" charset="-128"/>
                <a:ea typeface="游ゴシック" panose="020B0400000000000000" pitchFamily="50" charset="-128"/>
              </a:rPr>
              <a:t>, '</a:t>
            </a:r>
            <a:r>
              <a:rPr lang="en-US" altLang="ja-JP" sz="1100" dirty="0" err="1">
                <a:latin typeface="游ゴシック" panose="020B0400000000000000" pitchFamily="50" charset="-128"/>
                <a:ea typeface="游ゴシック" panose="020B0400000000000000" pitchFamily="50" charset="-128"/>
              </a:rPr>
              <a:t>rb</a:t>
            </a:r>
            <a:r>
              <a:rPr lang="en-US" altLang="ja-JP" sz="1100" dirty="0">
                <a:latin typeface="游ゴシック" panose="020B0400000000000000" pitchFamily="50" charset="-128"/>
                <a:ea typeface="游ゴシック" panose="020B0400000000000000" pitchFamily="50" charset="-128"/>
              </a:rPr>
              <a:t>') as f:</a:t>
            </a:r>
          </a:p>
          <a:p>
            <a:r>
              <a:rPr lang="en-US" altLang="ja-JP" sz="1100" dirty="0">
                <a:latin typeface="游ゴシック" panose="020B0400000000000000" pitchFamily="50" charset="-128"/>
                <a:ea typeface="游ゴシック" panose="020B0400000000000000" pitchFamily="50" charset="-128"/>
              </a:rPr>
              <a:t>        </a:t>
            </a:r>
            <a:r>
              <a:rPr lang="en-US" altLang="ja-JP" sz="1100" dirty="0" err="1">
                <a:latin typeface="游ゴシック" panose="020B0400000000000000" pitchFamily="50" charset="-128"/>
                <a:ea typeface="游ゴシック" panose="020B0400000000000000" pitchFamily="50" charset="-128"/>
              </a:rPr>
              <a:t>disparity_image</a:t>
            </a:r>
            <a:r>
              <a:rPr lang="en-US" altLang="ja-JP" sz="1100" dirty="0">
                <a:latin typeface="游ゴシック" panose="020B0400000000000000" pitchFamily="50" charset="-128"/>
                <a:ea typeface="游ゴシック" panose="020B0400000000000000" pitchFamily="50" charset="-128"/>
              </a:rPr>
              <a:t> = </a:t>
            </a:r>
            <a:r>
              <a:rPr lang="en-US" altLang="ja-JP" sz="1100" dirty="0" err="1">
                <a:latin typeface="游ゴシック" panose="020B0400000000000000" pitchFamily="50" charset="-128"/>
                <a:ea typeface="游ゴシック" panose="020B0400000000000000" pitchFamily="50" charset="-128"/>
              </a:rPr>
              <a:t>f.read</a:t>
            </a:r>
            <a:r>
              <a:rPr lang="en-US" altLang="ja-JP" sz="1100" dirty="0">
                <a:latin typeface="游ゴシック" panose="020B0400000000000000" pitchFamily="50" charset="-128"/>
                <a:ea typeface="游ゴシック" panose="020B0400000000000000" pitchFamily="50" charset="-128"/>
              </a:rPr>
              <a:t>()</a:t>
            </a:r>
          </a:p>
          <a:p>
            <a:r>
              <a:rPr lang="en-US" altLang="ja-JP" sz="1100" dirty="0">
                <a:latin typeface="游ゴシック" panose="020B0400000000000000" pitchFamily="50" charset="-128"/>
                <a:ea typeface="游ゴシック" panose="020B0400000000000000" pitchFamily="50" charset="-128"/>
              </a:rPr>
              <a:t>    </a:t>
            </a:r>
          </a:p>
          <a:p>
            <a:r>
              <a:rPr lang="en-US" altLang="ja-JP" sz="1100" dirty="0">
                <a:latin typeface="游ゴシック" panose="020B0400000000000000" pitchFamily="50" charset="-128"/>
                <a:ea typeface="游ゴシック" panose="020B0400000000000000" pitchFamily="50" charset="-128"/>
              </a:rPr>
              <a:t>    # </a:t>
            </a:r>
            <a:r>
              <a:rPr lang="ja-JP" altLang="en-US" sz="1100" dirty="0">
                <a:latin typeface="游ゴシック" panose="020B0400000000000000" pitchFamily="50" charset="-128"/>
                <a:ea typeface="游ゴシック" panose="020B0400000000000000" pitchFamily="50" charset="-128"/>
              </a:rPr>
              <a:t>右画像座標位置に対応する視差画像座標を求める</a:t>
            </a:r>
          </a:p>
          <a:p>
            <a:r>
              <a:rPr lang="ja-JP" altLang="en-US" sz="1100" dirty="0">
                <a:latin typeface="游ゴシック" panose="020B0400000000000000" pitchFamily="50" charset="-128"/>
                <a:ea typeface="游ゴシック" panose="020B0400000000000000" pitchFamily="50" charset="-128"/>
              </a:rPr>
              <a:t>   </a:t>
            </a:r>
            <a:r>
              <a:rPr lang="en-US" altLang="ja-JP" sz="1100" dirty="0">
                <a:latin typeface="游ゴシック" panose="020B0400000000000000" pitchFamily="50" charset="-128"/>
                <a:ea typeface="游ゴシック" panose="020B0400000000000000" pitchFamily="50" charset="-128"/>
              </a:rPr>
              <a:t>disparity_</a:t>
            </a:r>
            <a:r>
              <a:rPr lang="ja-JP" altLang="en-US" sz="1100" dirty="0">
                <a:latin typeface="游ゴシック" panose="020B0400000000000000" pitchFamily="50" charset="-128"/>
                <a:ea typeface="游ゴシック" panose="020B0400000000000000" pitchFamily="50" charset="-128"/>
              </a:rPr>
              <a:t> </a:t>
            </a:r>
            <a:r>
              <a:rPr lang="en-US" altLang="ja-JP" sz="1100" dirty="0">
                <a:latin typeface="游ゴシック" panose="020B0400000000000000" pitchFamily="50" charset="-128"/>
                <a:ea typeface="游ゴシック" panose="020B0400000000000000" pitchFamily="50" charset="-128"/>
              </a:rPr>
              <a:t>j = </a:t>
            </a:r>
            <a:r>
              <a:rPr lang="en-US" altLang="ja-JP" sz="1100" dirty="0" err="1">
                <a:latin typeface="游ゴシック" panose="020B0400000000000000" pitchFamily="50" charset="-128"/>
                <a:ea typeface="游ゴシック" panose="020B0400000000000000" pitchFamily="50" charset="-128"/>
              </a:rPr>
              <a:t>int</a:t>
            </a:r>
            <a:r>
              <a:rPr lang="en-US" altLang="ja-JP" sz="1100" dirty="0">
                <a:latin typeface="游ゴシック" panose="020B0400000000000000" pitchFamily="50" charset="-128"/>
                <a:ea typeface="游ゴシック" panose="020B0400000000000000" pitchFamily="50" charset="-128"/>
              </a:rPr>
              <a:t>((</a:t>
            </a:r>
            <a:r>
              <a:rPr lang="en-US" altLang="ja-JP" sz="1100" dirty="0" err="1">
                <a:latin typeface="游ゴシック" panose="020B0400000000000000" pitchFamily="50" charset="-128"/>
                <a:ea typeface="游ゴシック" panose="020B0400000000000000" pitchFamily="50" charset="-128"/>
              </a:rPr>
              <a:t>right_image_height</a:t>
            </a:r>
            <a:r>
              <a:rPr lang="en-US" altLang="ja-JP" sz="1100" dirty="0">
                <a:latin typeface="游ゴシック" panose="020B0400000000000000" pitchFamily="50" charset="-128"/>
                <a:ea typeface="游ゴシック" panose="020B0400000000000000" pitchFamily="50" charset="-128"/>
              </a:rPr>
              <a:t> - </a:t>
            </a:r>
            <a:r>
              <a:rPr lang="en-US" altLang="ja-JP" sz="1100" dirty="0" err="1">
                <a:latin typeface="游ゴシック" panose="020B0400000000000000" pitchFamily="50" charset="-128"/>
                <a:ea typeface="游ゴシック" panose="020B0400000000000000" pitchFamily="50" charset="-128"/>
              </a:rPr>
              <a:t>right_j</a:t>
            </a:r>
            <a:r>
              <a:rPr lang="en-US" altLang="ja-JP" sz="1100" dirty="0">
                <a:latin typeface="游ゴシック" panose="020B0400000000000000" pitchFamily="50" charset="-128"/>
                <a:ea typeface="游ゴシック" panose="020B0400000000000000" pitchFamily="50" charset="-128"/>
              </a:rPr>
              <a:t> - 1) / 4) 	# </a:t>
            </a:r>
            <a:r>
              <a:rPr lang="ja-JP" altLang="en-US" sz="1100" dirty="0">
                <a:latin typeface="游ゴシック" panose="020B0400000000000000" pitchFamily="50" charset="-128"/>
                <a:ea typeface="游ゴシック" panose="020B0400000000000000" pitchFamily="50" charset="-128"/>
              </a:rPr>
              <a:t>縦座標　　　　　　　　　　　　　　　　　　　　　　　　　　　　　　　　　　　　</a:t>
            </a:r>
            <a:r>
              <a:rPr lang="en-US" altLang="ja-JP" sz="1100" dirty="0">
                <a:latin typeface="游ゴシック" panose="020B0400000000000000" pitchFamily="50" charset="-128"/>
                <a:ea typeface="游ゴシック" panose="020B0400000000000000" pitchFamily="50" charset="-128"/>
              </a:rPr>
              <a:t>				#</a:t>
            </a:r>
            <a:r>
              <a:rPr lang="ja-JP" altLang="en-US" sz="1100" dirty="0">
                <a:latin typeface="游ゴシック" panose="020B0400000000000000" pitchFamily="50" charset="-128"/>
                <a:ea typeface="游ゴシック" panose="020B0400000000000000" pitchFamily="50" charset="-128"/>
              </a:rPr>
              <a:t>視差画像と右画像は原点が左下と左上で違うため上下反転</a:t>
            </a:r>
          </a:p>
          <a:p>
            <a:r>
              <a:rPr lang="ja-JP" altLang="en-US" sz="1100" dirty="0">
                <a:latin typeface="游ゴシック" panose="020B0400000000000000" pitchFamily="50" charset="-128"/>
                <a:ea typeface="游ゴシック" panose="020B0400000000000000" pitchFamily="50" charset="-128"/>
              </a:rPr>
              <a:t>    </a:t>
            </a:r>
            <a:r>
              <a:rPr lang="en-US" altLang="ja-JP" sz="1100" dirty="0" err="1">
                <a:latin typeface="游ゴシック" panose="020B0400000000000000" pitchFamily="50" charset="-128"/>
                <a:ea typeface="游ゴシック" panose="020B0400000000000000" pitchFamily="50" charset="-128"/>
              </a:rPr>
              <a:t>disparity_i</a:t>
            </a:r>
            <a:r>
              <a:rPr lang="en-US" altLang="ja-JP" sz="1100" dirty="0">
                <a:latin typeface="游ゴシック" panose="020B0400000000000000" pitchFamily="50" charset="-128"/>
                <a:ea typeface="游ゴシック" panose="020B0400000000000000" pitchFamily="50" charset="-128"/>
              </a:rPr>
              <a:t> = </a:t>
            </a:r>
            <a:r>
              <a:rPr lang="en-US" altLang="ja-JP" sz="1100" dirty="0" err="1">
                <a:latin typeface="游ゴシック" panose="020B0400000000000000" pitchFamily="50" charset="-128"/>
                <a:ea typeface="游ゴシック" panose="020B0400000000000000" pitchFamily="50" charset="-128"/>
              </a:rPr>
              <a:t>int</a:t>
            </a:r>
            <a:r>
              <a:rPr lang="en-US" altLang="ja-JP" sz="1100" dirty="0">
                <a:latin typeface="游ゴシック" panose="020B0400000000000000" pitchFamily="50" charset="-128"/>
                <a:ea typeface="游ゴシック" panose="020B0400000000000000" pitchFamily="50" charset="-128"/>
              </a:rPr>
              <a:t>(</a:t>
            </a:r>
            <a:r>
              <a:rPr lang="en-US" altLang="ja-JP" sz="1100" dirty="0" err="1">
                <a:latin typeface="游ゴシック" panose="020B0400000000000000" pitchFamily="50" charset="-128"/>
                <a:ea typeface="游ゴシック" panose="020B0400000000000000" pitchFamily="50" charset="-128"/>
              </a:rPr>
              <a:t>right_i</a:t>
            </a:r>
            <a:r>
              <a:rPr lang="en-US" altLang="ja-JP" sz="1100" dirty="0">
                <a:latin typeface="游ゴシック" panose="020B0400000000000000" pitchFamily="50" charset="-128"/>
                <a:ea typeface="游ゴシック" panose="020B0400000000000000" pitchFamily="50" charset="-128"/>
              </a:rPr>
              <a:t> / 4)  		# </a:t>
            </a:r>
            <a:r>
              <a:rPr lang="ja-JP" altLang="en-US" sz="1100" dirty="0">
                <a:latin typeface="游ゴシック" panose="020B0400000000000000" pitchFamily="50" charset="-128"/>
                <a:ea typeface="游ゴシック" panose="020B0400000000000000" pitchFamily="50" charset="-128"/>
              </a:rPr>
              <a:t>横座標</a:t>
            </a:r>
          </a:p>
          <a:p>
            <a:endParaRPr lang="ja-JP" altLang="en-US" sz="1100" dirty="0">
              <a:latin typeface="游ゴシック" panose="020B0400000000000000" pitchFamily="50" charset="-128"/>
              <a:ea typeface="游ゴシック" panose="020B0400000000000000" pitchFamily="50" charset="-128"/>
            </a:endParaRPr>
          </a:p>
          <a:p>
            <a:r>
              <a:rPr lang="ja-JP" altLang="en-US" sz="1100" dirty="0">
                <a:latin typeface="游ゴシック" panose="020B0400000000000000" pitchFamily="50" charset="-128"/>
                <a:ea typeface="游ゴシック" panose="020B0400000000000000" pitchFamily="50" charset="-128"/>
              </a:rPr>
              <a:t>    </a:t>
            </a:r>
            <a:r>
              <a:rPr lang="en-US" altLang="ja-JP" sz="1100" dirty="0">
                <a:latin typeface="游ゴシック" panose="020B0400000000000000" pitchFamily="50" charset="-128"/>
                <a:ea typeface="游ゴシック" panose="020B0400000000000000" pitchFamily="50" charset="-128"/>
              </a:rPr>
              <a:t># </a:t>
            </a:r>
            <a:r>
              <a:rPr lang="ja-JP" altLang="en-US" sz="1100" dirty="0">
                <a:latin typeface="游ゴシック" panose="020B0400000000000000" pitchFamily="50" charset="-128"/>
                <a:ea typeface="游ゴシック" panose="020B0400000000000000" pitchFamily="50" charset="-128"/>
              </a:rPr>
              <a:t>視差を読み込む   </a:t>
            </a:r>
          </a:p>
          <a:p>
            <a:r>
              <a:rPr lang="ja-JP" altLang="en-US" sz="1100" dirty="0">
                <a:latin typeface="游ゴシック" panose="020B0400000000000000" pitchFamily="50" charset="-128"/>
                <a:ea typeface="游ゴシック" panose="020B0400000000000000" pitchFamily="50" charset="-128"/>
              </a:rPr>
              <a:t>    </a:t>
            </a:r>
            <a:r>
              <a:rPr lang="en-US" altLang="ja-JP" sz="1100" dirty="0">
                <a:latin typeface="游ゴシック" panose="020B0400000000000000" pitchFamily="50" charset="-128"/>
                <a:ea typeface="游ゴシック" panose="020B0400000000000000" pitchFamily="50" charset="-128"/>
              </a:rPr>
              <a:t>disparity =  </a:t>
            </a:r>
            <a:r>
              <a:rPr lang="en-US" altLang="ja-JP" sz="1100" dirty="0" err="1">
                <a:latin typeface="游ゴシック" panose="020B0400000000000000" pitchFamily="50" charset="-128"/>
                <a:ea typeface="游ゴシック" panose="020B0400000000000000" pitchFamily="50" charset="-128"/>
              </a:rPr>
              <a:t>disparity_image</a:t>
            </a:r>
            <a:r>
              <a:rPr lang="en-US" altLang="ja-JP" sz="1100" dirty="0">
                <a:latin typeface="游ゴシック" panose="020B0400000000000000" pitchFamily="50" charset="-128"/>
                <a:ea typeface="游ゴシック" panose="020B0400000000000000" pitchFamily="50" charset="-128"/>
              </a:rPr>
              <a:t>[(</a:t>
            </a:r>
            <a:r>
              <a:rPr lang="en-US" altLang="ja-JP" sz="1100" dirty="0" err="1">
                <a:latin typeface="游ゴシック" panose="020B0400000000000000" pitchFamily="50" charset="-128"/>
                <a:ea typeface="游ゴシック" panose="020B0400000000000000" pitchFamily="50" charset="-128"/>
              </a:rPr>
              <a:t>disparity_j</a:t>
            </a:r>
            <a:r>
              <a:rPr lang="en-US" altLang="ja-JP" sz="1100" dirty="0">
                <a:latin typeface="游ゴシック" panose="020B0400000000000000" pitchFamily="50" charset="-128"/>
                <a:ea typeface="游ゴシック" panose="020B0400000000000000" pitchFamily="50" charset="-128"/>
              </a:rPr>
              <a:t> * </a:t>
            </a:r>
            <a:r>
              <a:rPr lang="en-US" altLang="ja-JP" sz="1100" dirty="0" err="1">
                <a:latin typeface="游ゴシック" panose="020B0400000000000000" pitchFamily="50" charset="-128"/>
                <a:ea typeface="游ゴシック" panose="020B0400000000000000" pitchFamily="50" charset="-128"/>
              </a:rPr>
              <a:t>disparity_image_width</a:t>
            </a:r>
            <a:r>
              <a:rPr lang="en-US" altLang="ja-JP" sz="1100" dirty="0">
                <a:latin typeface="游ゴシック" panose="020B0400000000000000" pitchFamily="50" charset="-128"/>
                <a:ea typeface="游ゴシック" panose="020B0400000000000000" pitchFamily="50" charset="-128"/>
              </a:rPr>
              <a:t> + </a:t>
            </a:r>
            <a:r>
              <a:rPr lang="en-US" altLang="ja-JP" sz="1100" dirty="0" err="1">
                <a:latin typeface="游ゴシック" panose="020B0400000000000000" pitchFamily="50" charset="-128"/>
                <a:ea typeface="游ゴシック" panose="020B0400000000000000" pitchFamily="50" charset="-128"/>
              </a:rPr>
              <a:t>disparity_i</a:t>
            </a:r>
            <a:r>
              <a:rPr lang="en-US" altLang="ja-JP" sz="1100" dirty="0">
                <a:latin typeface="游ゴシック" panose="020B0400000000000000" pitchFamily="50" charset="-128"/>
                <a:ea typeface="游ゴシック" panose="020B0400000000000000" pitchFamily="50" charset="-128"/>
              </a:rPr>
              <a:t>) * 2]                       # </a:t>
            </a:r>
            <a:r>
              <a:rPr lang="ja-JP" altLang="en-US" sz="1100" dirty="0">
                <a:latin typeface="游ゴシック" panose="020B0400000000000000" pitchFamily="50" charset="-128"/>
                <a:ea typeface="游ゴシック" panose="020B0400000000000000" pitchFamily="50" charset="-128"/>
              </a:rPr>
              <a:t>整数視差読み込み</a:t>
            </a:r>
          </a:p>
          <a:p>
            <a:r>
              <a:rPr lang="ja-JP" altLang="en-US" sz="1100" dirty="0">
                <a:latin typeface="游ゴシック" panose="020B0400000000000000" pitchFamily="50" charset="-128"/>
                <a:ea typeface="游ゴシック" panose="020B0400000000000000" pitchFamily="50" charset="-128"/>
              </a:rPr>
              <a:t>    </a:t>
            </a:r>
            <a:r>
              <a:rPr lang="en-US" altLang="ja-JP" sz="1100" dirty="0">
                <a:latin typeface="游ゴシック" panose="020B0400000000000000" pitchFamily="50" charset="-128"/>
                <a:ea typeface="游ゴシック" panose="020B0400000000000000" pitchFamily="50" charset="-128"/>
              </a:rPr>
              <a:t>disparity += </a:t>
            </a:r>
            <a:r>
              <a:rPr lang="en-US" altLang="ja-JP" sz="1100" dirty="0" err="1">
                <a:latin typeface="游ゴシック" panose="020B0400000000000000" pitchFamily="50" charset="-128"/>
                <a:ea typeface="游ゴシック" panose="020B0400000000000000" pitchFamily="50" charset="-128"/>
              </a:rPr>
              <a:t>disparity_image</a:t>
            </a:r>
            <a:r>
              <a:rPr lang="en-US" altLang="ja-JP" sz="1100" dirty="0">
                <a:latin typeface="游ゴシック" panose="020B0400000000000000" pitchFamily="50" charset="-128"/>
                <a:ea typeface="游ゴシック" panose="020B0400000000000000" pitchFamily="50" charset="-128"/>
              </a:rPr>
              <a:t>[(</a:t>
            </a:r>
            <a:r>
              <a:rPr lang="en-US" altLang="ja-JP" sz="1100" dirty="0" err="1">
                <a:latin typeface="游ゴシック" panose="020B0400000000000000" pitchFamily="50" charset="-128"/>
                <a:ea typeface="游ゴシック" panose="020B0400000000000000" pitchFamily="50" charset="-128"/>
              </a:rPr>
              <a:t>disparity_j</a:t>
            </a:r>
            <a:r>
              <a:rPr lang="en-US" altLang="ja-JP" sz="1100" dirty="0">
                <a:latin typeface="游ゴシック" panose="020B0400000000000000" pitchFamily="50" charset="-128"/>
                <a:ea typeface="游ゴシック" panose="020B0400000000000000" pitchFamily="50" charset="-128"/>
              </a:rPr>
              <a:t> * </a:t>
            </a:r>
            <a:r>
              <a:rPr lang="en-US" altLang="ja-JP" sz="1100" dirty="0" err="1">
                <a:latin typeface="游ゴシック" panose="020B0400000000000000" pitchFamily="50" charset="-128"/>
                <a:ea typeface="游ゴシック" panose="020B0400000000000000" pitchFamily="50" charset="-128"/>
              </a:rPr>
              <a:t>disparity_image_width</a:t>
            </a:r>
            <a:r>
              <a:rPr lang="en-US" altLang="ja-JP" sz="1100" dirty="0">
                <a:latin typeface="游ゴシック" panose="020B0400000000000000" pitchFamily="50" charset="-128"/>
                <a:ea typeface="游ゴシック" panose="020B0400000000000000" pitchFamily="50" charset="-128"/>
              </a:rPr>
              <a:t> + </a:t>
            </a:r>
            <a:r>
              <a:rPr lang="en-US" altLang="ja-JP" sz="1100" dirty="0" err="1">
                <a:latin typeface="游ゴシック" panose="020B0400000000000000" pitchFamily="50" charset="-128"/>
                <a:ea typeface="游ゴシック" panose="020B0400000000000000" pitchFamily="50" charset="-128"/>
              </a:rPr>
              <a:t>disparity_i</a:t>
            </a:r>
            <a:r>
              <a:rPr lang="en-US" altLang="ja-JP" sz="1100" dirty="0">
                <a:latin typeface="游ゴシック" panose="020B0400000000000000" pitchFamily="50" charset="-128"/>
                <a:ea typeface="游ゴシック" panose="020B0400000000000000" pitchFamily="50" charset="-128"/>
              </a:rPr>
              <a:t>) * 2 + 1] / 256     # </a:t>
            </a:r>
            <a:r>
              <a:rPr lang="ja-JP" altLang="en-US" sz="1100" dirty="0">
                <a:latin typeface="游ゴシック" panose="020B0400000000000000" pitchFamily="50" charset="-128"/>
                <a:ea typeface="游ゴシック" panose="020B0400000000000000" pitchFamily="50" charset="-128"/>
              </a:rPr>
              <a:t>小数視差読み込み</a:t>
            </a:r>
          </a:p>
          <a:p>
            <a:endParaRPr lang="en-US" altLang="ja-JP" sz="1100" dirty="0">
              <a:latin typeface="游ゴシック" panose="020B0400000000000000" pitchFamily="50" charset="-128"/>
              <a:ea typeface="游ゴシック" panose="020B0400000000000000" pitchFamily="50" charset="-128"/>
            </a:endParaRPr>
          </a:p>
          <a:p>
            <a:r>
              <a:rPr lang="ja-JP" altLang="en-US" sz="1100" dirty="0">
                <a:latin typeface="游ゴシック" panose="020B0400000000000000" pitchFamily="50" charset="-128"/>
                <a:ea typeface="游ゴシック" panose="020B0400000000000000" pitchFamily="50" charset="-128"/>
              </a:rPr>
              <a:t>    </a:t>
            </a:r>
            <a:r>
              <a:rPr lang="en-US" altLang="ja-JP" sz="1100" dirty="0">
                <a:latin typeface="游ゴシック" panose="020B0400000000000000" pitchFamily="50" charset="-128"/>
                <a:ea typeface="游ゴシック" panose="020B0400000000000000" pitchFamily="50" charset="-128"/>
              </a:rPr>
              <a:t># </a:t>
            </a:r>
            <a:r>
              <a:rPr lang="ja-JP" altLang="en-US" sz="1100" dirty="0">
                <a:latin typeface="游ゴシック" panose="020B0400000000000000" pitchFamily="50" charset="-128"/>
                <a:ea typeface="游ゴシック" panose="020B0400000000000000" pitchFamily="50" charset="-128"/>
              </a:rPr>
              <a:t>視差を距離へ変換</a:t>
            </a:r>
          </a:p>
          <a:p>
            <a:r>
              <a:rPr lang="ja-JP" altLang="en-US" sz="1100" dirty="0">
                <a:latin typeface="游ゴシック" panose="020B0400000000000000" pitchFamily="50" charset="-128"/>
                <a:ea typeface="游ゴシック" panose="020B0400000000000000" pitchFamily="50" charset="-128"/>
              </a:rPr>
              <a:t>　 </a:t>
            </a:r>
            <a:r>
              <a:rPr lang="en-US" altLang="ja-JP" sz="1100" dirty="0">
                <a:latin typeface="游ゴシック" panose="020B0400000000000000" pitchFamily="50" charset="-128"/>
                <a:ea typeface="游ゴシック" panose="020B0400000000000000" pitchFamily="50" charset="-128"/>
              </a:rPr>
              <a:t>if disparity &gt; 0:			</a:t>
            </a:r>
            <a:r>
              <a:rPr lang="ja-JP" altLang="en-US" sz="1100" dirty="0">
                <a:latin typeface="游ゴシック" panose="020B0400000000000000" pitchFamily="50" charset="-128"/>
                <a:ea typeface="游ゴシック" panose="020B0400000000000000" pitchFamily="50" charset="-128"/>
              </a:rPr>
              <a:t> </a:t>
            </a:r>
            <a:r>
              <a:rPr lang="en-US" altLang="ja-JP" sz="1100" dirty="0">
                <a:latin typeface="游ゴシック" panose="020B0400000000000000" pitchFamily="50" charset="-128"/>
                <a:ea typeface="游ゴシック" panose="020B0400000000000000" pitchFamily="50" charset="-128"/>
              </a:rPr>
              <a:t># disparity =0 </a:t>
            </a:r>
            <a:r>
              <a:rPr lang="ja-JP" altLang="en-US" sz="1100" dirty="0">
                <a:latin typeface="游ゴシック" panose="020B0400000000000000" pitchFamily="50" charset="-128"/>
                <a:ea typeface="游ゴシック" panose="020B0400000000000000" pitchFamily="50" charset="-128"/>
              </a:rPr>
              <a:t>は距離情報がない</a:t>
            </a:r>
            <a:endParaRPr lang="en-US" altLang="ja-JP" sz="1100" dirty="0">
              <a:latin typeface="游ゴシック" panose="020B0400000000000000" pitchFamily="50" charset="-128"/>
              <a:ea typeface="游ゴシック" panose="020B0400000000000000" pitchFamily="50" charset="-128"/>
            </a:endParaRPr>
          </a:p>
          <a:p>
            <a:r>
              <a:rPr lang="en-US" altLang="ja-JP" sz="1100" dirty="0">
                <a:latin typeface="游ゴシック" panose="020B0400000000000000" pitchFamily="50" charset="-128"/>
                <a:ea typeface="游ゴシック" panose="020B0400000000000000" pitchFamily="50" charset="-128"/>
              </a:rPr>
              <a:t>        distance = 560 / (disparity - </a:t>
            </a:r>
            <a:r>
              <a:rPr lang="en-US" altLang="ja-JP" sz="1100" dirty="0" err="1">
                <a:latin typeface="游ゴシック" panose="020B0400000000000000" pitchFamily="50" charset="-128"/>
                <a:ea typeface="游ゴシック" panose="020B0400000000000000" pitchFamily="50" charset="-128"/>
              </a:rPr>
              <a:t>inf_DP</a:t>
            </a:r>
            <a:r>
              <a:rPr lang="en-US" altLang="ja-JP" sz="1100" dirty="0">
                <a:latin typeface="游ゴシック" panose="020B0400000000000000" pitchFamily="50" charset="-128"/>
                <a:ea typeface="游ゴシック" panose="020B0400000000000000" pitchFamily="50" charset="-128"/>
              </a:rPr>
              <a:t>) </a:t>
            </a:r>
            <a:endParaRPr lang="ja-JP" altLang="en-US" sz="11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292589155"/>
      </p:ext>
    </p:extLst>
  </p:cSld>
  <p:clrMapOvr>
    <a:masterClrMapping/>
  </p:clrMapOvr>
</p:sld>
</file>

<file path=ppt/theme/theme1.xml><?xml version="1.0" encoding="utf-8"?>
<a:theme xmlns:a="http://schemas.openxmlformats.org/drawingml/2006/main" name="デザインの設定">
  <a:themeElements>
    <a:clrScheme name="Subaru Colour">
      <a:dk1>
        <a:srgbClr val="000000"/>
      </a:dk1>
      <a:lt1>
        <a:srgbClr val="FFFFFF"/>
      </a:lt1>
      <a:dk2>
        <a:srgbClr val="00A0DC"/>
      </a:dk2>
      <a:lt2>
        <a:srgbClr val="DDE2E6"/>
      </a:lt2>
      <a:accent1>
        <a:srgbClr val="00205B"/>
      </a:accent1>
      <a:accent2>
        <a:srgbClr val="ED7D30"/>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Arial Black"/>
        <a:ea typeface="ＭＳ Ｐ明朝"/>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228</Words>
  <Application>Microsoft Office PowerPoint</Application>
  <PresentationFormat>画面に合わせる (4:3)</PresentationFormat>
  <Paragraphs>84</Paragraphs>
  <Slides>4</Slides>
  <Notes>0</Notes>
  <HiddenSlides>0</HiddenSlides>
  <MMClips>0</MMClips>
  <ScaleCrop>false</ScaleCrop>
  <HeadingPairs>
    <vt:vector size="4" baseType="variant">
      <vt:variant>
        <vt:lpstr>テーマ</vt:lpstr>
      </vt:variant>
      <vt:variant>
        <vt:i4>1</vt:i4>
      </vt:variant>
      <vt:variant>
        <vt:lpstr>スライド タイトル</vt:lpstr>
      </vt:variant>
      <vt:variant>
        <vt:i4>4</vt:i4>
      </vt:variant>
    </vt:vector>
  </HeadingPairs>
  <TitlesOfParts>
    <vt:vector size="5" baseType="lpstr">
      <vt:lpstr>デザインの設定</vt:lpstr>
      <vt:lpstr>SUBARU 画像認識チャレンジ 画像説明資料</vt:lpstr>
      <vt:lpstr>各画像説明</vt:lpstr>
      <vt:lpstr>視差画像について</vt:lpstr>
      <vt:lpstr>視差⇒距離のサンプルコード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SUBARU 画像認識チャレンジ 画像説明資料</dc:title>
  <dc:creator/>
  <cp:lastModifiedBy/>
  <cp:revision>1</cp:revision>
  <dcterms:created xsi:type="dcterms:W3CDTF">2018-06-22T04:41:12Z</dcterms:created>
  <dcterms:modified xsi:type="dcterms:W3CDTF">2021-11-17T08:27:02Z</dcterms:modified>
</cp:coreProperties>
</file>