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3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35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3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3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07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algn="l" indent="0" marL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 lang="en-US"/>
          </a:p>
        </p:txBody>
      </p:sp>
      <p:sp>
        <p:nvSpPr>
          <p:cNvPr id="104860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3/11/2020</a:t>
            </a:fld>
            <a:endParaRPr dirty="0" lang="en-US"/>
          </a:p>
        </p:txBody>
      </p:sp>
      <p:sp>
        <p:nvSpPr>
          <p:cNvPr id="10486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10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ah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b="0" cap="none" sz="48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01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0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3/11/2020</a:t>
            </a:fld>
            <a:endParaRPr dirty="0" lang="en-US"/>
          </a:p>
        </p:txBody>
      </p:sp>
      <p:sp>
        <p:nvSpPr>
          <p:cNvPr id="10487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04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0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b="0" cap="none" sz="48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54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indent="0" marL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3/11/2020</a:t>
            </a:fld>
            <a:endParaRPr dirty="0" lang="en-US"/>
          </a:p>
        </p:txBody>
      </p:sp>
      <p:sp>
        <p:nvSpPr>
          <p:cNvPr id="10486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58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5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  <p:sp>
        <p:nvSpPr>
          <p:cNvPr id="1048660" name="TextBox 13"/>
          <p:cNvSpPr txBox="1"/>
          <p:nvPr/>
        </p:nvSpPr>
        <p:spPr>
          <a:xfrm>
            <a:off x="2467652" y="648005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61" name="TextBox 14"/>
          <p:cNvSpPr txBox="1"/>
          <p:nvPr/>
        </p:nvSpPr>
        <p:spPr>
          <a:xfrm>
            <a:off x="11114852" y="290530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b="0" sz="48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95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indent="0" lvl="0" marL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4869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3/11/2020</a:t>
            </a:fld>
            <a:endParaRPr dirty="0" lang="en-US"/>
          </a:p>
        </p:txBody>
      </p:sp>
      <p:sp>
        <p:nvSpPr>
          <p:cNvPr id="104869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98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9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b="0" cap="none" sz="48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4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accent1"/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6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indent="0" lvl="0" marL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4864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3/11/2020</a:t>
            </a:fld>
            <a:endParaRPr dirty="0" lang="en-US"/>
          </a:p>
        </p:txBody>
      </p:sp>
      <p:sp>
        <p:nvSpPr>
          <p:cNvPr id="104864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4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5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  <p:sp>
        <p:nvSpPr>
          <p:cNvPr id="1048651" name="TextBox 16"/>
          <p:cNvSpPr txBox="1"/>
          <p:nvPr/>
        </p:nvSpPr>
        <p:spPr>
          <a:xfrm>
            <a:off x="2467652" y="648005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52" name="TextBox 17"/>
          <p:cNvSpPr txBox="1"/>
          <p:nvPr/>
        </p:nvSpPr>
        <p:spPr>
          <a:xfrm>
            <a:off x="11114852" y="290530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b="0" sz="48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14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accent1"/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15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indent="0" lvl="0" marL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4871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3/11/2020</a:t>
            </a:fld>
            <a:endParaRPr dirty="0" lang="en-US"/>
          </a:p>
        </p:txBody>
      </p:sp>
      <p:sp>
        <p:nvSpPr>
          <p:cNvPr id="104871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18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1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7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7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3/11/2020</a:t>
            </a:fld>
            <a:endParaRPr dirty="0" lang="en-US"/>
          </a:p>
        </p:txBody>
      </p:sp>
      <p:sp>
        <p:nvSpPr>
          <p:cNvPr id="104867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73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anchor="ctr" vert="eaVert"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2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3/11/2020</a:t>
            </a:fld>
            <a:endParaRPr dirty="0" lang="en-US"/>
          </a:p>
        </p:txBody>
      </p:sp>
      <p:sp>
        <p:nvSpPr>
          <p:cNvPr id="10487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31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15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3/11/2020</a:t>
            </a:fld>
            <a:endParaRPr dirty="0" lang="en-US"/>
          </a:p>
        </p:txBody>
      </p:sp>
      <p:sp>
        <p:nvSpPr>
          <p:cNvPr id="10486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1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76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algn="l" indent="0" marL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7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3/11/2020</a:t>
            </a:fld>
            <a:endParaRPr dirty="0" lang="en-US"/>
          </a:p>
        </p:txBody>
      </p:sp>
      <p:sp>
        <p:nvSpPr>
          <p:cNvPr id="104867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7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8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07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08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0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3/11/2020</a:t>
            </a:fld>
            <a:endParaRPr dirty="0" lang="en-US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11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itle 9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82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83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8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85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8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3/11/2020</a:t>
            </a:fld>
            <a:endParaRPr dirty="0" lang="en-US"/>
          </a:p>
        </p:txBody>
      </p:sp>
      <p:sp>
        <p:nvSpPr>
          <p:cNvPr id="104868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8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8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4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3/11/2020</a:t>
            </a:fld>
            <a:endParaRPr dirty="0" lang="en-US"/>
          </a:p>
        </p:txBody>
      </p:sp>
      <p:sp>
        <p:nvSpPr>
          <p:cNvPr id="104864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4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4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3/11/2020</a:t>
            </a:fld>
            <a:endParaRPr dirty="0" lang="en-US"/>
          </a:p>
        </p:txBody>
      </p:sp>
      <p:sp>
        <p:nvSpPr>
          <p:cNvPr id="104869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9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9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b="0" sz="20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21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22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2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3/11/2020</a:t>
            </a:fld>
            <a:endParaRPr dirty="0" lang="en-US"/>
          </a:p>
        </p:txBody>
      </p:sp>
      <p:sp>
        <p:nvSpPr>
          <p:cNvPr id="104872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25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2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6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66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6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3/11/2020</a:t>
            </a:fld>
            <a:endParaRPr dirty="0" lang="en-US"/>
          </a:p>
        </p:txBody>
      </p:sp>
      <p:sp>
        <p:nvSpPr>
          <p:cNvPr id="104866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67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6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048576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ah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77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ah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78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ah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79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ah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0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ah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1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ah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2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ah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3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ah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4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ah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5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ah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6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ah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7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ah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3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048588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ah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89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ah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0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ah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1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ah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2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ah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3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ah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4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ah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5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ah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6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ah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7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ah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8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ah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9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ah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048600" name="Rectangle 6"/>
          <p:cNvSpPr/>
          <p:nvPr/>
        </p:nvSpPr>
        <p:spPr>
          <a:xfrm>
            <a:off x="0" y="0"/>
            <a:ext cx="182880" cy="6858000"/>
          </a:xfrm>
          <a:prstGeom prst="rect"/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01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02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03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t>3/11/2020</a:t>
            </a:fld>
            <a:endParaRPr dirty="0" lang="en-US"/>
          </a:p>
        </p:txBody>
      </p:sp>
      <p:sp>
        <p:nvSpPr>
          <p:cNvPr id="104860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60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eaLnBrk="1" hangingPunct="1" latinLnBrk="0" rtl="0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hyperlink" Target="https://en.wikipedia.org/wiki/Computerized_adaptive_testing" TargetMode="External"/><Relationship Id="rId2" Type="http://schemas.openxmlformats.org/officeDocument/2006/relationships/hyperlink" Target="https://www.rasch.org/rmt/rmt213d.htm" TargetMode="External"/><Relationship Id="rId3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ctrTitle"/>
          </p:nvPr>
        </p:nvSpPr>
        <p:spPr>
          <a:xfrm>
            <a:off x="3709675" y="1880315"/>
            <a:ext cx="7649491" cy="1016750"/>
          </a:xfrm>
        </p:spPr>
        <p:txBody>
          <a:bodyPr>
            <a:normAutofit/>
          </a:bodyPr>
          <a:p>
            <a:r>
              <a:rPr b="1" dirty="0" sz="3200" lang="en-US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Computerized Adaptive Test System</a:t>
            </a:r>
            <a:endParaRPr b="1" dirty="0" sz="3200" lang="en-US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3" name="Subtitle 2"/>
          <p:cNvSpPr>
            <a:spLocks noGrp="1"/>
          </p:cNvSpPr>
          <p:nvPr>
            <p:ph type="subTitle" idx="1"/>
          </p:nvPr>
        </p:nvSpPr>
        <p:spPr>
          <a:xfrm>
            <a:off x="3709674" y="4094798"/>
            <a:ext cx="8915399" cy="1126283"/>
          </a:xfrm>
        </p:spPr>
        <p:txBody>
          <a:bodyPr>
            <a:normAutofit lnSpcReduction="10000"/>
          </a:bodyPr>
          <a:p>
            <a:r>
              <a:rPr dirty="0" i="1" lang="en-US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 : Md. Khairul Alam</a:t>
            </a:r>
            <a:endParaRPr dirty="0" i="1" lang="en-US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i="1" lang="en-US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 : BSSE1118</a:t>
            </a:r>
          </a:p>
          <a:p>
            <a:r>
              <a:rPr dirty="0" i="1" lang="en-US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 : Prof. Dr. </a:t>
            </a:r>
            <a:r>
              <a:rPr dirty="0" i="1" lang="en-US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Zerina</a:t>
            </a:r>
            <a:r>
              <a:rPr dirty="0" i="1" lang="en-US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Begum</a:t>
            </a:r>
            <a:endParaRPr dirty="0" i="1" lang="en-US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extBox 5"/>
          <p:cNvSpPr txBox="1"/>
          <p:nvPr/>
        </p:nvSpPr>
        <p:spPr>
          <a:xfrm>
            <a:off x="2575775" y="2073499"/>
            <a:ext cx="9118242" cy="2479041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dirty="0" sz="3200" lang="en-US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algn="ctr"/>
            <a:endParaRPr dirty="0" sz="3200" lang="en-US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US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marL="457200">
              <a:buAutoNum type="arabicPeriod"/>
            </a:pPr>
            <a:r>
              <a:rPr dirty="0" sz="2400" lang="en-US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https</a:t>
            </a:r>
            <a:r>
              <a:rPr dirty="0" sz="2400" lang="en-US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://</a:t>
            </a:r>
            <a:r>
              <a:rPr dirty="0" sz="2400" lang="en-US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en.wikipedia.org/wiki/Computerized_adaptive_testing</a:t>
            </a:r>
            <a:endParaRPr dirty="0" sz="2400" lang="en-US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marL="457200">
              <a:buAutoNum type="arabicPeriod"/>
            </a:pPr>
            <a:r>
              <a:rPr dirty="0" sz="2400" lang="en-US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dirty="0" sz="2400" lang="en-US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www.rasch.org/rmt/rmt213d.htm</a:t>
            </a:r>
            <a:endParaRPr dirty="0" sz="2400" lang="en-US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marL="457200">
              <a:buAutoNum type="arabicPeriod"/>
            </a:pPr>
            <a:r>
              <a:rPr dirty="0" sz="2400" lang="en-US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https://en.wikipedia.org/wiki/Monte_Carlo_method</a:t>
            </a:r>
          </a:p>
        </p:txBody>
      </p:sp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434108" y="1712525"/>
            <a:ext cx="7232108" cy="4075124"/>
          </a:xfrm>
          <a:prstGeom prst="rect"/>
        </p:spPr>
      </p:pic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987899" y="1325450"/>
            <a:ext cx="6439435" cy="4175343"/>
          </a:xfrm>
          <a:prstGeom prst="rect"/>
        </p:spPr>
      </p:pic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>
          <a:xfrm>
            <a:off x="167713" y="366533"/>
            <a:ext cx="8911687" cy="1280890"/>
          </a:xfrm>
        </p:spPr>
        <p:txBody>
          <a:bodyPr>
            <a:normAutofit/>
          </a:bodyPr>
          <a:p>
            <a:pPr algn="ctr"/>
            <a:r>
              <a:rPr dirty="0" sz="3200" lang="en-US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 CAT?</a:t>
            </a:r>
            <a:endParaRPr dirty="0" sz="3200" lang="en-US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2" name="Picture 7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300059" y="3232598"/>
            <a:ext cx="3108550" cy="2560233"/>
          </a:xfrm>
          <a:prstGeom prst="rect"/>
        </p:spPr>
      </p:pic>
      <p:pic>
        <p:nvPicPr>
          <p:cNvPr id="2097153" name="Picture 10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268983">
            <a:off x="3106167" y="1546630"/>
            <a:ext cx="2796734" cy="1579081"/>
          </a:xfrm>
          <a:prstGeom prst="rect"/>
        </p:spPr>
      </p:pic>
      <p:sp>
        <p:nvSpPr>
          <p:cNvPr id="1048621" name="TextBox 11"/>
          <p:cNvSpPr txBox="1"/>
          <p:nvPr/>
        </p:nvSpPr>
        <p:spPr>
          <a:xfrm rot="366875">
            <a:off x="3468141" y="1891690"/>
            <a:ext cx="2310828" cy="707886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dirty="0" sz="4000" i="1" 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it me?</a:t>
            </a:r>
            <a:endParaRPr dirty="0" sz="4000" i="1" 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2" name="TextBox 2"/>
          <p:cNvSpPr txBox="1"/>
          <p:nvPr/>
        </p:nvSpPr>
        <p:spPr>
          <a:xfrm>
            <a:off x="1957589" y="6027313"/>
            <a:ext cx="10234411" cy="624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Reference : https://www.vectorstock.com/royalty-free-vector/creative-black-cute-cat-logo-vector-22551312</a:t>
            </a:r>
          </a:p>
        </p:txBody>
      </p:sp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extBox 3"/>
          <p:cNvSpPr txBox="1"/>
          <p:nvPr/>
        </p:nvSpPr>
        <p:spPr>
          <a:xfrm>
            <a:off x="1262131" y="774707"/>
            <a:ext cx="5318974" cy="3901441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3200" lang="en-US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CAT</a:t>
            </a:r>
          </a:p>
          <a:p>
            <a:endParaRPr b="1" dirty="0" sz="2800" lang="en-US" u="sng">
              <a:solidFill>
                <a:sysClr lastClr="000000" val="windowText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b="1" dirty="0" sz="2800" lang="en-US" u="sng" smtClean="0">
              <a:solidFill>
                <a:sysClr lastClr="000000" val="windowText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AutoNum type="arabicPeriod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One kind of Computer </a:t>
            </a: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Administered Test</a:t>
            </a:r>
          </a:p>
          <a:p>
            <a:pPr indent="-342900" marL="342900">
              <a:buAutoNum type="arabicPeriod"/>
            </a:pP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AutoNum type="arabicPeriod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Adapts </a:t>
            </a: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the examinee’s </a:t>
            </a: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ability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AutoNum type="arabicPeriod"/>
            </a:pP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Every time next </a:t>
            </a: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item is selected by examinee’s </a:t>
            </a: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responses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4" name="TextBox 1"/>
          <p:cNvSpPr txBox="1"/>
          <p:nvPr/>
        </p:nvSpPr>
        <p:spPr>
          <a:xfrm>
            <a:off x="6825803" y="774707"/>
            <a:ext cx="5074276" cy="39395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3200" lang="en-US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CAT</a:t>
            </a:r>
          </a:p>
          <a:p>
            <a:endParaRPr dirty="0" sz="3200" lang="en-US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3200" lang="en-US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Provide </a:t>
            </a: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accurate measurement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AutoNum type="arabicPeriod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Higher engagement of students</a:t>
            </a:r>
          </a:p>
          <a:p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 Remove depression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of students</a:t>
            </a:r>
          </a:p>
          <a:p>
            <a:endParaRPr dirty="0" lang="en-US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5" name="Rectangle 2"/>
          <p:cNvSpPr/>
          <p:nvPr/>
        </p:nvSpPr>
        <p:spPr>
          <a:xfrm>
            <a:off x="6581105" y="1378041"/>
            <a:ext cx="45719" cy="342854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26" name="TextBox 4"/>
          <p:cNvSpPr txBox="1"/>
          <p:nvPr/>
        </p:nvSpPr>
        <p:spPr>
          <a:xfrm>
            <a:off x="1365161" y="5254580"/>
            <a:ext cx="9878095" cy="8026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in </a:t>
            </a:r>
            <a:r>
              <a:rPr dirty="0" sz="2400" lang="en-US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Graduate Management Admission Test </a:t>
            </a: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US , </a:t>
            </a:r>
            <a:r>
              <a:rPr dirty="0" sz="2400" lang="en-US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Accountant Examination</a:t>
            </a:r>
            <a:endParaRPr dirty="0" sz="2400" lang="en-US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extBox 3"/>
          <p:cNvSpPr txBox="1"/>
          <p:nvPr/>
        </p:nvSpPr>
        <p:spPr>
          <a:xfrm>
            <a:off x="1571223" y="1584101"/>
            <a:ext cx="9028090" cy="34188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dirty="0" sz="3200" lang="en-US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CAT</a:t>
            </a:r>
          </a:p>
          <a:p>
            <a:endParaRPr dirty="0" sz="2400" lang="en-US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marL="457200">
              <a:buAutoNum type="arabicPeriod"/>
            </a:pPr>
            <a:r>
              <a:rPr dirty="0" sz="2400" lang="fr-F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 </a:t>
            </a:r>
            <a:r>
              <a:rPr dirty="0" sz="2400" lang="fr-FR">
                <a:latin typeface="Times New Roman" panose="02020603050405020304" pitchFamily="18" charset="0"/>
                <a:cs typeface="Times New Roman" panose="02020603050405020304" pitchFamily="18" charset="0"/>
              </a:rPr>
              <a:t>avoids administering irrelevant questions</a:t>
            </a:r>
            <a:r>
              <a:rPr dirty="0" sz="2400" lang="fr-F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457200" marL="457200">
              <a:buAutoNum type="arabicPeriod"/>
            </a:pPr>
            <a:endParaRPr dirty="0" sz="2400" lang="fr-FR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marL="457200"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CAT tests can be shorter</a:t>
            </a: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457200" marL="457200">
              <a:buAutoNum type="arabicPeriod"/>
            </a:pPr>
            <a:endParaRPr dirty="0" sz="2400" lang="en-US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marL="457200"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CAT tests can be quicker to develop, implement and report</a:t>
            </a: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457200" marL="457200">
              <a:buAutoNum type="arabicPeriod"/>
            </a:pPr>
            <a:endParaRPr dirty="0" sz="2400" lang="en-US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marL="457200"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CAT tests can be better experiences.</a:t>
            </a:r>
            <a:endParaRPr dirty="0" sz="2400" lang="en-US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extBox 4"/>
          <p:cNvSpPr txBox="1"/>
          <p:nvPr/>
        </p:nvSpPr>
        <p:spPr>
          <a:xfrm>
            <a:off x="1275008" y="656823"/>
            <a:ext cx="9092485" cy="584775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3200" lang="en-US" u="sng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of CAT</a:t>
            </a:r>
            <a:endParaRPr b="1" dirty="0" sz="3200" lang="en-US" u="sng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4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565360" y="1629109"/>
            <a:ext cx="9407440" cy="4076231"/>
          </a:xfrm>
          <a:prstGeom prst="rect"/>
        </p:spPr>
      </p:pic>
      <p:sp>
        <p:nvSpPr>
          <p:cNvPr id="1048629" name="TextBox 2"/>
          <p:cNvSpPr txBox="1"/>
          <p:nvPr/>
        </p:nvSpPr>
        <p:spPr>
          <a:xfrm>
            <a:off x="1565360" y="6092851"/>
            <a:ext cx="9697792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: https://apasseducation.com/education-blog/two-types-computer-adaptive-testing-assessment/</a:t>
            </a:r>
          </a:p>
        </p:txBody>
      </p:sp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extBox 3"/>
          <p:cNvSpPr txBox="1"/>
          <p:nvPr/>
        </p:nvSpPr>
        <p:spPr>
          <a:xfrm>
            <a:off x="1635616" y="1275009"/>
            <a:ext cx="9684913" cy="3901441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3200" lang="en-US" u="sng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Motive </a:t>
            </a:r>
            <a:r>
              <a:rPr b="1" dirty="0" sz="3200" lang="en-US" u="sng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b="1" dirty="0" sz="3200" lang="en-US" u="sng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b="1" dirty="0" sz="3200" lang="en-US" u="sng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</a:p>
          <a:p>
            <a:endParaRPr b="1" dirty="0" sz="3200" lang="en-US" u="sng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marL="457200">
              <a:buAutoNum type="arabicPeriod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I love logical things , I want to build a computer based test</a:t>
            </a:r>
          </a:p>
          <a:p>
            <a:pPr indent="-457200" marL="457200">
              <a:buAutoNum type="arabicPeriod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marL="457200">
              <a:buAutoNum type="arabicPeriod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So, I found computerized adaptive test system as my project</a:t>
            </a:r>
          </a:p>
          <a:p>
            <a:pPr indent="-457200" marL="457200">
              <a:buAutoNum type="arabicPeriod"/>
            </a:pP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marL="457200">
              <a:buAutoNum type="arabicPeriod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me to learn CAT more precisely</a:t>
            </a:r>
          </a:p>
          <a:p>
            <a:pPr indent="-457200" marL="457200">
              <a:buAutoNum type="arabicPeriod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marL="457200">
              <a:buFontTx/>
              <a:buAutoNum type="arabicPeriod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I found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test system </a:t>
            </a: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a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interesting </a:t>
            </a: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thing.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marL="457200">
              <a:buAutoNum type="arabicPeriod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extBox 3"/>
          <p:cNvSpPr txBox="1"/>
          <p:nvPr/>
        </p:nvSpPr>
        <p:spPr>
          <a:xfrm>
            <a:off x="1390919" y="476518"/>
            <a:ext cx="8796270" cy="5679441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dirty="0" sz="3200" lang="en-US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Project</a:t>
            </a:r>
            <a:endParaRPr dirty="0" sz="3200" lang="en-US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3200" lang="en-US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marL="457200">
              <a:buAutoNum type="arabicPeriod"/>
            </a:pPr>
            <a:r>
              <a:rPr dirty="0" sz="2400" lang="en-US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Making </a:t>
            </a:r>
            <a:r>
              <a:rPr dirty="0" sz="2400" lang="en-US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sets according to the difficulty </a:t>
            </a:r>
            <a:r>
              <a:rPr dirty="0" sz="2400" lang="en-US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level(easy , medium , hard ).</a:t>
            </a:r>
            <a:endParaRPr dirty="0" sz="2400" lang="en-US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US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  In each set of questions , questions are randomly generated.</a:t>
            </a:r>
          </a:p>
          <a:p>
            <a:endParaRPr dirty="0" sz="2400" lang="en-US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 User give their choice and get a response.</a:t>
            </a:r>
            <a:endParaRPr dirty="0" sz="2400" lang="en-US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marL="457200">
              <a:buAutoNum type="arabicPeriod" startAt="4"/>
            </a:pPr>
            <a:r>
              <a:rPr dirty="0" sz="2400" 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generating using </a:t>
            </a:r>
            <a:r>
              <a:rPr dirty="0" sz="2400" lang="en-US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Rasch</a:t>
            </a:r>
            <a:r>
              <a:rPr dirty="0" sz="2400" 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 and Monte Carlo     Algorithm</a:t>
            </a:r>
          </a:p>
          <a:p>
            <a:pPr indent="-457200" marL="457200">
              <a:buAutoNum type="arabicPeriod" startAt="4"/>
            </a:pPr>
            <a:endParaRPr dirty="0" sz="2400" 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marL="457200">
              <a:buAutoNum type="arabicPeriod" startAt="4"/>
            </a:pPr>
            <a:r>
              <a:rPr dirty="0" sz="2400" 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Showing the Performance or Grade</a:t>
            </a:r>
          </a:p>
          <a:p>
            <a:pPr indent="-457200" marL="457200">
              <a:buAutoNum type="arabicPeriod"/>
            </a:pPr>
            <a:endParaRPr dirty="0" sz="2400" 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marL="457200">
              <a:buAutoNum type="arabicPeriod"/>
            </a:pPr>
            <a:endParaRPr dirty="0" sz="2400" lang="en-US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32" name="TextBox 2"/>
          <p:cNvSpPr txBox="1"/>
          <p:nvPr/>
        </p:nvSpPr>
        <p:spPr>
          <a:xfrm>
            <a:off x="1390919" y="6078828"/>
            <a:ext cx="8796270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lang="en-US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 of </a:t>
            </a:r>
            <a:r>
              <a:rPr dirty="0" lang="en-US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 : https://github.com/meKhairul/SPL---1</a:t>
            </a:r>
          </a:p>
        </p:txBody>
      </p:sp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292346" y="1437620"/>
            <a:ext cx="5224363" cy="5310910"/>
          </a:xfrm>
          <a:prstGeom prst="rect"/>
        </p:spPr>
      </p:pic>
      <p:sp>
        <p:nvSpPr>
          <p:cNvPr id="1048633" name="TextBox 4"/>
          <p:cNvSpPr txBox="1"/>
          <p:nvPr/>
        </p:nvSpPr>
        <p:spPr>
          <a:xfrm>
            <a:off x="2281790" y="515155"/>
            <a:ext cx="3245476" cy="52322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dirty="0" sz="2800" lang="en-US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Reading Files</a:t>
            </a:r>
            <a:endParaRPr dirty="0" sz="2800" lang="en-US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6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941713" y="1437620"/>
            <a:ext cx="5087155" cy="5310910"/>
          </a:xfrm>
          <a:prstGeom prst="rect"/>
        </p:spPr>
      </p:pic>
      <p:sp>
        <p:nvSpPr>
          <p:cNvPr id="1048634" name="TextBox 6"/>
          <p:cNvSpPr txBox="1"/>
          <p:nvPr/>
        </p:nvSpPr>
        <p:spPr>
          <a:xfrm>
            <a:off x="7147775" y="515155"/>
            <a:ext cx="5044225" cy="52322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dirty="0" sz="2800" lang="en-US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System</a:t>
            </a:r>
            <a:endParaRPr dirty="0" sz="2800" lang="en-US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841680" y="1532586"/>
            <a:ext cx="9607638" cy="5106926"/>
          </a:xfrm>
          <a:prstGeom prst="rect"/>
        </p:spPr>
      </p:pic>
      <p:sp>
        <p:nvSpPr>
          <p:cNvPr id="1048635" name="TextBox 4"/>
          <p:cNvSpPr txBox="1"/>
          <p:nvPr/>
        </p:nvSpPr>
        <p:spPr>
          <a:xfrm>
            <a:off x="3277673" y="489397"/>
            <a:ext cx="6735651" cy="646331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3600" lang="en-US" u="sng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b="1" dirty="0" sz="3600" lang="en-US" u="sng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theme/theme1.xml><?xml version="1.0" encoding="utf-8"?>
<a:theme xmlns:a="http://schemas.openxmlformats.org/drawingml/2006/main" name="Wisp">
  <a:themeElements>
    <a:clrScheme name="Wisp">
      <a:dk1>
        <a:sysClr lastClr="000000" val="windowText"/>
      </a:dk1>
      <a:lt1>
        <a:sysClr lastClr="FFFFFF" val="window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Computerized Adaptive Test System</dc:title>
  <dc:creator>Khairul Alam</dc:creator>
  <cp:lastModifiedBy>Khairul Alam</cp:lastModifiedBy>
  <dcterms:created xsi:type="dcterms:W3CDTF">2020-03-10T17:10:49Z</dcterms:created>
  <dcterms:modified xsi:type="dcterms:W3CDTF">2020-03-12T02:39:54Z</dcterms:modified>
</cp:coreProperties>
</file>