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51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2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3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8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F744-25B4-41E1-B505-DA663DD8A4A5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ur4ik/re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9861" y="1200739"/>
            <a:ext cx="9823269" cy="323192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Здарова</a:t>
            </a:r>
            <a:r>
              <a:rPr lang="ru-RU" dirty="0" smtClean="0"/>
              <a:t>, щеглы. Сегодня мы сами, своими руками будем </a:t>
            </a:r>
            <a:r>
              <a:rPr lang="ru-RU" dirty="0" smtClean="0"/>
              <a:t>учиться </a:t>
            </a:r>
            <a:r>
              <a:rPr lang="ru-RU" dirty="0" smtClean="0"/>
              <a:t>писать </a:t>
            </a:r>
            <a:r>
              <a:rPr lang="ru-RU" dirty="0" err="1" smtClean="0"/>
              <a:t>регулярки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© </a:t>
            </a:r>
            <a:r>
              <a:rPr lang="ru-RU" dirty="0"/>
              <a:t>В</a:t>
            </a:r>
            <a:r>
              <a:rPr lang="ru-RU" dirty="0" smtClean="0"/>
              <a:t>олодя Ржавый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34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2. </a:t>
            </a:r>
            <a:r>
              <a:rPr lang="ru-RU" dirty="0"/>
              <a:t>Н</a:t>
            </a:r>
            <a:r>
              <a:rPr lang="ru-RU" dirty="0" smtClean="0"/>
              <a:t>емного посложнее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представим, что нам нужно проверить по шаблону строки «</a:t>
            </a:r>
            <a:r>
              <a:rPr lang="en-US" dirty="0" err="1" smtClean="0"/>
              <a:t>abc</a:t>
            </a:r>
            <a:r>
              <a:rPr lang="ru-RU" dirty="0" smtClean="0"/>
              <a:t>»</a:t>
            </a:r>
            <a:r>
              <a:rPr lang="en-US" dirty="0" smtClean="0"/>
              <a:t>,</a:t>
            </a:r>
            <a:r>
              <a:rPr lang="ru-RU" dirty="0" smtClean="0"/>
              <a:t> «</a:t>
            </a:r>
            <a:r>
              <a:rPr lang="en-US" dirty="0" err="1" smtClean="0"/>
              <a:t>abbc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 err="1" smtClean="0"/>
              <a:t>abbbbbbbbbbbc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так далее до бесконечности букв «</a:t>
            </a:r>
            <a:r>
              <a:rPr lang="en-US" dirty="0" smtClean="0"/>
              <a:t>b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между «</a:t>
            </a:r>
            <a:r>
              <a:rPr lang="en-US" dirty="0" smtClean="0"/>
              <a:t>a</a:t>
            </a:r>
            <a:r>
              <a:rPr lang="ru-RU" dirty="0" smtClean="0"/>
              <a:t>» и «</a:t>
            </a:r>
            <a:r>
              <a:rPr lang="en-US" dirty="0" smtClean="0"/>
              <a:t>c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01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Нарисуем сеть для такого случая. И возьмём к ней строку «</a:t>
            </a:r>
            <a:r>
              <a:rPr lang="en-US" dirty="0" err="1" smtClean="0"/>
              <a:t>abbbc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r>
              <a:rPr lang="ru-RU" dirty="0" smtClean="0"/>
              <a:t>Для лучшей видимости покрасим переходы в другой цвет.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6799"/>
            <a:ext cx="10515600" cy="39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370350"/>
            <a:ext cx="10515600" cy="41820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Двигаем </a:t>
            </a:r>
            <a:r>
              <a:rPr lang="ru-RU" dirty="0" smtClean="0"/>
              <a:t>фишку, выбирая очередную букву из строки… </a:t>
            </a:r>
            <a:r>
              <a:rPr lang="ru-RU" dirty="0" smtClean="0"/>
              <a:t>«</a:t>
            </a:r>
            <a:r>
              <a:rPr lang="en-US" dirty="0" err="1" smtClean="0">
                <a:solidFill>
                  <a:schemeClr val="accent2"/>
                </a:solidFill>
              </a:rPr>
              <a:t>a</a:t>
            </a:r>
            <a:r>
              <a:rPr lang="en-US" dirty="0" err="1" smtClean="0"/>
              <a:t>bbbc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04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chemeClr val="accent2"/>
                </a:solidFill>
              </a:rPr>
              <a:t>b</a:t>
            </a:r>
            <a:r>
              <a:rPr lang="en-US" dirty="0" err="1" smtClean="0"/>
              <a:t>bbc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0742"/>
            <a:ext cx="10372725" cy="3990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439431"/>
            <a:ext cx="840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Внимание, вопрос: что произойдёт дальше?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910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ab</a:t>
            </a:r>
            <a:r>
              <a:rPr lang="en-US" dirty="0" err="1" smtClean="0">
                <a:solidFill>
                  <a:schemeClr val="accent2"/>
                </a:solidFill>
              </a:rPr>
              <a:t>b</a:t>
            </a:r>
            <a:r>
              <a:rPr lang="en-US" dirty="0" err="1" smtClean="0"/>
              <a:t>bc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37" y="2005806"/>
            <a:ext cx="10372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4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abb</a:t>
            </a:r>
            <a:r>
              <a:rPr lang="en-US" dirty="0" err="1" smtClean="0">
                <a:solidFill>
                  <a:schemeClr val="accent2"/>
                </a:solidFill>
              </a:rPr>
              <a:t>b</a:t>
            </a:r>
            <a:r>
              <a:rPr lang="en-US" dirty="0" err="1" smtClean="0"/>
              <a:t>c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37" y="2005806"/>
            <a:ext cx="10372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4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abbb</a:t>
            </a:r>
            <a:r>
              <a:rPr lang="en-US" dirty="0" err="1" smtClean="0">
                <a:solidFill>
                  <a:schemeClr val="accent2"/>
                </a:solidFill>
              </a:rPr>
              <a:t>c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3789"/>
            <a:ext cx="10515600" cy="3833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234" y="5403668"/>
            <a:ext cx="1019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дошли до конца строки и до ситуации, что присутствующие в сети фишки больше не через что двигать, соответственно, строка совпала с шаблоном.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4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теперь о более насущном.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уже было сказано в определении знающих людей, регулярные выражения позволяют сжать эти разрисовывания во 2-м примере до одной короткой строки, которая будет понятна компьютеру, а именно, «</a:t>
            </a:r>
            <a:r>
              <a:rPr lang="en-US" dirty="0" err="1" smtClean="0"/>
              <a:t>ab+c</a:t>
            </a:r>
            <a:r>
              <a:rPr lang="ru-RU" dirty="0" smtClean="0"/>
              <a:t>».</a:t>
            </a:r>
            <a:endParaRPr lang="en-US" dirty="0" smtClean="0"/>
          </a:p>
          <a:p>
            <a:r>
              <a:rPr lang="ru-RU" dirty="0" smtClean="0"/>
              <a:t>Также стоит добавить </a:t>
            </a:r>
            <a:r>
              <a:rPr lang="ru-RU" dirty="0" smtClean="0"/>
              <a:t>ремарку, чтобы не было путаницы. </a:t>
            </a:r>
            <a:r>
              <a:rPr lang="ru-RU" dirty="0" smtClean="0"/>
              <a:t>Если рассматривать регулярные выражения в разрезе конечных автоматов или сетей </a:t>
            </a:r>
            <a:r>
              <a:rPr lang="ru-RU" dirty="0"/>
              <a:t>П</a:t>
            </a:r>
            <a:r>
              <a:rPr lang="ru-RU" dirty="0" smtClean="0"/>
              <a:t>етри </a:t>
            </a:r>
            <a:r>
              <a:rPr lang="ru-RU" dirty="0" smtClean="0"/>
              <a:t>(коими по сути дела они и являются), каждая следующая буква </a:t>
            </a:r>
            <a:r>
              <a:rPr lang="ru-RU" dirty="0" smtClean="0"/>
              <a:t>обозначается термином «слово».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Общепринятые управляющие символы. Классы символов.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\ - экранирование</a:t>
            </a:r>
          </a:p>
          <a:p>
            <a:r>
              <a:rPr lang="ru-RU" dirty="0" smtClean="0"/>
              <a:t>\</a:t>
            </a:r>
            <a:r>
              <a:rPr lang="en-US" dirty="0" smtClean="0"/>
              <a:t>d – </a:t>
            </a:r>
            <a:r>
              <a:rPr lang="ru-RU" dirty="0" smtClean="0"/>
              <a:t>цифровой символ</a:t>
            </a:r>
            <a:r>
              <a:rPr lang="en-US" dirty="0" smtClean="0"/>
              <a:t>, ~</a:t>
            </a:r>
            <a:r>
              <a:rPr lang="ru-RU" dirty="0" smtClean="0"/>
              <a:t> </a:t>
            </a:r>
            <a:r>
              <a:rPr lang="en-US" dirty="0" smtClean="0"/>
              <a:t>[0-9]</a:t>
            </a:r>
          </a:p>
          <a:p>
            <a:r>
              <a:rPr lang="en-US" dirty="0" smtClean="0"/>
              <a:t>\D – </a:t>
            </a:r>
            <a:r>
              <a:rPr lang="ru-RU" dirty="0" smtClean="0"/>
              <a:t>нецифровой символ, </a:t>
            </a:r>
            <a:r>
              <a:rPr lang="en-US" dirty="0" smtClean="0"/>
              <a:t>~ [^0-9]</a:t>
            </a:r>
          </a:p>
          <a:p>
            <a:r>
              <a:rPr lang="en-US" dirty="0" smtClean="0"/>
              <a:t>\s – </a:t>
            </a:r>
            <a:r>
              <a:rPr lang="ru-RU" dirty="0" smtClean="0"/>
              <a:t>пробельный символ, </a:t>
            </a:r>
            <a:r>
              <a:rPr lang="en-US" dirty="0" smtClean="0"/>
              <a:t>~ [ \f\n\r\t\v]</a:t>
            </a:r>
          </a:p>
          <a:p>
            <a:r>
              <a:rPr lang="en-US" dirty="0" smtClean="0"/>
              <a:t>\S – </a:t>
            </a:r>
            <a:r>
              <a:rPr lang="ru-RU" dirty="0" err="1" smtClean="0"/>
              <a:t>непробельный</a:t>
            </a:r>
            <a:r>
              <a:rPr lang="ru-RU" dirty="0" smtClean="0"/>
              <a:t> символ, </a:t>
            </a:r>
            <a:r>
              <a:rPr lang="en-US" dirty="0" smtClean="0"/>
              <a:t>~ [^ \f\n\r\t\v]</a:t>
            </a:r>
          </a:p>
          <a:p>
            <a:r>
              <a:rPr lang="en-US" dirty="0" smtClean="0"/>
              <a:t>\w – </a:t>
            </a:r>
            <a:r>
              <a:rPr lang="ru-RU" dirty="0" smtClean="0"/>
              <a:t>цифра или буква, знак «_».</a:t>
            </a:r>
          </a:p>
          <a:p>
            <a:r>
              <a:rPr lang="en-US" dirty="0" smtClean="0"/>
              <a:t>\W </a:t>
            </a:r>
            <a:r>
              <a:rPr lang="ru-RU" dirty="0" smtClean="0"/>
              <a:t>не-цифра, не-буква не знак «_».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32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Позиционирующие символы.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^ –</a:t>
            </a:r>
            <a:r>
              <a:rPr lang="ru-RU" dirty="0" smtClean="0"/>
              <a:t> начало текста. (начинается на)</a:t>
            </a:r>
          </a:p>
          <a:p>
            <a:r>
              <a:rPr lang="en-US" dirty="0" smtClean="0"/>
              <a:t>$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конец текста. (заканчивается на)</a:t>
            </a:r>
          </a:p>
          <a:p>
            <a:r>
              <a:rPr lang="ru-RU" dirty="0" smtClean="0"/>
              <a:t>\</a:t>
            </a:r>
            <a:r>
              <a:rPr lang="en-US" dirty="0" smtClean="0"/>
              <a:t>b</a:t>
            </a:r>
            <a:r>
              <a:rPr lang="ru-RU" dirty="0" smtClean="0"/>
              <a:t> – граница слова. </a:t>
            </a:r>
            <a:r>
              <a:rPr lang="en-US" dirty="0" smtClean="0"/>
              <a:t>(</a:t>
            </a:r>
            <a:r>
              <a:rPr lang="ru-RU" dirty="0" smtClean="0"/>
              <a:t>не только пробельные символы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\B – </a:t>
            </a:r>
            <a:r>
              <a:rPr lang="ru-RU" dirty="0" smtClean="0"/>
              <a:t>не граница слова.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9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Случается так, что в рутинной работе мы имеем дело с неадекватными форматами</a:t>
            </a:r>
            <a:r>
              <a:rPr lang="en-US" dirty="0" smtClean="0"/>
              <a:t> </a:t>
            </a:r>
            <a:r>
              <a:rPr lang="ru-RU" dirty="0" smtClean="0"/>
              <a:t>текстовых файлов\данных (адекватные – </a:t>
            </a:r>
            <a:r>
              <a:rPr lang="en-US" dirty="0" smtClean="0"/>
              <a:t>JSON, XML</a:t>
            </a:r>
            <a:r>
              <a:rPr lang="ru-RU" dirty="0" smtClean="0"/>
              <a:t>, к которым прилагаются библиотеки для (относительно) комфортной работы). Вместе с тем они имеют структуру, из которой нужно достать часть данных и сравнить со значением в программе\сохранить куда-то в другое место.</a:t>
            </a:r>
            <a:endParaRPr lang="en-US" dirty="0" smtClean="0"/>
          </a:p>
          <a:p>
            <a:r>
              <a:rPr lang="ru-RU" dirty="0" smtClean="0"/>
              <a:t>Случается так, что нужно проверить, а соответствуют ли входные данные приемлемому для программы виду.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94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Квантификаторы (количество символов)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 – </a:t>
            </a:r>
            <a:r>
              <a:rPr lang="ru-RU" dirty="0" smtClean="0"/>
              <a:t>0 или 1</a:t>
            </a:r>
          </a:p>
          <a:p>
            <a:r>
              <a:rPr lang="ru-RU" dirty="0" smtClean="0"/>
              <a:t>* </a:t>
            </a:r>
            <a:r>
              <a:rPr lang="en-US" dirty="0" smtClean="0"/>
              <a:t>– </a:t>
            </a:r>
            <a:r>
              <a:rPr lang="ru-RU" dirty="0" smtClean="0"/>
              <a:t>0 и более.</a:t>
            </a:r>
          </a:p>
          <a:p>
            <a:r>
              <a:rPr lang="ru-RU" dirty="0" smtClean="0"/>
              <a:t>+</a:t>
            </a:r>
            <a:r>
              <a:rPr lang="en-US" dirty="0" smtClean="0"/>
              <a:t> –</a:t>
            </a:r>
            <a:r>
              <a:rPr lang="ru-RU" dirty="0" smtClean="0"/>
              <a:t> 1 и более.</a:t>
            </a:r>
          </a:p>
          <a:p>
            <a:pPr marL="0" indent="0">
              <a:buNone/>
            </a:pPr>
            <a:r>
              <a:rPr lang="ru-RU" dirty="0" smtClean="0"/>
              <a:t>Можно также указывать количество символов более точно.</a:t>
            </a:r>
          </a:p>
          <a:p>
            <a:pPr marL="0" indent="0">
              <a:buNone/>
            </a:pPr>
            <a:r>
              <a:rPr lang="en-US" dirty="0" smtClean="0"/>
              <a:t>{5} – </a:t>
            </a:r>
            <a:r>
              <a:rPr lang="ru-RU" dirty="0" smtClean="0"/>
              <a:t>ровно 5 раз.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3, 20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от 3-х до 20-ти раз.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7,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7 и более раз.</a:t>
            </a:r>
          </a:p>
          <a:p>
            <a:pPr marL="0" indent="0">
              <a:buNone/>
            </a:pPr>
            <a:r>
              <a:rPr lang="en-US" dirty="0" smtClean="0"/>
              <a:t>{,2} – </a:t>
            </a:r>
            <a:r>
              <a:rPr lang="ru-RU" dirty="0" smtClean="0"/>
              <a:t>от 0 до 2-х раз.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83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Ленивые, жадные и ревнивые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во многих реализациях все квантификаторы жадные: стараются захватить как можно больше символов для совпадения.</a:t>
            </a:r>
          </a:p>
          <a:p>
            <a:r>
              <a:rPr lang="ru-RU" dirty="0" smtClean="0"/>
              <a:t>Также их можно сделать ленивыми: заставить захватывать как можно меньше символов для совпадения.</a:t>
            </a:r>
          </a:p>
          <a:p>
            <a:r>
              <a:rPr lang="ru-RU" dirty="0" smtClean="0"/>
              <a:t>Или ревнивыми: мало того, что захватывать как можно больше, так ещё и запрещать откатываться по строке.</a:t>
            </a:r>
          </a:p>
          <a:p>
            <a:r>
              <a:rPr lang="ru-RU" dirty="0" smtClean="0"/>
              <a:t>На самостоятельное изучение, т.к. это нужно редко.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40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и наборы 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[] – </a:t>
            </a:r>
            <a:r>
              <a:rPr lang="ru-RU" dirty="0" smtClean="0"/>
              <a:t>набор символов (в самом начале были предопределённые наборы). В нём можно указывать все символы, приемлемые на данном месте строки. </a:t>
            </a:r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 </a:t>
            </a:r>
            <a:r>
              <a:rPr lang="ru-RU" dirty="0" smtClean="0"/>
              <a:t>значит, что на месте </a:t>
            </a:r>
            <a:r>
              <a:rPr lang="ru-RU" dirty="0" err="1" smtClean="0"/>
              <a:t>квадратнцх</a:t>
            </a:r>
            <a:r>
              <a:rPr lang="ru-RU" dirty="0" smtClean="0"/>
              <a:t> скобок может стоять любая из 3-х букв. На самостоятельное изучение.</a:t>
            </a:r>
          </a:p>
          <a:p>
            <a:r>
              <a:rPr lang="ru-RU" dirty="0" smtClean="0"/>
              <a:t>() – группа символов. Для вытягивания </a:t>
            </a:r>
            <a:r>
              <a:rPr lang="ru-RU" dirty="0" err="1" smtClean="0"/>
              <a:t>подпоследовательности</a:t>
            </a:r>
            <a:r>
              <a:rPr lang="ru-RU" dirty="0" smtClean="0"/>
              <a:t> символов из строки. (</a:t>
            </a:r>
            <a:r>
              <a:rPr lang="en-US" dirty="0" err="1" smtClean="0"/>
              <a:t>abc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будет помечена номером, по которому её можно будет достать из строки \ на её место вставить что-то другое.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45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ещё.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 </a:t>
            </a:r>
            <a:r>
              <a:rPr lang="ru-RU" dirty="0" smtClean="0"/>
              <a:t>- или. </a:t>
            </a:r>
            <a:r>
              <a:rPr lang="en-US" dirty="0" err="1" smtClean="0"/>
              <a:t>a|b</a:t>
            </a:r>
            <a:r>
              <a:rPr lang="en-US" dirty="0" smtClean="0"/>
              <a:t> </a:t>
            </a:r>
            <a:r>
              <a:rPr lang="ru-RU" dirty="0" smtClean="0"/>
              <a:t>возьмёт буквы «</a:t>
            </a:r>
            <a:r>
              <a:rPr lang="en-US" dirty="0" smtClean="0"/>
              <a:t>a</a:t>
            </a:r>
            <a:r>
              <a:rPr lang="ru-RU" dirty="0" smtClean="0"/>
              <a:t>» или «</a:t>
            </a:r>
            <a:r>
              <a:rPr lang="en-US" dirty="0" smtClean="0"/>
              <a:t>b</a:t>
            </a:r>
            <a:r>
              <a:rPr lang="ru-RU" dirty="0" smtClean="0"/>
              <a:t>». (</a:t>
            </a:r>
            <a:r>
              <a:rPr lang="en-US" dirty="0" err="1" smtClean="0"/>
              <a:t>abc</a:t>
            </a:r>
            <a:r>
              <a:rPr lang="ru-RU" dirty="0" smtClean="0"/>
              <a:t>)</a:t>
            </a:r>
            <a:r>
              <a:rPr lang="en-US" dirty="0" smtClean="0"/>
              <a:t>|(</a:t>
            </a:r>
            <a:r>
              <a:rPr lang="en-US" dirty="0" err="1" smtClean="0"/>
              <a:t>def</a:t>
            </a:r>
            <a:r>
              <a:rPr lang="en-US" dirty="0" smtClean="0"/>
              <a:t>) </a:t>
            </a:r>
            <a:r>
              <a:rPr lang="ru-RU" dirty="0" smtClean="0"/>
              <a:t>возьмёт набор букв «</a:t>
            </a:r>
            <a:r>
              <a:rPr lang="en-US" dirty="0" err="1" smtClean="0"/>
              <a:t>abc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или «</a:t>
            </a:r>
            <a:r>
              <a:rPr lang="en-US" dirty="0" err="1" smtClean="0"/>
              <a:t>def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. – любой символ.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84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 самое последнее из того, что в основном встречается: флаги – дополнительная конфигурация для движка регулярных выражений.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863" y="22587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g</a:t>
            </a:r>
            <a:r>
              <a:rPr lang="ru-RU" dirty="0" smtClean="0"/>
              <a:t> — глобальный поиск (обрабатываются все совпадения с шаблоном поиска).</a:t>
            </a:r>
          </a:p>
          <a:p>
            <a:r>
              <a:rPr lang="ru-RU" b="1" dirty="0" smtClean="0"/>
              <a:t>i</a:t>
            </a:r>
            <a:r>
              <a:rPr lang="ru-RU" dirty="0" smtClean="0"/>
              <a:t> — регистр букв не имеет значения;</a:t>
            </a:r>
          </a:p>
          <a:p>
            <a:r>
              <a:rPr lang="ru-RU" b="1" dirty="0" smtClean="0"/>
              <a:t>m</a:t>
            </a:r>
            <a:r>
              <a:rPr lang="ru-RU" dirty="0" smtClean="0"/>
              <a:t> — многострочный поиск.</a:t>
            </a:r>
          </a:p>
          <a:p>
            <a:r>
              <a:rPr lang="ru-RU" b="1" dirty="0" smtClean="0"/>
              <a:t>s</a:t>
            </a:r>
            <a:r>
              <a:rPr lang="ru-RU" dirty="0" smtClean="0"/>
              <a:t> — текст трактуется как одна строка, в этом случае метасимволу . (точка) соответствует любой одиночный символ, включая символ новой строки;</a:t>
            </a:r>
          </a:p>
          <a:p>
            <a:r>
              <a:rPr lang="ru-RU" b="1" dirty="0" smtClean="0"/>
              <a:t>u</a:t>
            </a:r>
            <a:r>
              <a:rPr lang="ru-RU" dirty="0" smtClean="0"/>
              <a:t> — </a:t>
            </a:r>
            <a:r>
              <a:rPr lang="ru-RU" dirty="0" err="1" smtClean="0"/>
              <a:t>unicode</a:t>
            </a:r>
            <a:r>
              <a:rPr lang="ru-RU" dirty="0" smtClean="0"/>
              <a:t> трактовка. Выражение может содержать специальные паттерны, характерные для юникода, `/\p{</a:t>
            </a:r>
            <a:r>
              <a:rPr lang="ru-RU" dirty="0" err="1" smtClean="0"/>
              <a:t>Lu</a:t>
            </a:r>
            <a:r>
              <a:rPr lang="ru-RU" dirty="0" smtClean="0"/>
              <a:t>}/ - заглавные буквы` например.</a:t>
            </a:r>
          </a:p>
        </p:txBody>
      </p:sp>
    </p:spTree>
    <p:extLst>
      <p:ext uri="{BB962C8B-B14F-4D97-AF65-F5344CB8AC3E}">
        <p14:creationId xmlns:p14="http://schemas.microsoft.com/office/powerpoint/2010/main" val="90150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практики.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491" y="1825625"/>
            <a:ext cx="10515600" cy="435133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основная часть регулярных выражений завязана на 2-х классах: </a:t>
            </a:r>
            <a:r>
              <a:rPr lang="en-US" dirty="0" smtClean="0"/>
              <a:t>Pattern </a:t>
            </a:r>
            <a:r>
              <a:rPr lang="ru-RU" dirty="0" smtClean="0"/>
              <a:t>и </a:t>
            </a:r>
            <a:r>
              <a:rPr lang="en-US" dirty="0" smtClean="0"/>
              <a:t>Matcher (</a:t>
            </a:r>
            <a:r>
              <a:rPr lang="ru-RU" dirty="0" smtClean="0"/>
              <a:t>из </a:t>
            </a:r>
            <a:r>
              <a:rPr lang="en-US" dirty="0" smtClean="0"/>
              <a:t>package’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en-US" dirty="0" err="1" smtClean="0"/>
              <a:t>java.util.regex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en-US" dirty="0" smtClean="0"/>
              <a:t>Pattern – </a:t>
            </a:r>
            <a:r>
              <a:rPr lang="ru-RU" dirty="0" smtClean="0"/>
              <a:t>собственно строка, преобразованная в сеть Петри (или конечный автомат, что то же самое в этом контексте)</a:t>
            </a:r>
          </a:p>
          <a:p>
            <a:r>
              <a:rPr lang="en-US" dirty="0" smtClean="0"/>
              <a:t>Matcher – </a:t>
            </a:r>
            <a:r>
              <a:rPr lang="ru-RU" dirty="0" smtClean="0"/>
              <a:t>объект, дающий доступ к </a:t>
            </a:r>
            <a:r>
              <a:rPr lang="en-US" dirty="0" smtClean="0"/>
              <a:t>API </a:t>
            </a:r>
            <a:r>
              <a:rPr lang="ru-RU" dirty="0" smtClean="0"/>
              <a:t>для проверки совпадений, вытаскивания групп</a:t>
            </a:r>
            <a:r>
              <a:rPr lang="en-US" dirty="0" smtClean="0"/>
              <a:t>, </a:t>
            </a:r>
            <a:r>
              <a:rPr lang="ru-RU" dirty="0" smtClean="0"/>
              <a:t>замены символов</a:t>
            </a:r>
            <a:r>
              <a:rPr lang="ru-RU" dirty="0" smtClean="0"/>
              <a:t> и остальным, менее популярным операциям. </a:t>
            </a:r>
            <a:r>
              <a:rPr lang="ru-RU" dirty="0"/>
              <a:t>Н</a:t>
            </a:r>
            <a:r>
              <a:rPr lang="ru-RU" dirty="0" smtClean="0"/>
              <a:t>а самостоятельное изучение (</a:t>
            </a:r>
            <a:r>
              <a:rPr lang="en-US" dirty="0" smtClean="0"/>
              <a:t>Ctrl + </a:t>
            </a:r>
            <a:r>
              <a:rPr lang="ru-RU" dirty="0" smtClean="0"/>
              <a:t>ЛКМ по классу и читаете документацию прямо в </a:t>
            </a:r>
            <a:r>
              <a:rPr lang="en-US" dirty="0" smtClean="0"/>
              <a:t>IDE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622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Попробуем проверить имя пользователя. Пусть требования к нему такие: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Содержит:</a:t>
            </a:r>
          </a:p>
          <a:p>
            <a:r>
              <a:rPr lang="ru-RU" dirty="0" smtClean="0"/>
              <a:t>Буквы (</a:t>
            </a:r>
            <a:r>
              <a:rPr lang="en-US" dirty="0" smtClean="0"/>
              <a:t>ASCII</a:t>
            </a:r>
            <a:r>
              <a:rPr lang="ru-RU" dirty="0" smtClean="0"/>
              <a:t>)</a:t>
            </a:r>
          </a:p>
          <a:p>
            <a:r>
              <a:rPr lang="ru-RU" dirty="0" smtClean="0"/>
              <a:t>Цифры</a:t>
            </a:r>
            <a:r>
              <a:rPr lang="en-US" dirty="0" smtClean="0"/>
              <a:t> (ASCII)</a:t>
            </a:r>
            <a:endParaRPr lang="ru-RU" dirty="0" smtClean="0"/>
          </a:p>
          <a:p>
            <a:r>
              <a:rPr lang="ru-RU" dirty="0" smtClean="0"/>
              <a:t>Пробелы</a:t>
            </a:r>
          </a:p>
          <a:p>
            <a:r>
              <a:rPr lang="ru-RU" dirty="0" smtClean="0"/>
              <a:t>Точки</a:t>
            </a:r>
          </a:p>
          <a:p>
            <a:r>
              <a:rPr lang="ru-RU" dirty="0" smtClean="0"/>
              <a:t>Дефисы</a:t>
            </a:r>
          </a:p>
          <a:p>
            <a:pPr marL="0" indent="0">
              <a:buNone/>
            </a:pPr>
            <a:r>
              <a:rPr lang="ru-RU" dirty="0" smtClean="0"/>
              <a:t>Длина:</a:t>
            </a:r>
          </a:p>
          <a:p>
            <a:r>
              <a:rPr lang="en-US" dirty="0" smtClean="0"/>
              <a:t>2-15 </a:t>
            </a:r>
            <a:r>
              <a:rPr lang="ru-RU" dirty="0" smtClean="0"/>
              <a:t>символов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22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 метод </a:t>
            </a:r>
            <a:r>
              <a:rPr lang="en-US" dirty="0" err="1" smtClean="0"/>
              <a:t>Pattern.matches</a:t>
            </a:r>
            <a:r>
              <a:rPr lang="en-US" dirty="0" smtClean="0"/>
              <a:t>() </a:t>
            </a:r>
            <a:r>
              <a:rPr lang="ru-RU" dirty="0" smtClean="0"/>
              <a:t>и проверим совпадение.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83" y="2987041"/>
            <a:ext cx="10227033" cy="15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Попробуем что-то посложнее. Хотя в </a:t>
            </a:r>
            <a:r>
              <a:rPr lang="en-US" dirty="0" smtClean="0"/>
              <a:t>Java </a:t>
            </a:r>
            <a:r>
              <a:rPr lang="ru-RU" dirty="0" smtClean="0"/>
              <a:t>это будет сильно посложнее. Проверим </a:t>
            </a:r>
            <a:r>
              <a:rPr lang="en-US" dirty="0" smtClean="0"/>
              <a:t>email </a:t>
            </a:r>
            <a:r>
              <a:rPr lang="ru-RU" dirty="0" smtClean="0"/>
              <a:t>на адекватность структуры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4486" y="3709851"/>
            <a:ext cx="1112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видим, </a:t>
            </a:r>
            <a:r>
              <a:rPr lang="en-US" dirty="0" smtClean="0"/>
              <a:t>Java </a:t>
            </a:r>
            <a:r>
              <a:rPr lang="ru-RU" dirty="0" smtClean="0"/>
              <a:t>несколько убог в плане работы со строками. Для того, чтобы поставить экранирующий </a:t>
            </a:r>
            <a:r>
              <a:rPr lang="en-US" dirty="0" smtClean="0"/>
              <a:t>`\`</a:t>
            </a:r>
            <a:r>
              <a:rPr lang="ru-RU" dirty="0" smtClean="0"/>
              <a:t> в регулярном выражении</a:t>
            </a:r>
            <a:r>
              <a:rPr lang="en-US" dirty="0" smtClean="0"/>
              <a:t>, </a:t>
            </a:r>
            <a:r>
              <a:rPr lang="ru-RU" dirty="0" smtClean="0"/>
              <a:t>мы сначала должны </a:t>
            </a:r>
            <a:r>
              <a:rPr lang="ru-RU" dirty="0" err="1" smtClean="0"/>
              <a:t>заэкранировать</a:t>
            </a:r>
            <a:r>
              <a:rPr lang="ru-RU" dirty="0" smtClean="0"/>
              <a:t> его в самом языке </a:t>
            </a:r>
            <a:r>
              <a:rPr lang="en-US" dirty="0" smtClean="0"/>
              <a:t>Java</a:t>
            </a:r>
            <a:r>
              <a:rPr lang="ru-RU" dirty="0" smtClean="0"/>
              <a:t>. Читается уже не очень.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37" y="2307773"/>
            <a:ext cx="11714363" cy="11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4" y="1210491"/>
            <a:ext cx="10515600" cy="37284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Внимание, вопросы: </a:t>
            </a:r>
            <a:br>
              <a:rPr lang="ru-RU" dirty="0" smtClean="0"/>
            </a:br>
            <a:r>
              <a:rPr lang="ru-RU" dirty="0" smtClean="0"/>
              <a:t>1. Почему </a:t>
            </a:r>
            <a:r>
              <a:rPr lang="en-US" dirty="0" smtClean="0"/>
              <a:t>\\. </a:t>
            </a:r>
            <a:r>
              <a:rPr lang="ru-RU" dirty="0" smtClean="0"/>
              <a:t>выделены в </a:t>
            </a:r>
            <a:r>
              <a:rPr lang="en-US" dirty="0" smtClean="0"/>
              <a:t>IDE</a:t>
            </a:r>
            <a:r>
              <a:rPr lang="ru-RU" dirty="0" smtClean="0"/>
              <a:t> оранжевым цветом?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 Сколько вообще ставить букв на область </a:t>
            </a:r>
            <a:r>
              <a:rPr lang="en-US" dirty="0" smtClean="0"/>
              <a:t>email’</a:t>
            </a:r>
            <a:r>
              <a:rPr lang="ru-RU" dirty="0" smtClean="0"/>
              <a:t>а с доменом?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9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вообще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определению, регулярные выражения — формальный язык поиска и осуществления манипуляций с подстроками в тексте, основанный на использовании метасимволов.</a:t>
            </a:r>
          </a:p>
          <a:p>
            <a:r>
              <a:rPr lang="ru-RU" dirty="0" smtClean="0"/>
              <a:t>Т.е. регулярные выражения собственно и дают более или менее универсальный программный интерфейс для работы со строками.</a:t>
            </a:r>
          </a:p>
          <a:p>
            <a:r>
              <a:rPr lang="ru-RU" dirty="0" smtClean="0"/>
              <a:t>Ну и определение от знающих людей: регулярные выражения — </a:t>
            </a:r>
            <a:r>
              <a:rPr lang="ru-RU" dirty="0" err="1" smtClean="0"/>
              <a:t>фича</a:t>
            </a:r>
            <a:r>
              <a:rPr lang="ru-RU" dirty="0" smtClean="0"/>
              <a:t> в языках программирования, позволяющая сократить 9000 строк кода до одной строчки непонятной ***ни.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779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Ответы: </a:t>
            </a:r>
            <a:br>
              <a:rPr lang="ru-RU" dirty="0" smtClean="0"/>
            </a:br>
            <a:r>
              <a:rPr lang="ru-RU" dirty="0" smtClean="0"/>
              <a:t>1. Это излишнее (</a:t>
            </a:r>
            <a:r>
              <a:rPr lang="en-US" dirty="0" smtClean="0"/>
              <a:t>redundant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экранирование. Старайтесь не допускать такого.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2. Вообще, каждая часть </a:t>
            </a:r>
            <a:r>
              <a:rPr lang="en-US" dirty="0" smtClean="0"/>
              <a:t>email’</a:t>
            </a:r>
            <a:r>
              <a:rPr lang="ru-RU" dirty="0" smtClean="0"/>
              <a:t>а может иметь от 1 до 63 символов.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38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371" y="2275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Уже чувствуете проблемы с использованием регулярных выражений и их отладкой?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67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776" y="25771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 это ещё не всё. В плане использования регулярные выражения достаточно часто лучше скомпилировать, а потом применять.</a:t>
            </a:r>
            <a:br>
              <a:rPr lang="ru-RU" dirty="0" smtClean="0"/>
            </a:br>
            <a:r>
              <a:rPr lang="ru-RU" dirty="0"/>
              <a:t>К примеру у нас есть большой поток строк, которые надо сравнить с </a:t>
            </a:r>
            <a:r>
              <a:rPr lang="ru-RU" dirty="0" smtClean="0"/>
              <a:t>шаблоном. Ясное дело, что подготовленный шаблон будет работать быстрее.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8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405" y="0"/>
            <a:ext cx="10515600" cy="1325563"/>
          </a:xfrm>
        </p:spPr>
        <p:txBody>
          <a:bodyPr/>
          <a:lstStyle/>
          <a:p>
            <a:r>
              <a:rPr lang="ru-RU" dirty="0" smtClean="0"/>
              <a:t>Как померять приблизительное время выполнения кода.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96" y="1325563"/>
            <a:ext cx="8218459" cy="52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58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16142"/>
            <a:ext cx="10515600" cy="1325563"/>
          </a:xfrm>
        </p:spPr>
        <p:txBody>
          <a:bodyPr/>
          <a:lstStyle/>
          <a:p>
            <a:r>
              <a:rPr lang="ru-RU" dirty="0" smtClean="0"/>
              <a:t>Внимание, вопрос для начинающих </a:t>
            </a:r>
            <a:r>
              <a:rPr lang="en-US" dirty="0" smtClean="0"/>
              <a:t>Java </a:t>
            </a:r>
            <a:r>
              <a:rPr lang="ru-RU" dirty="0" smtClean="0"/>
              <a:t>программистов: Что это за </a:t>
            </a:r>
            <a:r>
              <a:rPr lang="en-US" dirty="0" smtClean="0"/>
              <a:t>for () </a:t>
            </a:r>
            <a:r>
              <a:rPr lang="ru-RU" dirty="0" smtClean="0"/>
              <a:t>такой?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159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94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Последний из базовых примеров. Посмотрим, как можно вытянуть части </a:t>
            </a:r>
            <a:r>
              <a:rPr lang="en-US" dirty="0" err="1" smtClean="0"/>
              <a:t>email’a</a:t>
            </a:r>
            <a:r>
              <a:rPr lang="en-US" dirty="0" smtClean="0"/>
              <a:t> </a:t>
            </a:r>
            <a:r>
              <a:rPr lang="ru-RU" dirty="0" smtClean="0"/>
              <a:t>из нашего шаблона с помощью </a:t>
            </a:r>
            <a:r>
              <a:rPr lang="en-US" dirty="0" smtClean="0"/>
              <a:t>Matcher’</a:t>
            </a:r>
            <a:r>
              <a:rPr lang="ru-RU" dirty="0"/>
              <a:t>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33" y="2760617"/>
            <a:ext cx="8270006" cy="24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Подведём итоги.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Регулярные выражения – это </a:t>
            </a:r>
            <a:r>
              <a:rPr lang="en-US" dirty="0" smtClean="0"/>
              <a:t>API </a:t>
            </a:r>
            <a:r>
              <a:rPr lang="ru-RU" dirty="0" smtClean="0"/>
              <a:t>конечных автоматов (сетей Петри), реализованные в языках программирования для работы со строками.</a:t>
            </a:r>
          </a:p>
          <a:p>
            <a:r>
              <a:rPr lang="ru-RU" dirty="0" smtClean="0"/>
              <a:t>Для простых задач подходят очень неплохо, особенно, если допустимы неточности в шаблоне.</a:t>
            </a:r>
          </a:p>
          <a:p>
            <a:r>
              <a:rPr lang="ru-RU" dirty="0" smtClean="0"/>
              <a:t>Для сложных задач стоит задуматься, применять их или нет (кто-то же после вас это будет поддерживать, как правило, вы сами).</a:t>
            </a:r>
          </a:p>
          <a:p>
            <a:r>
              <a:rPr lang="ru-RU" dirty="0" smtClean="0"/>
              <a:t>Для многоразового использования лучше скомпилировать регулярное выражение, особенно, если оно имеет сложную структуру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30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168" y="1714954"/>
            <a:ext cx="10909663" cy="1620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Код, который был на презентации и эту презентацию можете найти в этом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628299"/>
            <a:ext cx="10515600" cy="214548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github.com/meTur4ik/re-demo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Дисклеймер.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люди, когда встречают проблему, думают «ага, сейчас я решу её с помощью </a:t>
            </a:r>
            <a:r>
              <a:rPr lang="ru-RU" dirty="0" err="1" smtClean="0"/>
              <a:t>регулярок</a:t>
            </a:r>
            <a:r>
              <a:rPr lang="ru-RU" dirty="0" smtClean="0"/>
              <a:t>». После этого у них появляется 2 проблемы. © </a:t>
            </a:r>
            <a:r>
              <a:rPr lang="en-US" dirty="0" smtClean="0"/>
              <a:t>Jamie </a:t>
            </a:r>
            <a:r>
              <a:rPr lang="en-US" dirty="0" err="1" smtClean="0"/>
              <a:t>Zawinski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Основная проблема регулярных выражений – трудность отладки при росте размеров шаблона.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Рассмотрим принцип работы в картинках.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0904"/>
            <a:ext cx="10515600" cy="4351338"/>
          </a:xfrm>
        </p:spPr>
        <p:txBody>
          <a:bodyPr/>
          <a:lstStyle/>
          <a:p>
            <a:r>
              <a:rPr lang="ru-RU" dirty="0" smtClean="0"/>
              <a:t>Для картинок будут использоваться сети Петри (не нужно пугаться названия, по ним действительно всё неплохо видно).</a:t>
            </a:r>
            <a:endParaRPr lang="ru-RU" dirty="0"/>
          </a:p>
          <a:p>
            <a:r>
              <a:rPr lang="ru-RU" dirty="0" smtClean="0"/>
              <a:t>Но тем не менее, небольшой ликбез.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62" y="2719132"/>
            <a:ext cx="1266825" cy="119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025" y="2838996"/>
            <a:ext cx="4146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- позиция</a:t>
            </a:r>
            <a:endParaRPr lang="ru-RU" sz="4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75" y="3909757"/>
            <a:ext cx="1066800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2375" y="3937885"/>
            <a:ext cx="8930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Переход со </a:t>
            </a:r>
            <a:r>
              <a:rPr lang="ru-RU" sz="3200" i="1" dirty="0" smtClean="0"/>
              <a:t>словом</a:t>
            </a:r>
            <a:r>
              <a:rPr lang="ru-RU" sz="3200" dirty="0" smtClean="0"/>
              <a:t> (для нас - буквой), которое его активирует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63" y="5100382"/>
            <a:ext cx="685800" cy="552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8750" y="5015103"/>
            <a:ext cx="10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Фишка (штука, которая показывает текущее положение в шаблоне, с которым сравниваем)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07" y="6151982"/>
            <a:ext cx="1104900" cy="438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42375" y="6041280"/>
            <a:ext cx="968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Стрелка, связывающая позицию и переход.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0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1. Простой.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Скажем, нам нужно проверить, подходит ли строка символов под шаблон «</a:t>
            </a:r>
            <a:r>
              <a:rPr lang="en-US" dirty="0" err="1" smtClean="0"/>
              <a:t>abc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Также скажем, что если мы дошли до состояния сети, в котором все фишки находятся в позициях, не указывающих на переход (от позиции к переходу не нарисована стрелка) – шаблон совпал с входящей строкой.</a:t>
            </a:r>
          </a:p>
          <a:p>
            <a:r>
              <a:rPr lang="ru-RU" dirty="0" smtClean="0"/>
              <a:t>И небольшая оговорка. Двигать фишки через переход можно только если во всех позициях, которые на него указывают, есть хотя бы по 1 фишке.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Нарисуем сеть для нашего шаблона.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093"/>
            <a:ext cx="10163175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394" y="4746170"/>
            <a:ext cx="1064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входная строка совпадает с нашим шаблоном. Теперь смотрим на строку «</a:t>
            </a:r>
            <a:r>
              <a:rPr lang="en-US" sz="2400" dirty="0" err="1" smtClean="0"/>
              <a:t>abc</a:t>
            </a:r>
            <a:r>
              <a:rPr lang="ru-RU" sz="2400" dirty="0" smtClean="0"/>
              <a:t>», а конкретно на её 1-ю букву</a:t>
            </a:r>
            <a:r>
              <a:rPr lang="en-US" sz="2400" dirty="0" smtClean="0"/>
              <a:t>. </a:t>
            </a:r>
            <a:r>
              <a:rPr lang="ru-RU" sz="2400" dirty="0" smtClean="0"/>
              <a:t>Нетрудно заметить, что это «</a:t>
            </a:r>
            <a:r>
              <a:rPr lang="en-US" sz="2400" dirty="0" smtClean="0"/>
              <a:t>a</a:t>
            </a:r>
            <a:r>
              <a:rPr lang="ru-RU" sz="2400" dirty="0" smtClean="0"/>
              <a:t>».</a:t>
            </a:r>
            <a:r>
              <a:rPr lang="en-US" sz="2400" dirty="0" smtClean="0"/>
              <a:t> </a:t>
            </a:r>
            <a:r>
              <a:rPr lang="ru-RU" sz="2400" dirty="0" smtClean="0"/>
              <a:t>Далее смотрим на позицию с фишкой и видим, что она указывает на переход с буквой «</a:t>
            </a:r>
            <a:r>
              <a:rPr lang="en-US" sz="2400" dirty="0" smtClean="0"/>
              <a:t>a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  <a:r>
              <a:rPr lang="ru-RU" sz="2400" dirty="0" smtClean="0"/>
              <a:t> Соответственно мы можем передвинуть фишку через переход «</a:t>
            </a:r>
            <a:r>
              <a:rPr lang="en-US" sz="2400" dirty="0" smtClean="0"/>
              <a:t>a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606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Пролоджаем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03" y="1690688"/>
            <a:ext cx="10515600" cy="2405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320" y="4423954"/>
            <a:ext cx="1011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Смотрим на следующую букву в строке. Это «</a:t>
            </a:r>
            <a:r>
              <a:rPr lang="en-US" sz="2400" dirty="0" smtClean="0"/>
              <a:t>b</a:t>
            </a:r>
            <a:r>
              <a:rPr lang="ru-RU" sz="2400" dirty="0" smtClean="0"/>
              <a:t>»</a:t>
            </a:r>
            <a:r>
              <a:rPr lang="en-US" sz="2400" dirty="0" smtClean="0"/>
              <a:t>. </a:t>
            </a:r>
            <a:r>
              <a:rPr lang="ru-RU" sz="2400" dirty="0" smtClean="0"/>
              <a:t>Смотрим на переход из текущей позиции, осознаём, что через него можно двигать фишку.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878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ru-RU" dirty="0" smtClean="0"/>
              <a:t>Завершаем пример по тому же принципу.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66" y="1088572"/>
            <a:ext cx="10296525" cy="2228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8" y="3317422"/>
            <a:ext cx="10744200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629" y="5337266"/>
            <a:ext cx="1193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 видим, в итоге мы пришли в позицию, которая не указывает на переходы и нет других фишек, которые мы можем подвинуть через существующие переходы. Компьютер заключает, что строка совпадает с шаблоном.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2414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1528</Words>
  <Application>Microsoft Office PowerPoint</Application>
  <PresentationFormat>Широкоэкранный</PresentationFormat>
  <Paragraphs>110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Здарова, щеглы. Сегодня мы сами, своими руками будем учиться писать регулярки.  © Володя Ржавый</vt:lpstr>
      <vt:lpstr>Суть проблемы</vt:lpstr>
      <vt:lpstr>Что это вообще такое?</vt:lpstr>
      <vt:lpstr>Дисклеймер.</vt:lpstr>
      <vt:lpstr>Рассмотрим принцип работы в картинках.</vt:lpstr>
      <vt:lpstr>Пример 1. Простой.</vt:lpstr>
      <vt:lpstr>Нарисуем сеть для нашего шаблона.</vt:lpstr>
      <vt:lpstr>Пролоджаем…</vt:lpstr>
      <vt:lpstr>Завершаем пример по тому же принципу.</vt:lpstr>
      <vt:lpstr>Пример 2. Немного посложнее</vt:lpstr>
      <vt:lpstr>Нарисуем сеть для такого случая. И возьмём к ней строку «abbbc». Для лучшей видимости покрасим переходы в другой цвет.</vt:lpstr>
      <vt:lpstr>Двигаем фишку, выбирая очередную букву из строки… «abbbc»</vt:lpstr>
      <vt:lpstr>«abbbc»</vt:lpstr>
      <vt:lpstr>«abbbc»</vt:lpstr>
      <vt:lpstr>«abbbc»</vt:lpstr>
      <vt:lpstr>«abbbc»</vt:lpstr>
      <vt:lpstr>Но теперь о более насущном.</vt:lpstr>
      <vt:lpstr>Общепринятые управляющие символы. Классы символов.</vt:lpstr>
      <vt:lpstr>Позиционирующие символы.</vt:lpstr>
      <vt:lpstr>Квантификаторы (количество символов)</vt:lpstr>
      <vt:lpstr>Ленивые, жадные и ревнивые</vt:lpstr>
      <vt:lpstr>Группы и наборы символов</vt:lpstr>
      <vt:lpstr>И ещё.</vt:lpstr>
      <vt:lpstr>И самое последнее из того, что в основном встречается: флаги – дополнительная конфигурация для движка регулярных выражений.</vt:lpstr>
      <vt:lpstr>Немного практики.</vt:lpstr>
      <vt:lpstr>Попробуем проверить имя пользователя. Пусть требования к нему такие:</vt:lpstr>
      <vt:lpstr>Используем метод Pattern.matches() и проверим совпадение.</vt:lpstr>
      <vt:lpstr>Попробуем что-то посложнее. Хотя в Java это будет сильно посложнее. Проверим email на адекватность структуры</vt:lpstr>
      <vt:lpstr>Внимание, вопросы:  1. Почему \\. выделены в IDE оранжевым цветом?  2. Сколько вообще ставить букв на область email’а с доменом? </vt:lpstr>
      <vt:lpstr>Ответы:  1. Это излишнее (redundant) экранирование. Старайтесь не допускать такого.  2. Вообще, каждая часть email’а может иметь от 1 до 63 символов.</vt:lpstr>
      <vt:lpstr>Уже чувствуете проблемы с использованием регулярных выражений и их отладкой?</vt:lpstr>
      <vt:lpstr>Но это ещё не всё. В плане использования регулярные выражения достаточно часто лучше скомпилировать, а потом применять. К примеру у нас есть большой поток строк, которые надо сравнить с шаблоном. Ясное дело, что подготовленный шаблон будет работать быстрее.</vt:lpstr>
      <vt:lpstr>Как померять приблизительное время выполнения кода.</vt:lpstr>
      <vt:lpstr>Внимание, вопрос для начинающих Java программистов: Что это за for () такой?</vt:lpstr>
      <vt:lpstr>Последний из базовых примеров. Посмотрим, как можно вытянуть части email’a из нашего шаблона с помощью Matcher’а</vt:lpstr>
      <vt:lpstr>Подведём итоги.</vt:lpstr>
      <vt:lpstr>Код, который был на презентации и эту презентацию можете найти в этом репозитории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Здарова, щеглы. Сегодня мы сами, своими руками будем писать регулярки.  © Володя Ржавый</dc:title>
  <dc:creator>asus-user</dc:creator>
  <cp:lastModifiedBy>asus-user</cp:lastModifiedBy>
  <cp:revision>28</cp:revision>
  <dcterms:created xsi:type="dcterms:W3CDTF">2020-02-11T07:15:39Z</dcterms:created>
  <dcterms:modified xsi:type="dcterms:W3CDTF">2020-02-13T11:57:51Z</dcterms:modified>
</cp:coreProperties>
</file>