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32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25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8" r:id="rId36"/>
    <p:sldId id="327" r:id="rId37"/>
    <p:sldId id="312" r:id="rId38"/>
    <p:sldId id="313" r:id="rId39"/>
    <p:sldId id="314" r:id="rId40"/>
    <p:sldId id="317" r:id="rId41"/>
    <p:sldId id="318" r:id="rId42"/>
    <p:sldId id="319" r:id="rId43"/>
    <p:sldId id="329" r:id="rId44"/>
    <p:sldId id="321" r:id="rId45"/>
    <p:sldId id="322" r:id="rId46"/>
    <p:sldId id="323" r:id="rId47"/>
    <p:sldId id="326" r:id="rId48"/>
    <p:sldId id="331" r:id="rId49"/>
    <p:sldId id="330" r:id="rId50"/>
    <p:sldId id="26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EE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2013/8/10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8136904" cy="2376264"/>
          </a:xfrm>
        </p:spPr>
        <p:txBody>
          <a:bodyPr>
            <a:normAutofit fontScale="90000"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案例：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ATGUIGU 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网上书城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13082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加入配置文件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编辑配置文件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7613"/>
            <a:ext cx="5616624" cy="261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6"/>
            <a:ext cx="3600400" cy="434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062589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的基本操作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提供实现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9087" y="3911506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工具类提供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接口的具体实现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250140"/>
            <a:ext cx="3600400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用于定义操作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实体类的基本方法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826750"/>
            <a:ext cx="3672408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中的方法实现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4" y="1916832"/>
            <a:ext cx="641268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" y="1735330"/>
            <a:ext cx="8702139" cy="457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1188"/>
            <a:ext cx="58388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41894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684551"/>
            <a:ext cx="32480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76" y="965538"/>
            <a:ext cx="3362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53" y="3322222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首页截图：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209" y="6061629"/>
            <a:ext cx="1259935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中间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页截图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959950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页截图：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末页</a:t>
            </a:r>
            <a:r>
              <a:rPr lang="en-US" altLang="zh-CN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" y="16878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168690" y="1543805"/>
            <a:ext cx="1656184" cy="2016224"/>
          </a:xfrm>
          <a:prstGeom prst="round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0" y="1772816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621816" y="2416115"/>
            <a:ext cx="1512168" cy="288032"/>
          </a:xfrm>
          <a:prstGeom prst="rect">
            <a:avLst/>
          </a:prstGeom>
          <a:noFill/>
          <a:ln w="31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17061" y="4005524"/>
            <a:ext cx="216024" cy="21602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21816" y="2128083"/>
            <a:ext cx="1512168" cy="288032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2824874" y="2331120"/>
            <a:ext cx="2796942" cy="288032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1707776" y="2317504"/>
            <a:ext cx="3926542" cy="1668929"/>
          </a:xfrm>
          <a:custGeom>
            <a:avLst/>
            <a:gdLst>
              <a:gd name="connsiteX0" fmla="*/ 0 w 3926542"/>
              <a:gd name="connsiteY0" fmla="*/ 1668929 h 1668929"/>
              <a:gd name="connsiteX1" fmla="*/ 2877671 w 3926542"/>
              <a:gd name="connsiteY1" fmla="*/ 1090706 h 1668929"/>
              <a:gd name="connsiteX2" fmla="*/ 3213848 w 3926542"/>
              <a:gd name="connsiteY2" fmla="*/ 149412 h 1668929"/>
              <a:gd name="connsiteX3" fmla="*/ 3926542 w 3926542"/>
              <a:gd name="connsiteY3" fmla="*/ 14941 h 166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542" h="1668929">
                <a:moveTo>
                  <a:pt x="0" y="1668929"/>
                </a:moveTo>
                <a:cubicBezTo>
                  <a:pt x="1171015" y="1506444"/>
                  <a:pt x="2342030" y="1343959"/>
                  <a:pt x="2877671" y="1090706"/>
                </a:cubicBezTo>
                <a:cubicBezTo>
                  <a:pt x="3413312" y="837453"/>
                  <a:pt x="3039036" y="328706"/>
                  <a:pt x="3213848" y="149412"/>
                </a:cubicBezTo>
                <a:cubicBezTo>
                  <a:pt x="3388660" y="-29882"/>
                  <a:pt x="3657601" y="-7471"/>
                  <a:pt x="3926542" y="14941"/>
                </a:cubicBezTo>
              </a:path>
            </a:pathLst>
          </a:cu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21816" y="2704564"/>
            <a:ext cx="2478576" cy="58042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98113" y="4005524"/>
            <a:ext cx="216024" cy="21602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26141" y="3085480"/>
            <a:ext cx="4894730" cy="3007816"/>
          </a:xfrm>
          <a:custGeom>
            <a:avLst/>
            <a:gdLst>
              <a:gd name="connsiteX0" fmla="*/ 0 w 4894730"/>
              <a:gd name="connsiteY0" fmla="*/ 1129553 h 3007816"/>
              <a:gd name="connsiteX1" fmla="*/ 2581835 w 4894730"/>
              <a:gd name="connsiteY1" fmla="*/ 2985247 h 3007816"/>
              <a:gd name="connsiteX2" fmla="*/ 4894730 w 4894730"/>
              <a:gd name="connsiteY2" fmla="*/ 0 h 300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4730" h="3007816">
                <a:moveTo>
                  <a:pt x="0" y="1129553"/>
                </a:moveTo>
                <a:cubicBezTo>
                  <a:pt x="883023" y="2151529"/>
                  <a:pt x="1766047" y="3173506"/>
                  <a:pt x="2581835" y="2985247"/>
                </a:cubicBezTo>
                <a:cubicBezTo>
                  <a:pt x="3397623" y="2796988"/>
                  <a:pt x="4894730" y="0"/>
                  <a:pt x="4894730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84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0" y="1642247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590782" y="5314655"/>
            <a:ext cx="2520280" cy="129614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4552" y="5844244"/>
            <a:ext cx="177072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下一页相关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5158" y="4989094"/>
            <a:ext cx="1368152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设置总记录数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8436" y="2866383"/>
            <a:ext cx="276093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总记录数：可以用来计算总页数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6606" y="2578351"/>
            <a:ext cx="158417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每页多少条记录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534" y="3174160"/>
            <a:ext cx="223224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构造器：初始化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pageNo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869160"/>
            <a:ext cx="2592288" cy="73866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获取总页码数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totalItemNumber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pageSize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计算后返回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99792" y="4869160"/>
            <a:ext cx="93610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3" y="2270574"/>
            <a:ext cx="2021851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页面需要显示的 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4409" y="1988840"/>
            <a:ext cx="1421487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365104"/>
            <a:ext cx="2736304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设置当前页需要显示的 </a:t>
            </a:r>
            <a:r>
              <a:rPr lang="en-US" altLang="zh-CN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sz="1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3995772"/>
            <a:ext cx="2760938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返回当前页的页码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getTotalPageNumber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进行校验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2868442" y="3645024"/>
            <a:ext cx="839462" cy="61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封装查询条件的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CriteriaBook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4" y="3222378"/>
            <a:ext cx="378417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3110688" cy="409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204864"/>
            <a:ext cx="2448272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价格区间的最大值：默认为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Integer.MAX_VALUE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154414"/>
            <a:ext cx="1440160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2545159"/>
            <a:ext cx="266429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价格区间的最小值，默认为 </a:t>
            </a:r>
            <a:r>
              <a:rPr lang="en-US" altLang="zh-CN" sz="14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>
            <a:off x="3779912" y="2466474"/>
            <a:ext cx="864096" cy="53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9328"/>
            <a:ext cx="7124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235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功能分析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 descr="C:\Users\Think Pad\Desktop\BookS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3914"/>
            <a:ext cx="7920880" cy="51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9956" cy="47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AccountDao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58658"/>
            <a:ext cx="8562365" cy="374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32856"/>
            <a:ext cx="8315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TradeItemDAO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1941"/>
            <a:ext cx="8788474" cy="335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52" y="2132856"/>
            <a:ext cx="62007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功能实现：查看图书信息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" y="2018735"/>
            <a:ext cx="8967264" cy="37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755576" y="4149080"/>
            <a:ext cx="360040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获取请求参数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maxPrie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minPrice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pageNo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把请求参数封装为 </a:t>
            </a:r>
            <a:r>
              <a:rPr lang="en-US" altLang="zh-CN" sz="1400" dirty="0" err="1" smtClean="0"/>
              <a:t>CriteriaBook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</p:txBody>
      </p:sp>
      <p:cxnSp>
        <p:nvCxnSpPr>
          <p:cNvPr id="25" name="直接箭头连接符 24"/>
          <p:cNvCxnSpPr>
            <a:stCxn id="22" idx="0"/>
          </p:cNvCxnSpPr>
          <p:nvPr/>
        </p:nvCxnSpPr>
        <p:spPr>
          <a:xfrm flipV="1">
            <a:off x="2555776" y="371703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翻页过程中保存查询条件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50866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029381"/>
            <a:ext cx="63367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bookstore/</a:t>
            </a:r>
            <a:r>
              <a:rPr lang="en-US" altLang="zh-CN" dirty="0" err="1" smtClean="0"/>
              <a:t>getBooks.do</a:t>
            </a:r>
            <a:r>
              <a:rPr lang="en-US" altLang="zh-CN" b="1" dirty="0" err="1" smtClean="0">
                <a:solidFill>
                  <a:srgbClr val="FF0000"/>
                </a:solidFill>
              </a:rPr>
              <a:t>?pageNo</a:t>
            </a:r>
            <a:r>
              <a:rPr lang="en-US" altLang="zh-CN" b="1" dirty="0" smtClean="0">
                <a:solidFill>
                  <a:srgbClr val="FF0000"/>
                </a:solidFill>
              </a:rPr>
              <a:t>=3&amp;minPrice=50&amp;maxPrice=60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49869" y="2996534"/>
            <a:ext cx="689883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4067780"/>
            <a:ext cx="61926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</a:t>
            </a:r>
            <a:r>
              <a:rPr lang="en-US" altLang="zh-CN" i="1" dirty="0" err="1"/>
              <a:t>getBooks.do?pageNo</a:t>
            </a:r>
            <a:r>
              <a:rPr lang="en-US" altLang="zh-CN" i="1" dirty="0"/>
              <a:t>=${</a:t>
            </a:r>
            <a:r>
              <a:rPr lang="en-US" altLang="zh-CN" i="1" dirty="0" err="1"/>
              <a:t>page.nextPage</a:t>
            </a:r>
            <a:r>
              <a:rPr lang="en-US" altLang="zh-CN" i="1" dirty="0"/>
              <a:t> }"&gt;</a:t>
            </a:r>
            <a:r>
              <a:rPr lang="zh-CN" altLang="en-US" i="1" dirty="0"/>
              <a:t>下一页</a:t>
            </a:r>
            <a:r>
              <a:rPr lang="en-US" altLang="zh-CN" i="1" dirty="0"/>
              <a:t>&lt;/a&gt;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0"/>
          </p:cNvCxnSpPr>
          <p:nvPr/>
        </p:nvCxnSpPr>
        <p:spPr>
          <a:xfrm flipH="1" flipV="1">
            <a:off x="1994810" y="2398713"/>
            <a:ext cx="1" cy="597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1994810" y="3428582"/>
            <a:ext cx="1" cy="63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81438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5536" y="3933056"/>
            <a:ext cx="8352928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635896" y="2398713"/>
            <a:ext cx="0" cy="153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26497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4" y="3035735"/>
            <a:ext cx="5038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完成提示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输入的页面不合法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610425" cy="498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03" y="2187515"/>
            <a:ext cx="4541277" cy="15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查看图书详细信息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2" y="2080245"/>
            <a:ext cx="41338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423616" y="265630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9" y="2194545"/>
            <a:ext cx="1666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621362" y="280032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621362" y="301634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1906416"/>
            <a:ext cx="40576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总体架构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8680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MVC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设计模式：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Plain Old Java Object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Controller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</a:p>
          <a:p>
            <a:pPr lvl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+ EL + JSTL</a:t>
            </a:r>
            <a:endParaRPr lang="zh-CN" altLang="en-US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3528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6774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0810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POJO</a:t>
            </a: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547664" y="460148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3491880" y="4601489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23928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96136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</a:p>
        </p:txBody>
      </p:sp>
      <p:sp>
        <p:nvSpPr>
          <p:cNvPr id="18" name="圆柱形 17"/>
          <p:cNvSpPr/>
          <p:nvPr/>
        </p:nvSpPr>
        <p:spPr>
          <a:xfrm>
            <a:off x="7668344" y="5661248"/>
            <a:ext cx="855624" cy="7200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932040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8" idx="2"/>
          </p:cNvCxnSpPr>
          <p:nvPr/>
        </p:nvCxnSpPr>
        <p:spPr>
          <a:xfrm>
            <a:off x="6804248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779912" y="4149080"/>
            <a:ext cx="3312368" cy="2376264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加入购物车的流程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4330"/>
            <a:ext cx="8578346" cy="406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612701" y="2780928"/>
            <a:ext cx="360040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购物</a:t>
            </a:r>
            <a:r>
              <a:rPr lang="zh-CN" altLang="en-US" sz="1400" dirty="0" smtClean="0"/>
              <a:t>车保存在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request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/>
              <a:t>中 </a:t>
            </a:r>
            <a:r>
              <a:rPr lang="en-US" altLang="zh-CN" sz="1400" dirty="0" smtClean="0"/>
              <a:t>?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session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/>
              <a:t>中 </a:t>
            </a:r>
            <a:r>
              <a:rPr lang="en-US" altLang="zh-CN" sz="1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购物车的数据结构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76" y="1916832"/>
            <a:ext cx="28944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613700" y="2996952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152762" y="2998694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225636" y="2046112"/>
            <a:ext cx="2130340" cy="927848"/>
          </a:xfrm>
          <a:custGeom>
            <a:avLst/>
            <a:gdLst>
              <a:gd name="connsiteX0" fmla="*/ 2070847 w 2130340"/>
              <a:gd name="connsiteY0" fmla="*/ 927848 h 927848"/>
              <a:gd name="connsiteX1" fmla="*/ 1869141 w 2130340"/>
              <a:gd name="connsiteY1" fmla="*/ 497542 h 927848"/>
              <a:gd name="connsiteX2" fmla="*/ 0 w 2130340"/>
              <a:gd name="connsiteY2" fmla="*/ 0 h 92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340" h="927848">
                <a:moveTo>
                  <a:pt x="2070847" y="927848"/>
                </a:moveTo>
                <a:cubicBezTo>
                  <a:pt x="2142564" y="790015"/>
                  <a:pt x="2214282" y="652183"/>
                  <a:pt x="1869141" y="497542"/>
                </a:cubicBezTo>
                <a:cubicBezTo>
                  <a:pt x="1524000" y="342901"/>
                  <a:pt x="762000" y="171450"/>
                  <a:pt x="0" y="0"/>
                </a:cubicBezTo>
              </a:path>
            </a:pathLst>
          </a:cu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7" idx="1"/>
            <a:endCxn id="15" idx="2"/>
          </p:cNvCxnSpPr>
          <p:nvPr/>
        </p:nvCxnSpPr>
        <p:spPr>
          <a:xfrm flipH="1" flipV="1">
            <a:off x="2225636" y="2046112"/>
            <a:ext cx="388064" cy="109485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475019" y="1719028"/>
            <a:ext cx="864096" cy="288032"/>
          </a:xfrm>
          <a:prstGeom prst="roundRect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477796" y="298698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905815" y="3242901"/>
            <a:ext cx="1613647" cy="497541"/>
          </a:xfrm>
          <a:custGeom>
            <a:avLst/>
            <a:gdLst>
              <a:gd name="connsiteX0" fmla="*/ 1613647 w 1613647"/>
              <a:gd name="connsiteY0" fmla="*/ 0 h 497541"/>
              <a:gd name="connsiteX1" fmla="*/ 0 w 1613647"/>
              <a:gd name="connsiteY1" fmla="*/ 497541 h 497541"/>
              <a:gd name="connsiteX2" fmla="*/ 0 w 1613647"/>
              <a:gd name="connsiteY2" fmla="*/ 497541 h 4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3647" h="497541">
                <a:moveTo>
                  <a:pt x="1613647" y="0"/>
                </a:moveTo>
                <a:lnTo>
                  <a:pt x="0" y="497541"/>
                </a:lnTo>
                <a:lnTo>
                  <a:pt x="0" y="497541"/>
                </a:ln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0" idx="1"/>
          </p:cNvCxnSpPr>
          <p:nvPr/>
        </p:nvCxnSpPr>
        <p:spPr>
          <a:xfrm>
            <a:off x="1749604" y="2046112"/>
            <a:ext cx="156211" cy="169433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64965" y="3755178"/>
            <a:ext cx="2002779" cy="393902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ShoppingCartItem</a:t>
            </a:r>
            <a:endParaRPr lang="zh-CN" altLang="en-US" dirty="0"/>
          </a:p>
        </p:txBody>
      </p:sp>
      <p:sp>
        <p:nvSpPr>
          <p:cNvPr id="26" name="右中括号 25"/>
          <p:cNvSpPr/>
          <p:nvPr/>
        </p:nvSpPr>
        <p:spPr>
          <a:xfrm>
            <a:off x="5436096" y="2893277"/>
            <a:ext cx="216024" cy="17598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24128" y="3294720"/>
            <a:ext cx="3096344" cy="854360"/>
          </a:xfrm>
          <a:prstGeom prst="roundRect">
            <a:avLst/>
          </a:prstGeom>
          <a:ln>
            <a:noFill/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的集合：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49570"/>
            <a:ext cx="4784647" cy="348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9571"/>
            <a:ext cx="3114780" cy="276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39025"/>
            <a:ext cx="3600400" cy="425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删除购物项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31514"/>
            <a:ext cx="243855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991907" y="2809057"/>
            <a:ext cx="504056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75530"/>
            <a:ext cx="3420571" cy="2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6" y="2219546"/>
            <a:ext cx="2571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4482084" y="4091754"/>
            <a:ext cx="737987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清空购物车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495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273079" y="4247982"/>
            <a:ext cx="792088" cy="29606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98452"/>
            <a:ext cx="1362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1746" idx="3"/>
            <a:endCxn id="31747" idx="1"/>
          </p:cNvCxnSpPr>
          <p:nvPr/>
        </p:nvCxnSpPr>
        <p:spPr>
          <a:xfrm flipV="1">
            <a:off x="3035102" y="3289002"/>
            <a:ext cx="24009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78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继续购物超链接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" y="1980406"/>
            <a:ext cx="39528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40446"/>
            <a:ext cx="2533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067944" y="342056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67944" y="364502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修改购物车商品数量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8" y="1988840"/>
            <a:ext cx="2667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2562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9303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2928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58406" y="3383886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68564" y="3397333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55830" y="3847601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86797" y="3859760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1196752"/>
            <a:ext cx="55868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7" y="3789040"/>
            <a:ext cx="3820699" cy="97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5085184"/>
            <a:ext cx="578111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数量的校验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7" y="1844823"/>
            <a:ext cx="3502347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89" y="1844823"/>
            <a:ext cx="340123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75" y="3861048"/>
            <a:ext cx="3581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技术选型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MySQL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事务解决方案：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jQuery</a:t>
            </a:r>
            <a:r>
              <a:rPr lang="en-US" altLang="zh-CN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JavaScript + JSON 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google-gson</a:t>
            </a:r>
            <a:endParaRPr lang="en-US" altLang="zh-CN" sz="28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层之间解耦方案：</a:t>
            </a:r>
            <a:r>
              <a:rPr lang="zh-CN" altLang="en-US" sz="28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工厂设计模式</a:t>
            </a:r>
            <a:endParaRPr lang="zh-CN" altLang="en-US" sz="28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9" y="1988840"/>
            <a:ext cx="30956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59372" y="4678778"/>
            <a:ext cx="468412" cy="30750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69790"/>
            <a:ext cx="2752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2770" idx="3"/>
            <a:endCxn id="32771" idx="1"/>
          </p:cNvCxnSpPr>
          <p:nvPr/>
        </p:nvCxnSpPr>
        <p:spPr>
          <a:xfrm>
            <a:off x="3707904" y="347474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：校验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479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77" y="1959124"/>
            <a:ext cx="27622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1" y="4653136"/>
            <a:ext cx="27146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27" y="4691236"/>
            <a:ext cx="27432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15616" y="1772816"/>
            <a:ext cx="1440160" cy="72008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2328" y="1844824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15616" y="4509120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99992" y="4626242"/>
            <a:ext cx="1080120" cy="38693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：流程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4818" name="Picture 2" descr="C:\Users\Think Pad\Desktop\c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01"/>
            <a:ext cx="9144000" cy="50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3068960"/>
            <a:ext cx="1512168" cy="115212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3087180"/>
            <a:ext cx="72008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校验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4509120"/>
            <a:ext cx="5256584" cy="165618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236296" y="4077072"/>
            <a:ext cx="108012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业务操作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关于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将对象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的引用保存到各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线程的自己的一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，每个线程都有这样一个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，执行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ThreadLocal.get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时，各线程从自己的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中取出放进去的对象，因此取出来的是各自自己线程中的对象，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是作为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key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来使用的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一般情况下，通过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到线程中的对象是该线程自己使用的对象，其他线程是不需要访问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不是用来解决共享对象的多线程访问问题的：如果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进去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的东西本来就是多个线程共享的同一个对象，那么多个线程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ThreadLocal.get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取得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的还是这个共享对象本身，还是有并发访问问题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的应用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场合：按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线程多实例（每个线程对应一个实例）的对象的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访问。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关于 </a:t>
            </a:r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409665" y="1844824"/>
            <a:ext cx="5016425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82240" y="3356992"/>
            <a:ext cx="5039162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71910" y="4869160"/>
            <a:ext cx="5047726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2464" y="2221034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73735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525881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1082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ThreadLocal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95536" y="3599910"/>
            <a:ext cx="1545958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07058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71800" y="5229200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71800" y="3701535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7"/>
            <a:endCxn id="19" idx="3"/>
          </p:cNvCxnSpPr>
          <p:nvPr/>
        </p:nvCxnSpPr>
        <p:spPr>
          <a:xfrm flipV="1">
            <a:off x="1715094" y="2528128"/>
            <a:ext cx="1192254" cy="115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6"/>
            <a:endCxn id="23" idx="2"/>
          </p:cNvCxnSpPr>
          <p:nvPr/>
        </p:nvCxnSpPr>
        <p:spPr>
          <a:xfrm>
            <a:off x="1941494" y="3887942"/>
            <a:ext cx="830306" cy="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5"/>
            <a:endCxn id="22" idx="2"/>
          </p:cNvCxnSpPr>
          <p:nvPr/>
        </p:nvCxnSpPr>
        <p:spPr>
          <a:xfrm>
            <a:off x="1715094" y="4091611"/>
            <a:ext cx="1056706" cy="132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687378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724128" y="372722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724128" y="524226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右箭头 44"/>
          <p:cNvSpPr/>
          <p:nvPr/>
        </p:nvSpPr>
        <p:spPr>
          <a:xfrm rot="10800000">
            <a:off x="251520" y="4869160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Filter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处理事务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22866" y="1936794"/>
            <a:ext cx="936104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Servlet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5220072" y="1936794"/>
            <a:ext cx="1077126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Service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164288" y="1936794"/>
            <a:ext cx="1800200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DAO</a:t>
            </a:r>
            <a:endParaRPr lang="zh-CN" altLang="en-US" b="1" dirty="0"/>
          </a:p>
        </p:txBody>
      </p:sp>
      <p:sp>
        <p:nvSpPr>
          <p:cNvPr id="35" name="右箭头 34"/>
          <p:cNvSpPr/>
          <p:nvPr/>
        </p:nvSpPr>
        <p:spPr>
          <a:xfrm>
            <a:off x="251520" y="2132856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6598" y="1936794"/>
            <a:ext cx="1947210" cy="4320480"/>
          </a:xfrm>
          <a:prstGeom prst="rect">
            <a:avLst/>
          </a:prstGeom>
          <a:solidFill>
            <a:srgbClr val="9EEAFF">
              <a:alpha val="25098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TransactionFilter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8606" y="2492896"/>
            <a:ext cx="18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获取连接和 当前线程绑定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开启事务</a:t>
            </a:r>
            <a:endParaRPr lang="en-US" altLang="zh-CN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272563" y="4345940"/>
            <a:ext cx="165319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从当前线程中获取连接</a:t>
            </a:r>
            <a:endParaRPr lang="en-US" altLang="zh-CN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68606" y="5273807"/>
            <a:ext cx="180020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提交或回滚事务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关闭连接</a:t>
            </a:r>
            <a:endParaRPr lang="en-US" altLang="zh-CN" sz="1400" dirty="0" smtClean="0"/>
          </a:p>
        </p:txBody>
      </p:sp>
      <p:sp>
        <p:nvSpPr>
          <p:cNvPr id="47" name="右箭头 46"/>
          <p:cNvSpPr/>
          <p:nvPr/>
        </p:nvSpPr>
        <p:spPr>
          <a:xfrm>
            <a:off x="4358970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297198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0951" y="1871718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  <a:endParaRPr lang="zh-CN" altLang="en-US" sz="1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0951" y="5273807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查看交易记录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145552" cy="45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95" y="3879751"/>
            <a:ext cx="294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36867" idx="3"/>
            <a:endCxn id="36866" idx="1"/>
          </p:cNvCxnSpPr>
          <p:nvPr/>
        </p:nvCxnSpPr>
        <p:spPr>
          <a:xfrm>
            <a:off x="3851920" y="40416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2650" y="1955286"/>
            <a:ext cx="413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sername -&gt; User -&gt; Set&lt;Trade&gt; trades -&gt; Set&lt;</a:t>
            </a:r>
            <a:r>
              <a:rPr lang="en-US" altLang="zh-CN" dirty="0" err="1" smtClean="0"/>
              <a:t>TradeItem</a:t>
            </a:r>
            <a:r>
              <a:rPr lang="en-US" altLang="zh-CN" dirty="0" smtClean="0"/>
              <a:t>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00" y="4475882"/>
            <a:ext cx="914400" cy="43338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2425" y="48870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account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12" y="2893145"/>
            <a:ext cx="990600" cy="66833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3712" y="36551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userinfo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25" y="2177182"/>
            <a:ext cx="1171575" cy="1676400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77025" y="39297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book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712" y="1916832"/>
            <a:ext cx="896938" cy="990600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912" y="298363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tradeitem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541912" y="229783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1862" y="2634382"/>
            <a:ext cx="914400" cy="728663"/>
          </a:xfrm>
          <a:prstGeom prst="rect">
            <a:avLst/>
          </a:prstGeom>
          <a:noFill/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54262" y="33963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408312" y="27550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503312" y="298363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731912" y="3440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27187" y="344083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68400" y="45838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04629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新建一个 </a:t>
            </a:r>
            <a:r>
              <a:rPr lang="en-US" altLang="zh-CN" dirty="0" err="1" smtClean="0"/>
              <a:t>users.jsp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该页面中有一个表单，表单中只有一个字段 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，提交到 </a:t>
            </a:r>
            <a:r>
              <a:rPr lang="en-US" altLang="zh-CN" dirty="0" err="1" smtClean="0"/>
              <a:t>UserServlet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获取 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请求参数的值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调用 </a:t>
            </a:r>
            <a:r>
              <a:rPr lang="en-US" altLang="zh-CN" dirty="0" err="1" smtClean="0"/>
              <a:t>UserService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getUser</a:t>
            </a:r>
            <a:r>
              <a:rPr lang="en-US" altLang="zh-CN" dirty="0" smtClean="0"/>
              <a:t>(username) </a:t>
            </a:r>
            <a:r>
              <a:rPr lang="zh-CN" altLang="en-US" dirty="0" smtClean="0"/>
              <a:t>获取</a:t>
            </a:r>
            <a:r>
              <a:rPr lang="en-US" altLang="zh-CN" dirty="0"/>
              <a:t>U</a:t>
            </a:r>
            <a:r>
              <a:rPr lang="en-US" altLang="zh-CN" dirty="0" smtClean="0"/>
              <a:t>ser </a:t>
            </a:r>
            <a:r>
              <a:rPr lang="zh-CN" altLang="en-US" dirty="0" smtClean="0"/>
              <a:t>对象：要求 </a:t>
            </a:r>
            <a:r>
              <a:rPr lang="en-US" altLang="zh-CN" dirty="0" smtClean="0"/>
              <a:t>trades </a:t>
            </a:r>
            <a:r>
              <a:rPr lang="zh-CN" altLang="en-US" dirty="0" smtClean="0"/>
              <a:t>是被装配好的，而且每一个 </a:t>
            </a:r>
            <a:r>
              <a:rPr lang="en-US" altLang="zh-CN" dirty="0" err="1" smtClean="0"/>
              <a:t>Trrade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 </a:t>
            </a:r>
            <a:r>
              <a:rPr lang="en-US" altLang="zh-CN" dirty="0" smtClean="0"/>
              <a:t>items </a:t>
            </a:r>
            <a:r>
              <a:rPr lang="zh-CN" altLang="en-US" dirty="0" smtClean="0"/>
              <a:t>也被装配好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具体：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调用 </a:t>
            </a:r>
            <a:r>
              <a:rPr lang="en-US" altLang="zh-CN" dirty="0" err="1" smtClean="0"/>
              <a:t>UserDAO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的方法获取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调用 </a:t>
            </a:r>
            <a:r>
              <a:rPr lang="en-US" altLang="zh-CN" dirty="0" err="1" smtClean="0"/>
              <a:t>TradeDAO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的方法获取 </a:t>
            </a:r>
            <a:r>
              <a:rPr lang="en-US" altLang="zh-CN" dirty="0" smtClean="0"/>
              <a:t>Trade </a:t>
            </a:r>
            <a:r>
              <a:rPr lang="zh-CN" altLang="en-US" dirty="0" smtClean="0"/>
              <a:t>的集合，把其装配为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调用 </a:t>
            </a:r>
            <a:r>
              <a:rPr lang="en-US" altLang="zh-CN" dirty="0" err="1" smtClean="0"/>
              <a:t>TradeItemDAO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的方法获取每一个 </a:t>
            </a:r>
            <a:r>
              <a:rPr lang="en-US" altLang="zh-CN" dirty="0" smtClean="0"/>
              <a:t>Trade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TradeItem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的集合，并把其装配为 </a:t>
            </a:r>
            <a:r>
              <a:rPr lang="en-US" altLang="zh-CN" dirty="0" smtClean="0"/>
              <a:t>Trade 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把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对象放入到 </a:t>
            </a:r>
            <a:r>
              <a:rPr lang="en-US" altLang="zh-CN" dirty="0" smtClean="0"/>
              <a:t>request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转发页面到 </a:t>
            </a:r>
            <a:r>
              <a:rPr lang="en-US" altLang="zh-CN" dirty="0" smtClean="0"/>
              <a:t>/WEB-INF/pages/</a:t>
            </a:r>
            <a:r>
              <a:rPr lang="en-US" altLang="zh-CN" dirty="0" err="1" smtClean="0"/>
              <a:t>trades.jsp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获取 </a:t>
            </a:r>
            <a:r>
              <a:rPr lang="en-US" altLang="zh-CN" dirty="0" smtClean="0"/>
              <a:t>User</a:t>
            </a:r>
          </a:p>
          <a:p>
            <a:pPr marL="1257300" lvl="2" indent="-342900">
              <a:buAutoNum type="arabicPeriod"/>
            </a:pPr>
            <a:r>
              <a:rPr lang="zh-CN" altLang="en-US" dirty="0" smtClean="0"/>
              <a:t>遍历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Trade 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1257300" lvl="2" indent="-342900">
              <a:buAutoNum type="arabicPeriod"/>
            </a:pPr>
            <a:r>
              <a:rPr lang="zh-CN" altLang="en-US" dirty="0" smtClean="0"/>
              <a:t>遍历 </a:t>
            </a:r>
            <a:r>
              <a:rPr lang="en-US" altLang="zh-CN" dirty="0" smtClean="0"/>
              <a:t>Trade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TradeItem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的集合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3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难点分析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通用的分页解决方案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带查询条件的分页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解决事务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84776" cy="463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00" y="4475882"/>
            <a:ext cx="914400" cy="43338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2425" y="48870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account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12" y="2893145"/>
            <a:ext cx="990600" cy="66833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3712" y="36551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userinfo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25" y="2177182"/>
            <a:ext cx="1171575" cy="1676400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77025" y="39297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book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712" y="1916832"/>
            <a:ext cx="896938" cy="990600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912" y="298363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tradeitem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541912" y="229783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1862" y="2634382"/>
            <a:ext cx="914400" cy="728663"/>
          </a:xfrm>
          <a:prstGeom prst="rect">
            <a:avLst/>
          </a:prstGeom>
          <a:noFill/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54262" y="33963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408312" y="27550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503312" y="298363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731912" y="3440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27187" y="344083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68400" y="45838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285090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 </a:t>
            </a:r>
          </a:p>
          <a:p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其它：使用随时加入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901</Words>
  <Application>Microsoft Office PowerPoint</Application>
  <PresentationFormat>全屏显示(4:3)</PresentationFormat>
  <Paragraphs>159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JavaWEB 案例：ATGUIGU 网上书城</vt:lpstr>
      <vt:lpstr>功能分析</vt:lpstr>
      <vt:lpstr>总体架构</vt:lpstr>
      <vt:lpstr>技术选型</vt:lpstr>
      <vt:lpstr>难点分析</vt:lpstr>
      <vt:lpstr>实体类设计</vt:lpstr>
      <vt:lpstr>数据表设计</vt:lpstr>
      <vt:lpstr>数据表设计</vt:lpstr>
      <vt:lpstr>搭建环境</vt:lpstr>
      <vt:lpstr>搭建环境</vt:lpstr>
      <vt:lpstr>Dao 层设计</vt:lpstr>
      <vt:lpstr>Dao 接口-1</vt:lpstr>
      <vt:lpstr>Dao 接口-2</vt:lpstr>
      <vt:lpstr>Dao 接口-3</vt:lpstr>
      <vt:lpstr>PowerPoint 演示文稿</vt:lpstr>
      <vt:lpstr>封装翻页信息的 Page 类</vt:lpstr>
      <vt:lpstr>封装翻页信息的 Page 类</vt:lpstr>
      <vt:lpstr>封装查询条件的 CriteriaBook 类</vt:lpstr>
      <vt:lpstr>BookDao 接口-1</vt:lpstr>
      <vt:lpstr>BookDao 接口-2</vt:lpstr>
      <vt:lpstr>AccountDao</vt:lpstr>
      <vt:lpstr>TradeDAO</vt:lpstr>
      <vt:lpstr>TradeItemDAO</vt:lpstr>
      <vt:lpstr>UserDAO</vt:lpstr>
      <vt:lpstr>功能实现：查看图书信息</vt:lpstr>
      <vt:lpstr>翻页过程中保存查询条件</vt:lpstr>
      <vt:lpstr>使用 JS 完成提示”输入的页面不合法”</vt:lpstr>
      <vt:lpstr>查看图书详细信息</vt:lpstr>
      <vt:lpstr>加入购物车</vt:lpstr>
      <vt:lpstr>加入购物车的流程</vt:lpstr>
      <vt:lpstr>购物车的数据结构</vt:lpstr>
      <vt:lpstr>ShoppingCart &amp; ShoppingCartItem</vt:lpstr>
      <vt:lpstr>查看购物车</vt:lpstr>
      <vt:lpstr>删除购物项</vt:lpstr>
      <vt:lpstr>清空购物车</vt:lpstr>
      <vt:lpstr>继续购物超链接</vt:lpstr>
      <vt:lpstr>Ajax 修改购物车商品数量</vt:lpstr>
      <vt:lpstr>PowerPoint 演示文稿</vt:lpstr>
      <vt:lpstr>Ajax 修改购物车商品数量的校验</vt:lpstr>
      <vt:lpstr>结账操作-1</vt:lpstr>
      <vt:lpstr>结账操作-2：校验</vt:lpstr>
      <vt:lpstr>结账操作-3：流程</vt:lpstr>
      <vt:lpstr>关于 ThreadLocal</vt:lpstr>
      <vt:lpstr>关于 ThreadLocal</vt:lpstr>
      <vt:lpstr>ThreadLocal + Filter 处理事务</vt:lpstr>
      <vt:lpstr>查看交易记录</vt:lpstr>
      <vt:lpstr>实体类设计</vt:lpstr>
      <vt:lpstr>数据表设计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163</cp:revision>
  <dcterms:created xsi:type="dcterms:W3CDTF">2013-03-04T07:19:04Z</dcterms:created>
  <dcterms:modified xsi:type="dcterms:W3CDTF">2013-08-10T02:19:48Z</dcterms:modified>
</cp:coreProperties>
</file>