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3" r:id="rId2"/>
    <p:sldId id="257" r:id="rId3"/>
    <p:sldId id="258" r:id="rId4"/>
    <p:sldId id="259" r:id="rId5"/>
    <p:sldId id="262" r:id="rId6"/>
    <p:sldId id="256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pos="3084" userDrawn="1">
          <p15:clr>
            <a:srgbClr val="A4A3A4"/>
          </p15:clr>
        </p15:guide>
        <p15:guide id="3" pos="680" userDrawn="1">
          <p15:clr>
            <a:srgbClr val="A4A3A4"/>
          </p15:clr>
        </p15:guide>
        <p15:guide id="4" pos="5443" userDrawn="1">
          <p15:clr>
            <a:srgbClr val="A4A3A4"/>
          </p15:clr>
        </p15:guide>
        <p15:guide id="5" orient="horz" pos="3997" userDrawn="1">
          <p15:clr>
            <a:srgbClr val="A4A3A4"/>
          </p15:clr>
        </p15:guide>
        <p15:guide id="6" pos="3220" userDrawn="1">
          <p15:clr>
            <a:srgbClr val="A4A3A4"/>
          </p15:clr>
        </p15:guide>
        <p15:guide id="7" pos="29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4" autoAdjust="0"/>
    <p:restoredTop sz="73358" autoAdjust="0"/>
  </p:normalViewPr>
  <p:slideViewPr>
    <p:cSldViewPr snapToGrid="0" showGuides="1">
      <p:cViewPr varScale="1">
        <p:scale>
          <a:sx n="50" d="100"/>
          <a:sy n="50" d="100"/>
        </p:scale>
        <p:origin x="1680" y="48"/>
      </p:cViewPr>
      <p:guideLst>
        <p:guide orient="horz" pos="709"/>
        <p:guide pos="3084"/>
        <p:guide pos="680"/>
        <p:guide pos="5443"/>
        <p:guide orient="horz" pos="3997"/>
        <p:guide pos="3220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A5F31-76DA-41A0-AE1E-F90DAB45148C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B3448-2764-4689-8761-B9793DC34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193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Здравствуйте, меня зовут</a:t>
            </a:r>
            <a:r>
              <a:rPr lang="ru-RU" baseline="0" dirty="0" smtClean="0"/>
              <a:t> Мирончик Елена Александровна, я – учитель информатики г. Новокузнецк.</a:t>
            </a:r>
          </a:p>
          <a:p>
            <a:r>
              <a:rPr lang="ru-RU" baseline="0" dirty="0" smtClean="0"/>
              <a:t>Тема моего доклада – Применение структур в программировании.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B3448-2764-4689-8761-B9793DC34DE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204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Целью работы было научиться создавать и описывать действия объектов. Для решения поставленной цели были сформированы задачи:  создание структур содержащих необходимое количество характеристик, обеспечивающих независимое существование объекта и реализовать взаимосвязь с другими объектами. Научиться передавать информацию между экземплярами и обеспечить работу объекта под управлением методов различного типа.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B3448-2764-4689-8761-B9793DC34DE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11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Структурирование</a:t>
            </a:r>
            <a:r>
              <a:rPr lang="ru-RU" baseline="0" dirty="0" smtClean="0"/>
              <a:t> освобождает память </a:t>
            </a:r>
            <a:r>
              <a:rPr lang="ru-RU" baseline="0" dirty="0" smtClean="0"/>
              <a:t>программиста без удобной структуризации программа выглядит так как на слайде слева. Повышается  </a:t>
            </a:r>
            <a:r>
              <a:rPr lang="ru-RU" baseline="0" dirty="0" smtClean="0"/>
              <a:t>«читабельность» </a:t>
            </a:r>
            <a:r>
              <a:rPr lang="ru-RU" baseline="0" dirty="0" smtClean="0"/>
              <a:t>кода. Начинающего программиста этот переход может испугать осознаваемой задержкой во времени. В моем случае наибольшая сложность сосредоточилась в стандартизации имен и включения методов в описание структуры. Переход от описания точки как пары координат к описанию массива шариков явился первым шагом в этой работе. В последнем проекте частично удалось разобрать по связанным и почти независящим друг от друга библиотекам структуры отвечающие за численную подготовку данных для построения графиков. Работу обеспечивающую интерфейс программы под управлением меню и функционал по построению графиков. 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B3448-2764-4689-8761-B9793DC34DE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114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данном слайде представлен скриншот</a:t>
            </a:r>
            <a:r>
              <a:rPr lang="ru-RU" baseline="0" dirty="0" smtClean="0"/>
              <a:t> модуля отвечающего за интерфейс. Вы видите два меню это экземпляры одной и той же структуры. </a:t>
            </a:r>
            <a:r>
              <a:rPr lang="ru-RU" baseline="0" dirty="0" smtClean="0"/>
              <a:t>Камнем преткновения стала необходимость приписать элементу меню процедуры разного типа с разным количеством параметров. Эта проблема пока не решена.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B3448-2764-4689-8761-B9793DC34DE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163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Во</a:t>
            </a:r>
            <a:r>
              <a:rPr lang="ru-RU" baseline="0" dirty="0" smtClean="0"/>
              <a:t> время работы на данном курсе я двигалась по следующим ступеням –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структуры, содержащей в своем описании метод</a:t>
            </a:r>
            <a:r>
              <a:rPr lang="ru-RU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работы.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Реализована работа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меню с много-подчиненной структурой.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Работа</a:t>
            </a:r>
            <a:r>
              <a:rPr lang="ru-RU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с разными структурами разделена на библиотеки.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В ближайшей перспективе развития лежит работа над библиотекой построения графиков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Изучение средств языка С, для решения обозначенной проблемы «подмены» типа процедур.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Одним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инсайтов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работы на курсе стало осознание сказанного Рене Декартом: «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Порядок освобождает мысль».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B3448-2764-4689-8761-B9793DC34DE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537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B3448-2764-4689-8761-B9793DC34DE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94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5" y="1772817"/>
            <a:ext cx="7920880" cy="18276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Автор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B1AB0687-3200-4B68-92B7-244ACA6CA8E7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1241-8D07-4A82-919E-0F28DB1AC8F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 hasCustomPrompt="1"/>
          </p:nvPr>
        </p:nvSpPr>
        <p:spPr>
          <a:xfrm>
            <a:off x="883580" y="270767"/>
            <a:ext cx="7916506" cy="10810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Mistral" pitchFamily="66" charset="0"/>
              </a:defRPr>
            </a:lvl1pPr>
          </a:lstStyle>
          <a:p>
            <a:pPr lvl="0"/>
            <a:r>
              <a:rPr lang="ru-RU" dirty="0" smtClean="0"/>
              <a:t>Эпиграф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1860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572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0687-3200-4B68-92B7-244ACA6CA8E7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1241-8D07-4A82-919E-0F28DB1AC8F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3799" y="332656"/>
            <a:ext cx="7488832" cy="576064"/>
          </a:xfrm>
          <a:prstGeom prst="rect">
            <a:avLst/>
          </a:prstGeom>
        </p:spPr>
        <p:txBody>
          <a:bodyPr/>
          <a:lstStyle>
            <a:lvl1pPr>
              <a:defRPr sz="3000" normalizeH="0" baseline="0">
                <a:solidFill>
                  <a:srgbClr val="002060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-355600" y="660400"/>
            <a:ext cx="1524000" cy="457200"/>
          </a:xfrm>
          <a:prstGeom prst="rect">
            <a:avLst/>
          </a:prstGeom>
        </p:spPr>
        <p:txBody>
          <a:bodyPr/>
          <a:lstStyle>
            <a:lvl1pPr algn="ctr">
              <a:defRPr sz="1500">
                <a:solidFill>
                  <a:srgbClr val="002060"/>
                </a:solidFill>
              </a:defRPr>
            </a:lvl1pPr>
          </a:lstStyle>
          <a:p>
            <a:pPr lvl="0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381000" y="2349500"/>
            <a:ext cx="1524000" cy="457200"/>
          </a:xfrm>
          <a:prstGeom prst="rect">
            <a:avLst/>
          </a:prstGeom>
        </p:spPr>
        <p:txBody>
          <a:bodyPr/>
          <a:lstStyle>
            <a:lvl1pPr algn="ctr">
              <a:defRPr sz="1500">
                <a:solidFill>
                  <a:srgbClr val="002060"/>
                </a:solidFill>
              </a:defRPr>
            </a:lvl1pPr>
          </a:lstStyle>
          <a:p>
            <a:pPr lvl="0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" name="Текст 4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393700" y="4025900"/>
            <a:ext cx="1524000" cy="457200"/>
          </a:xfrm>
          <a:prstGeom prst="rect">
            <a:avLst/>
          </a:prstGeom>
        </p:spPr>
        <p:txBody>
          <a:bodyPr/>
          <a:lstStyle>
            <a:lvl1pPr algn="ctr">
              <a:defRPr sz="1500">
                <a:solidFill>
                  <a:srgbClr val="002060"/>
                </a:solidFill>
              </a:defRPr>
            </a:lvl1pPr>
          </a:lstStyle>
          <a:p>
            <a:pPr lvl="0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381000" y="5651500"/>
            <a:ext cx="1524000" cy="457200"/>
          </a:xfrm>
          <a:prstGeom prst="rect">
            <a:avLst/>
          </a:prstGeom>
        </p:spPr>
        <p:txBody>
          <a:bodyPr/>
          <a:lstStyle>
            <a:lvl1pPr algn="ctr">
              <a:defRPr sz="1500">
                <a:solidFill>
                  <a:srgbClr val="002060"/>
                </a:solidFill>
              </a:defRPr>
            </a:lvl1pPr>
          </a:lstStyle>
          <a:p>
            <a:pPr lvl="0"/>
            <a:r>
              <a:rPr lang="ru-RU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25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0687-3200-4B68-92B7-244ACA6CA8E7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1241-8D07-4A82-919E-0F28DB1AC8F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3799" y="332656"/>
            <a:ext cx="7488832" cy="576064"/>
          </a:xfrm>
          <a:prstGeom prst="rect">
            <a:avLst/>
          </a:prstGeom>
        </p:spPr>
        <p:txBody>
          <a:bodyPr/>
          <a:lstStyle>
            <a:lvl1pPr>
              <a:defRPr sz="3000" normalizeH="0" baseline="0">
                <a:solidFill>
                  <a:srgbClr val="002060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136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0687-3200-4B68-92B7-244ACA6CA8E7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1241-8D07-4A82-919E-0F28DB1AC8F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3799" y="332656"/>
            <a:ext cx="7488832" cy="576064"/>
          </a:xfrm>
          <a:prstGeom prst="rect">
            <a:avLst/>
          </a:prstGeom>
        </p:spPr>
        <p:txBody>
          <a:bodyPr/>
          <a:lstStyle>
            <a:lvl1pPr>
              <a:defRPr sz="3000" normalizeH="0" baseline="0">
                <a:solidFill>
                  <a:srgbClr val="002060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242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пусто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0687-3200-4B68-92B7-244ACA6CA8E7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1241-8D07-4A82-919E-0F28DB1AC8F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3799" y="332656"/>
            <a:ext cx="7488832" cy="576064"/>
          </a:xfrm>
          <a:prstGeom prst="rect">
            <a:avLst/>
          </a:prstGeom>
        </p:spPr>
        <p:txBody>
          <a:bodyPr/>
          <a:lstStyle>
            <a:lvl1pPr>
              <a:defRPr sz="3000" normalizeH="0" baseline="0">
                <a:solidFill>
                  <a:srgbClr val="002060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6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0687-3200-4B68-92B7-244ACA6CA8E7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1241-8D07-4A82-919E-0F28DB1AC8F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3799" y="332656"/>
            <a:ext cx="7488832" cy="576064"/>
          </a:xfrm>
          <a:prstGeom prst="rect">
            <a:avLst/>
          </a:prstGeom>
        </p:spPr>
        <p:txBody>
          <a:bodyPr/>
          <a:lstStyle>
            <a:lvl1pPr>
              <a:defRPr sz="3000" normalizeH="0" baseline="0">
                <a:solidFill>
                  <a:srgbClr val="002060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7917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0687-3200-4B68-92B7-244ACA6CA8E7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1241-8D07-4A82-919E-0F28DB1AC8F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3799" y="332656"/>
            <a:ext cx="7488832" cy="576064"/>
          </a:xfrm>
          <a:prstGeom prst="rect">
            <a:avLst/>
          </a:prstGeom>
        </p:spPr>
        <p:txBody>
          <a:bodyPr/>
          <a:lstStyle>
            <a:lvl1pPr>
              <a:defRPr sz="3000" normalizeH="0" baseline="0">
                <a:solidFill>
                  <a:srgbClr val="002060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9294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0687-3200-4B68-92B7-244ACA6CA8E7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1241-8D07-4A82-919E-0F28DB1AC8F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3799" y="332656"/>
            <a:ext cx="7488832" cy="576064"/>
          </a:xfrm>
          <a:prstGeom prst="rect">
            <a:avLst/>
          </a:prstGeom>
        </p:spPr>
        <p:txBody>
          <a:bodyPr/>
          <a:lstStyle>
            <a:lvl1pPr>
              <a:defRPr sz="3000" normalizeH="0" baseline="0">
                <a:solidFill>
                  <a:srgbClr val="002060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4788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пусто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0687-3200-4B68-92B7-244ACA6CA8E7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1241-8D07-4A82-919E-0F28DB1AC8F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3799" y="332656"/>
            <a:ext cx="7488832" cy="576064"/>
          </a:xfrm>
          <a:prstGeom prst="rect">
            <a:avLst/>
          </a:prstGeom>
        </p:spPr>
        <p:txBody>
          <a:bodyPr/>
          <a:lstStyle>
            <a:lvl1pPr>
              <a:defRPr sz="3000" normalizeH="0" baseline="0">
                <a:solidFill>
                  <a:srgbClr val="002060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521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3960" y="62373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B0687-3200-4B68-92B7-244ACA6CA8E7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732240" y="62373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01241-8D07-4A82-919E-0F28DB1AC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04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r" defTabSz="685800" rtl="0" eaLnBrk="1" latinLnBrk="0" hangingPunct="1">
        <a:spcBef>
          <a:spcPct val="20000"/>
        </a:spcBef>
        <a:buFont typeface="Arial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3954" y="2077029"/>
            <a:ext cx="6982084" cy="1827634"/>
          </a:xfrm>
        </p:spPr>
        <p:txBody>
          <a:bodyPr/>
          <a:lstStyle/>
          <a:p>
            <a:r>
              <a:rPr lang="ru-RU" sz="4000" dirty="0"/>
              <a:t>Применение структур в программировании</a:t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Люди 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часто ошибочно принимают порядок своих </a:t>
            </a:r>
            <a:r>
              <a:rPr lang="ru-RU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идей 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за порядок природных явлений. </a:t>
            </a:r>
            <a:endParaRPr lang="ru-RU" sz="20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Джеймс </a:t>
            </a:r>
            <a:r>
              <a:rPr lang="ru-RU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Фрэзер</a:t>
            </a:r>
            <a:endParaRPr lang="ru-RU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2"/>
          <p:cNvSpPr txBox="1">
            <a:spLocks/>
          </p:cNvSpPr>
          <p:nvPr/>
        </p:nvSpPr>
        <p:spPr>
          <a:xfrm>
            <a:off x="899652" y="332656"/>
            <a:ext cx="7902979" cy="576064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939820" y="3762980"/>
            <a:ext cx="6786895" cy="8654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Автор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Мирончик Е. А., г. Новокузнецк</a:t>
            </a:r>
          </a:p>
          <a:p>
            <a:pPr algn="ctr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Дединский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И.Р.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Чешир ABCEF-" descr="Чешир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249" y="1888343"/>
            <a:ext cx="2023141" cy="337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6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00185 C -0.01736 -0.03677 -0.07673 -0.18178 -0.09652 -0.23011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0" y="-116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652 -0.23006 C -0.09652 -0.23006 -0.11353 -0.41293 -0.13037 -0.59557 " pathEditMode="fixed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11 -0.59534 C -0.11493 -0.5509 -0.05173 -0.38423 -0.03055 -0.32867 " pathEditMode="fixed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0" y="1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75 -0.30712 C -0.01163 -0.31175 0.10885 -0.32886 0.14896 -0.3346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13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72 -0.35221 C 0.17379 -0.31752 0.21285 -0.18709 0.22587 -0.14361 " pathEditMode="fixed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" y="1043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87 -0.14361 C 0.27153 -0.15147 0.44254 -0.18107 0.49948 -0.19102 " pathEditMode="fixed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81" y="-23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899652" y="332656"/>
            <a:ext cx="7902979" cy="576064"/>
          </a:xfrm>
        </p:spPr>
        <p:txBody>
          <a:bodyPr/>
          <a:lstStyle/>
          <a:p>
            <a:r>
              <a:rPr lang="ru-RU" dirty="0" smtClean="0"/>
              <a:t>Применение структур в программировании</a:t>
            </a:r>
            <a:endParaRPr lang="ru-RU" dirty="0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Стиль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Результаты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Перспективы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0276" y="1497341"/>
            <a:ext cx="6902947" cy="12296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spcBef>
                <a:spcPts val="600"/>
              </a:spcBef>
            </a:pP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	</a:t>
            </a:r>
          </a:p>
          <a:p>
            <a:pPr algn="just">
              <a:spcBef>
                <a:spcPts val="600"/>
              </a:spcBef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независимых объектов, содержащих достаточное описание.   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60276" y="3315617"/>
            <a:ext cx="6965145" cy="25644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spcBef>
                <a:spcPts val="600"/>
              </a:spcBef>
            </a:pP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Задача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Создать структуру, содержащую не только простые типы, но методы и другие структуры. 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Научиться передавать информацию между экземплярами. 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Обеспечить работу объекта под управлением методов различного типа. 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50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Смена стиля программирования</a:t>
            </a:r>
            <a:endParaRPr lang="ru-RU" dirty="0"/>
          </a:p>
        </p:txBody>
      </p:sp>
      <p:grpSp>
        <p:nvGrpSpPr>
          <p:cNvPr id="100" name="Группа 99"/>
          <p:cNvGrpSpPr/>
          <p:nvPr/>
        </p:nvGrpSpPr>
        <p:grpSpPr>
          <a:xfrm>
            <a:off x="1006337" y="1368879"/>
            <a:ext cx="2655738" cy="4710356"/>
            <a:chOff x="800100" y="1816100"/>
            <a:chExt cx="2655738" cy="4710356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800100" y="1816100"/>
              <a:ext cx="2655738" cy="47103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252" y="2204961"/>
              <a:ext cx="2358883" cy="3939836"/>
            </a:xfrm>
            <a:prstGeom prst="rect">
              <a:avLst/>
            </a:prstGeom>
          </p:spPr>
        </p:pic>
      </p:grpSp>
      <p:sp>
        <p:nvSpPr>
          <p:cNvPr id="10" name="Прямоугольник 9"/>
          <p:cNvSpPr/>
          <p:nvPr/>
        </p:nvSpPr>
        <p:spPr>
          <a:xfrm>
            <a:off x="4396841" y="1368879"/>
            <a:ext cx="1885950" cy="5254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solidFill>
                  <a:schemeClr val="tx1"/>
                </a:solidFill>
              </a:rPr>
              <a:t>TPoint</a:t>
            </a:r>
            <a:endParaRPr lang="ru-RU" sz="2200" b="1" dirty="0">
              <a:solidFill>
                <a:schemeClr val="tx1"/>
              </a:solidFill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3752677" y="1274024"/>
            <a:ext cx="619126" cy="758965"/>
          </a:xfrm>
          <a:prstGeom prst="rightArrow">
            <a:avLst>
              <a:gd name="adj1" fmla="val 6708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8" name="Группа 27"/>
          <p:cNvGrpSpPr/>
          <p:nvPr/>
        </p:nvGrpSpPr>
        <p:grpSpPr>
          <a:xfrm>
            <a:off x="4396841" y="2001990"/>
            <a:ext cx="1885950" cy="1713269"/>
            <a:chOff x="4643438" y="1496657"/>
            <a:chExt cx="1885950" cy="1713269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4643438" y="1496657"/>
              <a:ext cx="1885950" cy="17132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indent="361950"/>
              <a:r>
                <a:rPr lang="en-US" sz="2200" b="1" dirty="0" err="1" smtClean="0">
                  <a:solidFill>
                    <a:schemeClr val="tx1"/>
                  </a:solidFill>
                </a:rPr>
                <a:t>TBall</a:t>
              </a:r>
              <a:endParaRPr lang="ru-RU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4767646" y="1981006"/>
              <a:ext cx="1637535" cy="27729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TPoint</a:t>
              </a:r>
              <a:endParaRPr lang="ru-RU" sz="2200" dirty="0">
                <a:solidFill>
                  <a:schemeClr val="tx1"/>
                </a:solidFill>
              </a:endParaRPr>
            </a:p>
          </p:txBody>
        </p:sp>
        <p:sp>
          <p:nvSpPr>
            <p:cNvPr id="22" name="Овал 21"/>
            <p:cNvSpPr/>
            <p:nvPr/>
          </p:nvSpPr>
          <p:spPr>
            <a:xfrm>
              <a:off x="4767646" y="2399636"/>
              <a:ext cx="1637535" cy="277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void Draw</a:t>
              </a:r>
              <a:endPara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Овал 25"/>
            <p:cNvSpPr/>
            <p:nvPr/>
          </p:nvSpPr>
          <p:spPr>
            <a:xfrm>
              <a:off x="4767646" y="2775124"/>
              <a:ext cx="1637535" cy="277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void Move</a:t>
              </a:r>
              <a:endPara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Овал 59"/>
          <p:cNvSpPr/>
          <p:nvPr/>
        </p:nvSpPr>
        <p:spPr>
          <a:xfrm>
            <a:off x="5590689" y="2092521"/>
            <a:ext cx="320019" cy="320019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1" name="Прямая со стрелкой 60"/>
          <p:cNvCxnSpPr/>
          <p:nvPr/>
        </p:nvCxnSpPr>
        <p:spPr>
          <a:xfrm>
            <a:off x="5782331" y="2281329"/>
            <a:ext cx="398469" cy="108337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Группа 98"/>
          <p:cNvGrpSpPr/>
          <p:nvPr/>
        </p:nvGrpSpPr>
        <p:grpSpPr>
          <a:xfrm>
            <a:off x="4388335" y="4017050"/>
            <a:ext cx="1890136" cy="460009"/>
            <a:chOff x="4639252" y="3487221"/>
            <a:chExt cx="1890136" cy="460009"/>
          </a:xfrm>
        </p:grpSpPr>
        <p:grpSp>
          <p:nvGrpSpPr>
            <p:cNvPr id="66" name="Группа 65"/>
            <p:cNvGrpSpPr/>
            <p:nvPr/>
          </p:nvGrpSpPr>
          <p:grpSpPr>
            <a:xfrm>
              <a:off x="4639252" y="3487221"/>
              <a:ext cx="464535" cy="460009"/>
              <a:chOff x="4676776" y="3479800"/>
              <a:chExt cx="464535" cy="460009"/>
            </a:xfrm>
          </p:grpSpPr>
          <p:sp>
            <p:nvSpPr>
              <p:cNvPr id="30" name="Прямоугольник 29"/>
              <p:cNvSpPr/>
              <p:nvPr/>
            </p:nvSpPr>
            <p:spPr>
              <a:xfrm>
                <a:off x="4676776" y="3479800"/>
                <a:ext cx="464535" cy="4600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50" dirty="0" err="1" smtClean="0">
                    <a:solidFill>
                      <a:schemeClr val="tx1"/>
                    </a:solidFill>
                  </a:rPr>
                  <a:t>TBall</a:t>
                </a:r>
                <a:endParaRPr lang="ru-RU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4769640" y="3723965"/>
                <a:ext cx="165151" cy="165151"/>
              </a:xfrm>
              <a:prstGeom prst="ellipse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6" name="Прямая со стрелкой 35"/>
              <p:cNvCxnSpPr/>
              <p:nvPr/>
            </p:nvCxnSpPr>
            <p:spPr>
              <a:xfrm flipV="1">
                <a:off x="4849294" y="3743325"/>
                <a:ext cx="233134" cy="63216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Группа 66"/>
            <p:cNvGrpSpPr/>
            <p:nvPr/>
          </p:nvGrpSpPr>
          <p:grpSpPr>
            <a:xfrm>
              <a:off x="5114452" y="3487221"/>
              <a:ext cx="464535" cy="460009"/>
              <a:chOff x="4676776" y="3479800"/>
              <a:chExt cx="464535" cy="460009"/>
            </a:xfrm>
          </p:grpSpPr>
          <p:sp>
            <p:nvSpPr>
              <p:cNvPr id="68" name="Прямоугольник 67"/>
              <p:cNvSpPr/>
              <p:nvPr/>
            </p:nvSpPr>
            <p:spPr>
              <a:xfrm>
                <a:off x="4676776" y="3479800"/>
                <a:ext cx="464535" cy="4600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50" dirty="0" err="1" smtClean="0">
                    <a:solidFill>
                      <a:schemeClr val="tx1"/>
                    </a:solidFill>
                  </a:rPr>
                  <a:t>TBall</a:t>
                </a:r>
                <a:endParaRPr lang="ru-RU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Овал 68"/>
              <p:cNvSpPr/>
              <p:nvPr/>
            </p:nvSpPr>
            <p:spPr>
              <a:xfrm>
                <a:off x="4910946" y="3735904"/>
                <a:ext cx="165151" cy="165151"/>
              </a:xfrm>
              <a:prstGeom prst="ellipse">
                <a:avLst/>
              </a:prstGeom>
              <a:solidFill>
                <a:srgbClr val="00B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70" name="Прямая со стрелкой 69"/>
              <p:cNvCxnSpPr/>
              <p:nvPr/>
            </p:nvCxnSpPr>
            <p:spPr>
              <a:xfrm flipH="1" flipV="1">
                <a:off x="4739279" y="3768194"/>
                <a:ext cx="258356" cy="50285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Группа 70"/>
            <p:cNvGrpSpPr/>
            <p:nvPr/>
          </p:nvGrpSpPr>
          <p:grpSpPr>
            <a:xfrm>
              <a:off x="5589652" y="3487221"/>
              <a:ext cx="464535" cy="460009"/>
              <a:chOff x="4676776" y="3479800"/>
              <a:chExt cx="464535" cy="460009"/>
            </a:xfrm>
          </p:grpSpPr>
          <p:sp>
            <p:nvSpPr>
              <p:cNvPr id="72" name="Прямоугольник 71"/>
              <p:cNvSpPr/>
              <p:nvPr/>
            </p:nvSpPr>
            <p:spPr>
              <a:xfrm>
                <a:off x="4676776" y="3479800"/>
                <a:ext cx="464535" cy="4600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50" dirty="0" err="1" smtClean="0">
                    <a:solidFill>
                      <a:schemeClr val="tx1"/>
                    </a:solidFill>
                  </a:rPr>
                  <a:t>TBall</a:t>
                </a:r>
                <a:endParaRPr lang="ru-RU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Овал 72"/>
              <p:cNvSpPr/>
              <p:nvPr/>
            </p:nvSpPr>
            <p:spPr>
              <a:xfrm>
                <a:off x="4745765" y="3692248"/>
                <a:ext cx="206652" cy="208807"/>
              </a:xfrm>
              <a:prstGeom prst="ellipse">
                <a:avLst/>
              </a:prstGeom>
              <a:solidFill>
                <a:srgbClr val="FFFF0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74" name="Прямая со стрелкой 73"/>
              <p:cNvCxnSpPr/>
              <p:nvPr/>
            </p:nvCxnSpPr>
            <p:spPr>
              <a:xfrm>
                <a:off x="4856192" y="3793336"/>
                <a:ext cx="232548" cy="1193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Группа 74"/>
            <p:cNvGrpSpPr/>
            <p:nvPr/>
          </p:nvGrpSpPr>
          <p:grpSpPr>
            <a:xfrm>
              <a:off x="6064853" y="3487221"/>
              <a:ext cx="464535" cy="460009"/>
              <a:chOff x="4676776" y="3479800"/>
              <a:chExt cx="464535" cy="460009"/>
            </a:xfrm>
          </p:grpSpPr>
          <p:sp>
            <p:nvSpPr>
              <p:cNvPr id="76" name="Прямоугольник 75"/>
              <p:cNvSpPr/>
              <p:nvPr/>
            </p:nvSpPr>
            <p:spPr>
              <a:xfrm>
                <a:off x="4676776" y="3479800"/>
                <a:ext cx="464535" cy="4600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50" dirty="0" err="1" smtClean="0">
                    <a:solidFill>
                      <a:schemeClr val="tx1"/>
                    </a:solidFill>
                  </a:rPr>
                  <a:t>TBall</a:t>
                </a:r>
                <a:endParaRPr lang="ru-RU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Овал 76"/>
              <p:cNvSpPr/>
              <p:nvPr/>
            </p:nvSpPr>
            <p:spPr>
              <a:xfrm>
                <a:off x="4817761" y="3685618"/>
                <a:ext cx="165151" cy="16515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78" name="Прямая со стрелкой 77"/>
              <p:cNvCxnSpPr/>
              <p:nvPr/>
            </p:nvCxnSpPr>
            <p:spPr>
              <a:xfrm flipH="1">
                <a:off x="4786805" y="3768193"/>
                <a:ext cx="128350" cy="120923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6" name="Стрелка вниз 105"/>
          <p:cNvSpPr/>
          <p:nvPr/>
        </p:nvSpPr>
        <p:spPr>
          <a:xfrm>
            <a:off x="4482061" y="1778574"/>
            <a:ext cx="336818" cy="619125"/>
          </a:xfrm>
          <a:prstGeom prst="down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Стрелка вниз 106"/>
          <p:cNvSpPr/>
          <p:nvPr/>
        </p:nvSpPr>
        <p:spPr>
          <a:xfrm>
            <a:off x="4482061" y="3288490"/>
            <a:ext cx="336818" cy="785739"/>
          </a:xfrm>
          <a:prstGeom prst="down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8" name="Группа 107"/>
          <p:cNvGrpSpPr/>
          <p:nvPr/>
        </p:nvGrpSpPr>
        <p:grpSpPr>
          <a:xfrm>
            <a:off x="6717672" y="1368878"/>
            <a:ext cx="1872000" cy="792000"/>
            <a:chOff x="4643438" y="1780357"/>
            <a:chExt cx="1872000" cy="792000"/>
          </a:xfrm>
        </p:grpSpPr>
        <p:sp>
          <p:nvSpPr>
            <p:cNvPr id="109" name="Прямоугольник 108"/>
            <p:cNvSpPr/>
            <p:nvPr/>
          </p:nvSpPr>
          <p:spPr>
            <a:xfrm>
              <a:off x="4643438" y="1780357"/>
              <a:ext cx="1872000" cy="79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200" b="1" dirty="0" err="1" smtClean="0">
                  <a:solidFill>
                    <a:schemeClr val="tx1"/>
                  </a:solidFill>
                </a:rPr>
                <a:t>TItem</a:t>
              </a:r>
              <a:endParaRPr lang="ru-RU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Прямоугольник 109"/>
            <p:cNvSpPr/>
            <p:nvPr/>
          </p:nvSpPr>
          <p:spPr>
            <a:xfrm>
              <a:off x="4767645" y="2167171"/>
              <a:ext cx="1637535" cy="27729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TPoint</a:t>
              </a:r>
              <a:endParaRPr lang="ru-RU" sz="2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3" name="Стрелка вниз 112"/>
          <p:cNvSpPr/>
          <p:nvPr/>
        </p:nvSpPr>
        <p:spPr>
          <a:xfrm rot="16200000">
            <a:off x="6325321" y="1311570"/>
            <a:ext cx="336818" cy="619125"/>
          </a:xfrm>
          <a:prstGeom prst="down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6689714" y="2433848"/>
            <a:ext cx="1885950" cy="1803450"/>
            <a:chOff x="6632564" y="2757698"/>
            <a:chExt cx="1885950" cy="1803450"/>
          </a:xfrm>
        </p:grpSpPr>
        <p:grpSp>
          <p:nvGrpSpPr>
            <p:cNvPr id="114" name="Группа 113"/>
            <p:cNvGrpSpPr/>
            <p:nvPr/>
          </p:nvGrpSpPr>
          <p:grpSpPr>
            <a:xfrm>
              <a:off x="6632564" y="2757698"/>
              <a:ext cx="1885950" cy="1803450"/>
              <a:chOff x="4611611" y="1436674"/>
              <a:chExt cx="1885950" cy="1803450"/>
            </a:xfrm>
          </p:grpSpPr>
          <p:sp>
            <p:nvSpPr>
              <p:cNvPr id="115" name="Прямоугольник 114"/>
              <p:cNvSpPr/>
              <p:nvPr/>
            </p:nvSpPr>
            <p:spPr>
              <a:xfrm>
                <a:off x="4611611" y="1436674"/>
                <a:ext cx="1885950" cy="18034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2200" b="1" dirty="0" err="1" smtClean="0">
                    <a:solidFill>
                      <a:schemeClr val="tx1"/>
                    </a:solidFill>
                  </a:rPr>
                  <a:t>TMenu</a:t>
                </a:r>
                <a:endParaRPr lang="ru-RU" sz="2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Прямоугольник 115"/>
              <p:cNvSpPr/>
              <p:nvPr/>
            </p:nvSpPr>
            <p:spPr>
              <a:xfrm>
                <a:off x="4711182" y="1837132"/>
                <a:ext cx="988449" cy="32248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>
                    <a:solidFill>
                      <a:schemeClr val="tx1"/>
                    </a:solidFill>
                  </a:rPr>
                  <a:t>TPoint</a:t>
                </a:r>
                <a:endParaRPr lang="ru-RU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Овал 116"/>
              <p:cNvSpPr/>
              <p:nvPr/>
            </p:nvSpPr>
            <p:spPr>
              <a:xfrm>
                <a:off x="4697880" y="2708774"/>
                <a:ext cx="1057232" cy="29636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Draw</a:t>
                </a:r>
                <a:endParaRPr lang="ru-RU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Овал 117"/>
              <p:cNvSpPr/>
              <p:nvPr/>
            </p:nvSpPr>
            <p:spPr>
              <a:xfrm>
                <a:off x="4711181" y="2296107"/>
                <a:ext cx="988449" cy="3050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Init</a:t>
                </a:r>
                <a:endParaRPr lang="ru-RU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0" name="Прямоугольник 119"/>
            <p:cNvSpPr/>
            <p:nvPr/>
          </p:nvSpPr>
          <p:spPr>
            <a:xfrm>
              <a:off x="7845557" y="3131188"/>
              <a:ext cx="576000" cy="26273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TItem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7845557" y="3397172"/>
              <a:ext cx="576000" cy="26273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TItem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sp>
          <p:nvSpPr>
            <p:cNvPr id="123" name="Прямоугольник 122"/>
            <p:cNvSpPr/>
            <p:nvPr/>
          </p:nvSpPr>
          <p:spPr>
            <a:xfrm>
              <a:off x="7845557" y="3663156"/>
              <a:ext cx="576000" cy="26273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TItem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sp>
          <p:nvSpPr>
            <p:cNvPr id="124" name="Прямоугольник 123"/>
            <p:cNvSpPr/>
            <p:nvPr/>
          </p:nvSpPr>
          <p:spPr>
            <a:xfrm>
              <a:off x="7845557" y="3929140"/>
              <a:ext cx="576000" cy="26273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TItem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sp>
          <p:nvSpPr>
            <p:cNvPr id="125" name="Прямоугольник 124"/>
            <p:cNvSpPr/>
            <p:nvPr/>
          </p:nvSpPr>
          <p:spPr>
            <a:xfrm>
              <a:off x="7845557" y="4195125"/>
              <a:ext cx="576000" cy="26273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TItem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Стрелка вниз 118"/>
          <p:cNvSpPr/>
          <p:nvPr/>
        </p:nvSpPr>
        <p:spPr>
          <a:xfrm>
            <a:off x="8134491" y="2082354"/>
            <a:ext cx="336818" cy="619125"/>
          </a:xfrm>
          <a:prstGeom prst="down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Овал 125"/>
          <p:cNvSpPr/>
          <p:nvPr/>
        </p:nvSpPr>
        <p:spPr>
          <a:xfrm>
            <a:off x="6742184" y="4925069"/>
            <a:ext cx="1872000" cy="97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Void ()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7" name="Овал 126"/>
          <p:cNvSpPr/>
          <p:nvPr/>
        </p:nvSpPr>
        <p:spPr>
          <a:xfrm>
            <a:off x="4305576" y="4908399"/>
            <a:ext cx="1886401" cy="97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Void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1" name="Двойная стрелка вверх/вниз 130"/>
          <p:cNvSpPr/>
          <p:nvPr/>
        </p:nvSpPr>
        <p:spPr>
          <a:xfrm rot="5400000">
            <a:off x="6274716" y="4829054"/>
            <a:ext cx="526266" cy="1165856"/>
          </a:xfrm>
          <a:prstGeom prst="upDownArrow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Прямоугольник 131"/>
          <p:cNvSpPr/>
          <p:nvPr/>
        </p:nvSpPr>
        <p:spPr>
          <a:xfrm>
            <a:off x="4149814" y="4689116"/>
            <a:ext cx="4687831" cy="1390119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Двойная стрелка вверх/вниз 127"/>
          <p:cNvSpPr/>
          <p:nvPr/>
        </p:nvSpPr>
        <p:spPr>
          <a:xfrm>
            <a:off x="7113848" y="4111053"/>
            <a:ext cx="526266" cy="1024462"/>
          </a:xfrm>
          <a:prstGeom prst="upDownArrow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Текст 13"/>
          <p:cNvSpPr txBox="1">
            <a:spLocks/>
          </p:cNvSpPr>
          <p:nvPr/>
        </p:nvSpPr>
        <p:spPr>
          <a:xfrm rot="16200000">
            <a:off x="-355600" y="660400"/>
            <a:ext cx="1524000" cy="457200"/>
          </a:xfrm>
          <a:prstGeom prst="rect">
            <a:avLst/>
          </a:prstGeom>
        </p:spPr>
        <p:txBody>
          <a:bodyPr/>
          <a:lstStyle>
            <a:lvl1pPr marL="257175" indent="-257175" algn="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dirty="0"/>
          </a:p>
        </p:txBody>
      </p:sp>
      <p:sp>
        <p:nvSpPr>
          <p:cNvPr id="134" name="Текст 14"/>
          <p:cNvSpPr txBox="1">
            <a:spLocks/>
          </p:cNvSpPr>
          <p:nvPr/>
        </p:nvSpPr>
        <p:spPr>
          <a:xfrm rot="16200000">
            <a:off x="-381000" y="2349500"/>
            <a:ext cx="1524000" cy="457200"/>
          </a:xfrm>
          <a:prstGeom prst="rect">
            <a:avLst/>
          </a:prstGeom>
        </p:spPr>
        <p:txBody>
          <a:bodyPr/>
          <a:lstStyle>
            <a:lvl1pPr marL="257175" indent="-257175" algn="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Стиль</a:t>
            </a:r>
            <a:endParaRPr lang="ru-RU" dirty="0"/>
          </a:p>
        </p:txBody>
      </p:sp>
      <p:sp>
        <p:nvSpPr>
          <p:cNvPr id="135" name="Текст 15"/>
          <p:cNvSpPr txBox="1">
            <a:spLocks/>
          </p:cNvSpPr>
          <p:nvPr/>
        </p:nvSpPr>
        <p:spPr>
          <a:xfrm rot="16200000">
            <a:off x="-393700" y="4025900"/>
            <a:ext cx="1524000" cy="457200"/>
          </a:xfrm>
          <a:prstGeom prst="rect">
            <a:avLst/>
          </a:prstGeom>
        </p:spPr>
        <p:txBody>
          <a:bodyPr/>
          <a:lstStyle>
            <a:lvl1pPr marL="257175" indent="-257175" algn="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bg2"/>
                </a:solidFill>
              </a:rPr>
              <a:t>Результаты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136" name="Текст 16"/>
          <p:cNvSpPr txBox="1">
            <a:spLocks/>
          </p:cNvSpPr>
          <p:nvPr/>
        </p:nvSpPr>
        <p:spPr>
          <a:xfrm rot="16200000">
            <a:off x="-381000" y="5651500"/>
            <a:ext cx="1524000" cy="457200"/>
          </a:xfrm>
          <a:prstGeom prst="rect">
            <a:avLst/>
          </a:prstGeom>
        </p:spPr>
        <p:txBody>
          <a:bodyPr/>
          <a:lstStyle>
            <a:lvl1pPr marL="257175" indent="-257175" algn="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bg2"/>
                </a:solidFill>
              </a:rPr>
              <a:t>Перспективы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137" name="Текст 13"/>
          <p:cNvSpPr txBox="1">
            <a:spLocks/>
          </p:cNvSpPr>
          <p:nvPr/>
        </p:nvSpPr>
        <p:spPr>
          <a:xfrm rot="16200000">
            <a:off x="-393700" y="736600"/>
            <a:ext cx="1524000" cy="457200"/>
          </a:xfrm>
          <a:prstGeom prst="rect">
            <a:avLst/>
          </a:prstGeom>
        </p:spPr>
        <p:txBody>
          <a:bodyPr/>
          <a:lstStyle>
            <a:lvl1pPr marL="257175" indent="-257175" algn="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bg2"/>
                </a:solidFill>
              </a:rPr>
              <a:t>Цели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03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9500" y="332656"/>
            <a:ext cx="7723131" cy="576064"/>
          </a:xfrm>
        </p:spPr>
        <p:txBody>
          <a:bodyPr/>
          <a:lstStyle/>
          <a:p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4" name="Текст 13"/>
          <p:cNvSpPr txBox="1">
            <a:spLocks/>
          </p:cNvSpPr>
          <p:nvPr/>
        </p:nvSpPr>
        <p:spPr>
          <a:xfrm rot="16200000">
            <a:off x="-355600" y="660400"/>
            <a:ext cx="1524000" cy="457200"/>
          </a:xfrm>
          <a:prstGeom prst="rect">
            <a:avLst/>
          </a:prstGeom>
        </p:spPr>
        <p:txBody>
          <a:bodyPr/>
          <a:lstStyle>
            <a:lvl1pPr marL="257175" indent="-257175" algn="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bg2"/>
                </a:solidFill>
              </a:rPr>
              <a:t>Цели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5" name="Текст 14"/>
          <p:cNvSpPr txBox="1">
            <a:spLocks/>
          </p:cNvSpPr>
          <p:nvPr/>
        </p:nvSpPr>
        <p:spPr>
          <a:xfrm rot="16200000">
            <a:off x="-381000" y="2349500"/>
            <a:ext cx="1524000" cy="457200"/>
          </a:xfrm>
          <a:prstGeom prst="rect">
            <a:avLst/>
          </a:prstGeom>
        </p:spPr>
        <p:txBody>
          <a:bodyPr/>
          <a:lstStyle>
            <a:lvl1pPr marL="257175" indent="-257175" algn="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bg2"/>
                </a:solidFill>
              </a:rPr>
              <a:t>Стиль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6" name="Текст 15"/>
          <p:cNvSpPr txBox="1">
            <a:spLocks/>
          </p:cNvSpPr>
          <p:nvPr/>
        </p:nvSpPr>
        <p:spPr>
          <a:xfrm rot="16200000">
            <a:off x="-393700" y="4025900"/>
            <a:ext cx="1524000" cy="457200"/>
          </a:xfrm>
          <a:prstGeom prst="rect">
            <a:avLst/>
          </a:prstGeom>
        </p:spPr>
        <p:txBody>
          <a:bodyPr/>
          <a:lstStyle>
            <a:lvl1pPr marL="257175" indent="-257175" algn="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7" name="Текст 16"/>
          <p:cNvSpPr txBox="1">
            <a:spLocks/>
          </p:cNvSpPr>
          <p:nvPr/>
        </p:nvSpPr>
        <p:spPr>
          <a:xfrm rot="16200000">
            <a:off x="-381000" y="5651500"/>
            <a:ext cx="1524000" cy="457200"/>
          </a:xfrm>
          <a:prstGeom prst="rect">
            <a:avLst/>
          </a:prstGeom>
        </p:spPr>
        <p:txBody>
          <a:bodyPr/>
          <a:lstStyle>
            <a:lvl1pPr marL="257175" indent="-257175" algn="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bg2"/>
                </a:solidFill>
              </a:rPr>
              <a:t>Перспективы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5" name="Рисунок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595" y="2851244"/>
            <a:ext cx="4606190" cy="35031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3" name="Группа 72"/>
          <p:cNvGrpSpPr/>
          <p:nvPr/>
        </p:nvGrpSpPr>
        <p:grpSpPr>
          <a:xfrm>
            <a:off x="1206383" y="1125538"/>
            <a:ext cx="2352898" cy="5219700"/>
            <a:chOff x="6632639" y="1222530"/>
            <a:chExt cx="2352898" cy="5219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1" name="Группа 30"/>
            <p:cNvGrpSpPr/>
            <p:nvPr/>
          </p:nvGrpSpPr>
          <p:grpSpPr>
            <a:xfrm>
              <a:off x="6632639" y="1222530"/>
              <a:ext cx="2352898" cy="5219700"/>
              <a:chOff x="9000742" y="-2060587"/>
              <a:chExt cx="1388152" cy="4486789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9000742" y="-2060587"/>
                <a:ext cx="1388152" cy="44867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2200" b="1" dirty="0" err="1" smtClean="0">
                    <a:solidFill>
                      <a:schemeClr val="tx1"/>
                    </a:solidFill>
                  </a:rPr>
                  <a:t>TMenu</a:t>
                </a:r>
                <a:endParaRPr lang="ru-RU" sz="2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Прямоугольник 49"/>
              <p:cNvSpPr/>
              <p:nvPr/>
            </p:nvSpPr>
            <p:spPr>
              <a:xfrm>
                <a:off x="9153907" y="-73823"/>
                <a:ext cx="849963" cy="38145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Point</a:t>
                </a:r>
                <a:endParaRPr lang="ru-RU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Прямоугольник 98"/>
              <p:cNvSpPr/>
              <p:nvPr/>
            </p:nvSpPr>
            <p:spPr>
              <a:xfrm>
                <a:off x="9153908" y="374038"/>
                <a:ext cx="849963" cy="38145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Point</a:t>
                </a:r>
                <a:endParaRPr lang="ru-RU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Прямоугольник 99"/>
              <p:cNvSpPr/>
              <p:nvPr/>
            </p:nvSpPr>
            <p:spPr>
              <a:xfrm>
                <a:off x="9153907" y="787993"/>
                <a:ext cx="849963" cy="38145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Point</a:t>
                </a:r>
                <a:endParaRPr lang="ru-RU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Группа 50"/>
            <p:cNvGrpSpPr/>
            <p:nvPr/>
          </p:nvGrpSpPr>
          <p:grpSpPr>
            <a:xfrm>
              <a:off x="6875231" y="1718781"/>
              <a:ext cx="1457697" cy="1714727"/>
              <a:chOff x="5893488" y="1566381"/>
              <a:chExt cx="1457697" cy="1714727"/>
            </a:xfrm>
          </p:grpSpPr>
          <p:sp>
            <p:nvSpPr>
              <p:cNvPr id="48" name="Прямоугольник 47"/>
              <p:cNvSpPr/>
              <p:nvPr/>
            </p:nvSpPr>
            <p:spPr>
              <a:xfrm>
                <a:off x="5893488" y="1566381"/>
                <a:ext cx="1457697" cy="171472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" name="Прямоугольник 28"/>
              <p:cNvSpPr/>
              <p:nvPr/>
            </p:nvSpPr>
            <p:spPr>
              <a:xfrm>
                <a:off x="6022393" y="2717330"/>
                <a:ext cx="1199886" cy="406857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175">
                <a:solidFill>
                  <a:schemeClr val="accent5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2200" b="1" dirty="0" err="1" smtClean="0">
                    <a:solidFill>
                      <a:schemeClr val="tx1"/>
                    </a:solidFill>
                  </a:rPr>
                  <a:t>TItem</a:t>
                </a:r>
                <a:endParaRPr lang="ru-RU" sz="2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Прямоугольник 45"/>
              <p:cNvSpPr/>
              <p:nvPr/>
            </p:nvSpPr>
            <p:spPr>
              <a:xfrm>
                <a:off x="6022393" y="1732470"/>
                <a:ext cx="1199886" cy="406857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175">
                <a:solidFill>
                  <a:schemeClr val="accent5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2200" b="1" dirty="0" err="1" smtClean="0">
                    <a:solidFill>
                      <a:schemeClr val="tx1"/>
                    </a:solidFill>
                  </a:rPr>
                  <a:t>TItem</a:t>
                </a:r>
                <a:endParaRPr lang="ru-RU" sz="2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Прямоугольник 46"/>
              <p:cNvSpPr/>
              <p:nvPr/>
            </p:nvSpPr>
            <p:spPr>
              <a:xfrm>
                <a:off x="6022393" y="2224900"/>
                <a:ext cx="1199886" cy="406857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175">
                <a:solidFill>
                  <a:schemeClr val="accent5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2200" b="1" dirty="0" err="1" smtClean="0">
                    <a:solidFill>
                      <a:schemeClr val="tx1"/>
                    </a:solidFill>
                  </a:rPr>
                  <a:t>TItem</a:t>
                </a:r>
                <a:endParaRPr lang="ru-RU" sz="2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Овал 51"/>
            <p:cNvSpPr/>
            <p:nvPr/>
          </p:nvSpPr>
          <p:spPr>
            <a:xfrm>
              <a:off x="6870365" y="5072270"/>
              <a:ext cx="1832308" cy="5362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Draw ()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6851137" y="5765866"/>
              <a:ext cx="1899432" cy="51902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chemeClr val="tx1"/>
                  </a:solidFill>
                </a:rPr>
                <a:t>Init</a:t>
              </a:r>
              <a:r>
                <a:rPr lang="en-US" sz="2400" dirty="0" smtClean="0">
                  <a:solidFill>
                    <a:schemeClr val="tx1"/>
                  </a:solidFill>
                </a:rPr>
                <a:t> ()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Прямая со стрелкой 57"/>
          <p:cNvCxnSpPr/>
          <p:nvPr/>
        </p:nvCxnSpPr>
        <p:spPr>
          <a:xfrm>
            <a:off x="3229062" y="4170102"/>
            <a:ext cx="912042" cy="1485175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>
            <a:off x="3097633" y="3735388"/>
            <a:ext cx="929405" cy="129715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3947595" y="1125538"/>
            <a:ext cx="4606190" cy="14996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200" b="1" dirty="0" err="1" smtClean="0">
                <a:solidFill>
                  <a:schemeClr val="tx1"/>
                </a:solidFill>
              </a:rPr>
              <a:t>TItem</a:t>
            </a:r>
            <a:endParaRPr lang="ru-RU" sz="2200" b="1" dirty="0">
              <a:solidFill>
                <a:schemeClr val="tx1"/>
              </a:solidFill>
            </a:endParaRPr>
          </a:p>
        </p:txBody>
      </p:sp>
      <p:sp>
        <p:nvSpPr>
          <p:cNvPr id="92" name="Овал 91"/>
          <p:cNvSpPr/>
          <p:nvPr/>
        </p:nvSpPr>
        <p:spPr>
          <a:xfrm>
            <a:off x="6321968" y="1564057"/>
            <a:ext cx="2088000" cy="74870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Void (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)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3" name="Овал 92"/>
          <p:cNvSpPr/>
          <p:nvPr/>
        </p:nvSpPr>
        <p:spPr>
          <a:xfrm>
            <a:off x="4039811" y="1568641"/>
            <a:ext cx="2088000" cy="74870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Void (     )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82" name="Прямая со стрелкой 81"/>
          <p:cNvCxnSpPr/>
          <p:nvPr/>
        </p:nvCxnSpPr>
        <p:spPr>
          <a:xfrm>
            <a:off x="5138054" y="2111287"/>
            <a:ext cx="111975" cy="1281245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6366761" y="2111287"/>
            <a:ext cx="1076009" cy="3829215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Прямоугольник 100"/>
          <p:cNvSpPr/>
          <p:nvPr/>
        </p:nvSpPr>
        <p:spPr>
          <a:xfrm>
            <a:off x="7516641" y="2233351"/>
            <a:ext cx="819455" cy="15696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Script" panose="030B0504020000000003" pitchFamily="66" charset="0"/>
                <a:cs typeface="Arial" panose="020B0604020202020204" pitchFamily="34" charset="0"/>
              </a:rPr>
              <a:t>?</a:t>
            </a:r>
            <a:endParaRPr lang="ru-RU" sz="9600" b="1" cap="none" spc="0" dirty="0">
              <a:ln w="10160">
                <a:noFill/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Segoe Script" panose="030B0504020000000003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84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9500" y="332656"/>
            <a:ext cx="7723131" cy="576064"/>
          </a:xfrm>
        </p:spPr>
        <p:txBody>
          <a:bodyPr/>
          <a:lstStyle/>
          <a:p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4" name="Текст 13"/>
          <p:cNvSpPr txBox="1">
            <a:spLocks/>
          </p:cNvSpPr>
          <p:nvPr/>
        </p:nvSpPr>
        <p:spPr>
          <a:xfrm rot="16200000">
            <a:off x="-355600" y="660400"/>
            <a:ext cx="1524000" cy="457200"/>
          </a:xfrm>
          <a:prstGeom prst="rect">
            <a:avLst/>
          </a:prstGeom>
        </p:spPr>
        <p:txBody>
          <a:bodyPr/>
          <a:lstStyle>
            <a:lvl1pPr marL="257175" indent="-257175" algn="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bg2"/>
                </a:solidFill>
              </a:rPr>
              <a:t>Цели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5" name="Текст 14"/>
          <p:cNvSpPr txBox="1">
            <a:spLocks/>
          </p:cNvSpPr>
          <p:nvPr/>
        </p:nvSpPr>
        <p:spPr>
          <a:xfrm rot="16200000">
            <a:off x="-381000" y="2349500"/>
            <a:ext cx="1524000" cy="457200"/>
          </a:xfrm>
          <a:prstGeom prst="rect">
            <a:avLst/>
          </a:prstGeom>
        </p:spPr>
        <p:txBody>
          <a:bodyPr/>
          <a:lstStyle>
            <a:lvl1pPr marL="257175" indent="-257175" algn="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bg2"/>
                </a:solidFill>
              </a:rPr>
              <a:t>Стиль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6" name="Текст 15"/>
          <p:cNvSpPr txBox="1">
            <a:spLocks/>
          </p:cNvSpPr>
          <p:nvPr/>
        </p:nvSpPr>
        <p:spPr>
          <a:xfrm rot="16200000">
            <a:off x="-393700" y="4025900"/>
            <a:ext cx="1524000" cy="457200"/>
          </a:xfrm>
          <a:prstGeom prst="rect">
            <a:avLst/>
          </a:prstGeom>
        </p:spPr>
        <p:txBody>
          <a:bodyPr/>
          <a:lstStyle>
            <a:lvl1pPr marL="257175" indent="-257175" algn="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7" name="Текст 16"/>
          <p:cNvSpPr txBox="1">
            <a:spLocks/>
          </p:cNvSpPr>
          <p:nvPr/>
        </p:nvSpPr>
        <p:spPr>
          <a:xfrm rot="16200000">
            <a:off x="-381000" y="5651500"/>
            <a:ext cx="1524000" cy="457200"/>
          </a:xfrm>
          <a:prstGeom prst="rect">
            <a:avLst/>
          </a:prstGeom>
        </p:spPr>
        <p:txBody>
          <a:bodyPr/>
          <a:lstStyle>
            <a:lvl1pPr marL="257175" indent="-257175" algn="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bg2"/>
                </a:solidFill>
              </a:rPr>
              <a:t>Перспективы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73045" y="1125539"/>
            <a:ext cx="6767718" cy="3298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16000" tIns="216000" rIns="324000" bIns="216000" rtlCol="0">
            <a:noAutofit/>
          </a:bodyPr>
          <a:lstStyle/>
          <a:p>
            <a:pPr marL="990600" indent="-350838" algn="just">
              <a:spcBef>
                <a:spcPts val="600"/>
              </a:spcBef>
              <a:buFont typeface="+mj-lt"/>
              <a:buAutoNum type="arabicPeriod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Реализовано движение шариков. Создана структура, содержащая метод.</a:t>
            </a:r>
          </a:p>
          <a:p>
            <a:pPr marL="990600" indent="-350838" algn="just">
              <a:spcBef>
                <a:spcPts val="600"/>
              </a:spcBef>
              <a:buFont typeface="+mj-lt"/>
              <a:buAutoNum type="arabicPeriod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Реализована работа со структурой в модели игры с покадровой анимацией.</a:t>
            </a:r>
          </a:p>
          <a:p>
            <a:pPr marL="990600" indent="-350838" algn="just">
              <a:spcBef>
                <a:spcPts val="600"/>
              </a:spcBef>
              <a:buFont typeface="+mj-lt"/>
              <a:buAutoNum type="arabicPeriod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Реализована работа меню с много-подчиненной структурой. Реализован вызов сортировок.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90600" indent="-350838" algn="just">
              <a:spcBef>
                <a:spcPts val="600"/>
              </a:spcBef>
              <a:buFont typeface="+mj-lt"/>
              <a:buAutoNum type="arabicPeriod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Выполнено разделение на библиотеки</a:t>
            </a:r>
          </a:p>
          <a:p>
            <a:pPr marL="457200" indent="-457200" algn="just">
              <a:spcBef>
                <a:spcPts val="1200"/>
              </a:spcBef>
              <a:buFont typeface="+mj-lt"/>
              <a:buAutoNum type="arabicPeriod"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524000" y="4641335"/>
            <a:ext cx="7116763" cy="16146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24000" rtlCol="0" anchor="ctr"/>
          <a:lstStyle/>
          <a:p>
            <a:pPr marL="1249363" indent="-350838" algn="just">
              <a:spcBef>
                <a:spcPts val="600"/>
              </a:spcBef>
              <a:buFont typeface="+mj-lt"/>
              <a:buAutoNum type="arabicPeriod"/>
            </a:pPr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завершена разработка структуры, для построения графиков .  </a:t>
            </a:r>
            <a:endParaRPr 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49363" indent="-350838" algn="just">
              <a:spcBef>
                <a:spcPts val="600"/>
              </a:spcBef>
              <a:buFont typeface="+mj-lt"/>
              <a:buAutoNum type="arabicPeriod"/>
            </a:pPr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Нет независимости </a:t>
            </a: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меню от типа процедур</a:t>
            </a:r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1" y="2947735"/>
            <a:ext cx="2199639" cy="35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5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 txBox="1">
            <a:spLocks/>
          </p:cNvSpPr>
          <p:nvPr/>
        </p:nvSpPr>
        <p:spPr>
          <a:xfrm>
            <a:off x="1250184" y="2249946"/>
            <a:ext cx="7723131" cy="576064"/>
          </a:xfrm>
          <a:prstGeom prst="rect">
            <a:avLst/>
          </a:prstGeom>
        </p:spPr>
        <p:txBody>
          <a:bodyPr/>
          <a:lstStyle>
            <a:lvl1pPr algn="ctr" defTabSz="685800">
              <a:spcBef>
                <a:spcPct val="0"/>
              </a:spcBef>
              <a:buNone/>
              <a:defRPr sz="3000" normalizeH="0" baseline="0">
                <a:solidFill>
                  <a:srgbClr val="00206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ru-RU" dirty="0" smtClean="0"/>
              <a:t>Мяу за </a:t>
            </a:r>
            <a:r>
              <a:rPr lang="ru-RU" dirty="0" err="1" smtClean="0"/>
              <a:t>вниМяу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4690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с закладками слева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 с закладками слева</Template>
  <TotalTime>652</TotalTime>
  <Words>519</Words>
  <Application>Microsoft Office PowerPoint</Application>
  <PresentationFormat>Экран (4:3)</PresentationFormat>
  <Paragraphs>92</Paragraphs>
  <Slides>6</Slides>
  <Notes>6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Mistral</vt:lpstr>
      <vt:lpstr>Segoe Script</vt:lpstr>
      <vt:lpstr>Тема с закладками слева</vt:lpstr>
      <vt:lpstr>Применение структур в программировании </vt:lpstr>
      <vt:lpstr>Применение структур в программировании</vt:lpstr>
      <vt:lpstr>Смена стиля программирования</vt:lpstr>
      <vt:lpstr>Результаты работы</vt:lpstr>
      <vt:lpstr>Результаты работы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Мирончик</dc:creator>
  <cp:lastModifiedBy>Елена Мирончик</cp:lastModifiedBy>
  <cp:revision>55</cp:revision>
  <dcterms:created xsi:type="dcterms:W3CDTF">2020-03-04T15:20:38Z</dcterms:created>
  <dcterms:modified xsi:type="dcterms:W3CDTF">2020-03-05T07:09:05Z</dcterms:modified>
</cp:coreProperties>
</file>