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59" r:id="rId6"/>
    <p:sldId id="284" r:id="rId7"/>
    <p:sldId id="285" r:id="rId8"/>
    <p:sldId id="274" r:id="rId9"/>
    <p:sldId id="286" r:id="rId10"/>
    <p:sldId id="287" r:id="rId11"/>
    <p:sldId id="288" r:id="rId12"/>
    <p:sldId id="289" r:id="rId13"/>
    <p:sldId id="290" r:id="rId14"/>
    <p:sldId id="278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4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FqoKQcvsWN9q3-yRewc86Hc8Mz1iSqi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" y="0"/>
            <a:ext cx="12049611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-35719"/>
            <a:ext cx="3979575" cy="6858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335999" y="1787165"/>
            <a:ext cx="317630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Munyala Eliud &amp; Christine Muthee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438900" y="3074482"/>
            <a:ext cx="3876674" cy="1716594"/>
          </a:xfrm>
        </p:spPr>
        <p:txBody>
          <a:bodyPr/>
          <a:lstStyle/>
          <a:p>
            <a:r>
              <a:rPr lang="en-US" dirty="0"/>
              <a:t>Data Science Pipeline – from Junk to 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introductory overview of Data Science applicability in Business.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C53C6-882F-B9F8-6AA4-CA45F9F5B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E4ED-CF5A-5F2B-FA26-3452A326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4" y="1256834"/>
            <a:ext cx="8167993" cy="434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D2E59-38A9-76C3-58DA-95A8C315C421}"/>
              </a:ext>
            </a:extLst>
          </p:cNvPr>
          <p:cNvSpPr txBox="1"/>
          <p:nvPr/>
        </p:nvSpPr>
        <p:spPr>
          <a:xfrm>
            <a:off x="3042407" y="176169"/>
            <a:ext cx="610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CODE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D4266-9D1C-79D0-A5CE-AD0EA863B2C4}"/>
              </a:ext>
            </a:extLst>
          </p:cNvPr>
          <p:cNvSpPr txBox="1"/>
          <p:nvPr/>
        </p:nvSpPr>
        <p:spPr>
          <a:xfrm>
            <a:off x="3173834" y="5763237"/>
            <a:ext cx="584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linkClick r:id="rId3"/>
              </a:rPr>
              <a:t>Notebook 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22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4" y="0"/>
            <a:ext cx="12049611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0"/>
            <a:ext cx="3918058" cy="6471821"/>
          </a:xfrm>
        </p:spPr>
        <p:txBody>
          <a:bodyPr/>
          <a:lstStyle/>
          <a:p>
            <a:pPr algn="ctr" fontAlgn="base"/>
            <a: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4000" b="0" i="0" dirty="0">
                <a:solidFill>
                  <a:srgbClr val="E0E0E0"/>
                </a:solidFill>
                <a:effectLst/>
                <a:latin typeface="Apple Color Emoji"/>
              </a:rPr>
              <a:t>😲</a:t>
            </a:r>
            <a: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6000" dirty="0"/>
              <a:t>Surprise This session was ideated by an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CAAE-8183-4AB3-2BCA-CB15C47B6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4" y="0"/>
            <a:ext cx="774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Munyala Eliud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269970" cy="1119943"/>
          </a:xfrm>
        </p:spPr>
        <p:txBody>
          <a:bodyPr/>
          <a:lstStyle/>
          <a:p>
            <a:pPr algn="ctr"/>
            <a:r>
              <a:rPr lang="en-US" dirty="0"/>
              <a:t>Data Engineering and ML – Ops</a:t>
            </a:r>
          </a:p>
          <a:p>
            <a:pPr algn="ctr"/>
            <a:r>
              <a:rPr lang="en-US" dirty="0"/>
              <a:t>F.I.T - Shop2Shop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37242D-6A6A-49F7-97CE-8DDDCE45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6" y="0"/>
            <a:ext cx="6398297" cy="47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364616" y="5491163"/>
            <a:ext cx="640738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pPr algn="ctr"/>
            <a:r>
              <a:rPr lang="en-US" sz="2800" b="0" i="0" dirty="0">
                <a:effectLst/>
                <a:latin typeface="Google Sans"/>
              </a:rPr>
              <a:t>World Resources Institute</a:t>
            </a:r>
          </a:p>
          <a:p>
            <a:pPr algn="ctr"/>
            <a:r>
              <a:rPr lang="en-US" sz="2800" b="0" i="0" dirty="0">
                <a:effectLst/>
                <a:latin typeface="Google Sans"/>
              </a:rPr>
              <a:t>Air Quality Analyst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A9CA834-496F-4895-82A1-D2EB9EF9D985}"/>
              </a:ext>
            </a:extLst>
          </p:cNvPr>
          <p:cNvSpPr txBox="1">
            <a:spLocks/>
          </p:cNvSpPr>
          <p:nvPr/>
        </p:nvSpPr>
        <p:spPr bwMode="ltGray">
          <a:xfrm>
            <a:off x="5334796" y="4148137"/>
            <a:ext cx="5749483" cy="13430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Christine Muthee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1F51F-9495-4AB1-1509-06874555A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6" y="15363"/>
            <a:ext cx="6407384" cy="4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257C5-6FAE-F424-0A6A-0CBA8AC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451474-4E7F-0242-0B44-F27B4AF2F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353" y="0"/>
            <a:ext cx="6299682" cy="936594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DFF0A-F614-E8C6-8485-F3B3CC7393C7}"/>
              </a:ext>
            </a:extLst>
          </p:cNvPr>
          <p:cNvSpPr txBox="1"/>
          <p:nvPr/>
        </p:nvSpPr>
        <p:spPr>
          <a:xfrm>
            <a:off x="1473693" y="1056443"/>
            <a:ext cx="94902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this workshop,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Our goal is to take a basic business case idea and explore its potential for Data Science application.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will start with a business problem or opportunity and work through the process of identifying potential data sources, developing a plan for collecting and analyzing the data, and determining the feasibility of using Data Science to solve the problem or capitalize on the opportunity.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By the end of the workshop, we should have a better understanding of the role that Data Science can play in business decision-making and be able to evaluate the potential of their own business ideas for Data Science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3728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6228"/>
            <a:ext cx="11340000" cy="517771"/>
          </a:xfrm>
        </p:spPr>
        <p:txBody>
          <a:bodyPr/>
          <a:lstStyle/>
          <a:p>
            <a:pPr algn="ctr"/>
            <a:r>
              <a:rPr lang="en-US" dirty="0"/>
              <a:t>Session Overview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1093643"/>
            <a:ext cx="2084507" cy="21146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00" y="3327462"/>
            <a:ext cx="1980000" cy="360000"/>
          </a:xfrm>
        </p:spPr>
        <p:txBody>
          <a:bodyPr/>
          <a:lstStyle/>
          <a:p>
            <a:r>
              <a:rPr lang="en-US" dirty="0"/>
              <a:t>1. Project Overview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613" y="384026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000" y="3961861"/>
            <a:ext cx="1980000" cy="1022609"/>
          </a:xfrm>
        </p:spPr>
        <p:txBody>
          <a:bodyPr/>
          <a:lstStyle/>
          <a:p>
            <a:r>
              <a:rPr lang="en-US" dirty="0"/>
              <a:t>Review of what we will be covering on Data Science and Machine Learning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5936" y="983120"/>
            <a:ext cx="1979613" cy="21027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02264" y="3260713"/>
            <a:ext cx="2246956" cy="493497"/>
          </a:xfrm>
        </p:spPr>
        <p:txBody>
          <a:bodyPr/>
          <a:lstStyle/>
          <a:p>
            <a:r>
              <a:rPr lang="en-US" dirty="0"/>
              <a:t>3. Brain Storming Session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13942" y="3854449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24136" y="3961862"/>
            <a:ext cx="1980000" cy="1022608"/>
          </a:xfrm>
        </p:spPr>
        <p:txBody>
          <a:bodyPr/>
          <a:lstStyle/>
          <a:p>
            <a:r>
              <a:rPr lang="en-US" dirty="0"/>
              <a:t>Brain storm on how this project can be done </a:t>
            </a:r>
          </a:p>
          <a:p>
            <a:r>
              <a:rPr lang="en-US" dirty="0"/>
              <a:t>Group works and Q&amp;A 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831" y="983120"/>
            <a:ext cx="1979613" cy="222522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2644" y="3327462"/>
            <a:ext cx="1980000" cy="360000"/>
          </a:xfrm>
        </p:spPr>
        <p:txBody>
          <a:bodyPr/>
          <a:lstStyle/>
          <a:p>
            <a:r>
              <a:rPr lang="en-US" dirty="0"/>
              <a:t>2. D.S Pipeline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644" y="384026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42644" y="3961862"/>
            <a:ext cx="1980000" cy="720000"/>
          </a:xfrm>
        </p:spPr>
        <p:txBody>
          <a:bodyPr/>
          <a:lstStyle/>
          <a:p>
            <a:r>
              <a:rPr lang="en-US" dirty="0"/>
              <a:t>Overview of the D.S pipeline and how M.L fits in the process.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51950" y="1093644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40150" y="3327462"/>
            <a:ext cx="1980000" cy="360000"/>
          </a:xfrm>
        </p:spPr>
        <p:txBody>
          <a:bodyPr/>
          <a:lstStyle/>
          <a:p>
            <a:r>
              <a:rPr lang="en-US" dirty="0"/>
              <a:t>4. Code Session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50" y="384026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40150" y="3961861"/>
            <a:ext cx="1980000" cy="898319"/>
          </a:xfrm>
        </p:spPr>
        <p:txBody>
          <a:bodyPr/>
          <a:lstStyle/>
          <a:p>
            <a:r>
              <a:rPr lang="en-US" dirty="0"/>
              <a:t>Practical Session of the project on Google Collab and Live Model Test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80587" y="1093644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80200" y="3327462"/>
            <a:ext cx="1980000" cy="360000"/>
          </a:xfrm>
        </p:spPr>
        <p:txBody>
          <a:bodyPr/>
          <a:lstStyle/>
          <a:p>
            <a:r>
              <a:rPr lang="en-US" dirty="0"/>
              <a:t>5.Close Up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70200" y="384026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80200" y="3961862"/>
            <a:ext cx="1980000" cy="369331"/>
          </a:xfrm>
        </p:spPr>
        <p:txBody>
          <a:bodyPr/>
          <a:lstStyle/>
          <a:p>
            <a:r>
              <a:rPr lang="en-US" dirty="0"/>
              <a:t>Q&amp;A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C83F4B-9C72-0457-EAD5-EEC5536C5238}"/>
              </a:ext>
            </a:extLst>
          </p:cNvPr>
          <p:cNvCxnSpPr>
            <a:cxnSpLocks/>
          </p:cNvCxnSpPr>
          <p:nvPr/>
        </p:nvCxnSpPr>
        <p:spPr>
          <a:xfrm>
            <a:off x="599613" y="5184183"/>
            <a:ext cx="5269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4A6AF4-4F75-5D4C-933F-CA3A02B373BE}"/>
              </a:ext>
            </a:extLst>
          </p:cNvPr>
          <p:cNvSpPr txBox="1"/>
          <p:nvPr/>
        </p:nvSpPr>
        <p:spPr>
          <a:xfrm>
            <a:off x="7897552" y="5735586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:00 PM - 3:00 PM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A52D5F-3A61-ED0E-7D5C-3BBBC930B8A8}"/>
              </a:ext>
            </a:extLst>
          </p:cNvPr>
          <p:cNvCxnSpPr>
            <a:cxnSpLocks/>
          </p:cNvCxnSpPr>
          <p:nvPr/>
        </p:nvCxnSpPr>
        <p:spPr>
          <a:xfrm>
            <a:off x="5869354" y="5657015"/>
            <a:ext cx="5525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7D577E-35A8-3D1A-3790-99CD0842720D}"/>
              </a:ext>
            </a:extLst>
          </p:cNvPr>
          <p:cNvSpPr txBox="1"/>
          <p:nvPr/>
        </p:nvSpPr>
        <p:spPr>
          <a:xfrm>
            <a:off x="4598665" y="5209113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11:30 AM  - 1:00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A6BCB-7164-AE98-3220-03ED8A4A8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B2BB1-0A98-970D-9CB3-6F7DEB10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4005943"/>
            <a:ext cx="5286241" cy="2780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7235A-8118-45B6-7888-1B1B7BA5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28" y="4005943"/>
            <a:ext cx="6842334" cy="278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25CE6-F705-EB6C-6649-1D9D0AEE4B54}"/>
              </a:ext>
            </a:extLst>
          </p:cNvPr>
          <p:cNvSpPr txBox="1"/>
          <p:nvPr/>
        </p:nvSpPr>
        <p:spPr>
          <a:xfrm>
            <a:off x="70338" y="71437"/>
            <a:ext cx="1212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2124"/>
                </a:solidFill>
                <a:latin typeface="Google Sans"/>
              </a:rPr>
              <a:t>1. PROJECT OVERVIEW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3B323-CA42-2DE0-B76C-280345A74E4F}"/>
              </a:ext>
            </a:extLst>
          </p:cNvPr>
          <p:cNvSpPr txBox="1"/>
          <p:nvPr/>
        </p:nvSpPr>
        <p:spPr>
          <a:xfrm>
            <a:off x="70337" y="881741"/>
            <a:ext cx="119148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Predicting Possible Loan Default Using Machine Learning</a:t>
            </a:r>
          </a:p>
          <a:p>
            <a:r>
              <a:rPr lang="en-US" sz="2000" dirty="0"/>
              <a:t>The goal of this workshop is to use machine learning techniques to predict loan default. We will begin by discussing the basics of machine learning, including key concepts and algorithms. </a:t>
            </a:r>
          </a:p>
          <a:p>
            <a:endParaRPr lang="en-US" sz="2000" dirty="0"/>
          </a:p>
          <a:p>
            <a:r>
              <a:rPr lang="en-US" sz="2000" dirty="0"/>
              <a:t>Then, we will explore how to use these techniques to build a model that can predict whether or not a borrower will default on their loan. </a:t>
            </a:r>
          </a:p>
          <a:p>
            <a:endParaRPr lang="en-US" sz="2000" dirty="0"/>
          </a:p>
          <a:p>
            <a:r>
              <a:rPr lang="en-US" sz="2000" dirty="0"/>
              <a:t>Throughout the workshop, we will work with real-world data to gain hands-on experience with these techniques. By the end of the workshop, you will have a working model that can predict loan default and a better understanding of how machine learning can be applied to this problem.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9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75C-FB18-3EFB-1488-1FC402B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The Data Science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92A92-0ED6-6402-6A44-AF0C31FF7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E65AC5-7BB0-1F3D-FDF9-0991B2EA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69549"/>
              </p:ext>
            </p:extLst>
          </p:nvPr>
        </p:nvGraphicFramePr>
        <p:xfrm>
          <a:off x="-16331" y="864000"/>
          <a:ext cx="12295417" cy="599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463636" imgH="12062599" progId="Visio.Drawing.15">
                  <p:embed/>
                </p:oleObj>
              </mc:Choice>
              <mc:Fallback>
                <p:oleObj name="Visio" r:id="rId2" imgW="22463636" imgH="120625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331" y="864000"/>
                        <a:ext cx="12295417" cy="599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43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B75F4-2D20-D71D-F67B-9F077EC32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2A57-1F4A-77A3-499F-306C5E16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A6C-9685-021E-B47A-629C183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34A50-A39D-768A-88AF-F0C856550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3F9C9-4997-95EF-3634-8129156D0281}"/>
              </a:ext>
            </a:extLst>
          </p:cNvPr>
          <p:cNvSpPr txBox="1"/>
          <p:nvPr/>
        </p:nvSpPr>
        <p:spPr>
          <a:xfrm>
            <a:off x="310392" y="1351508"/>
            <a:ext cx="1146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Söhne"/>
              </a:rPr>
              <a:t> What are some ways we can collect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b="0" i="0" dirty="0">
                <a:effectLst/>
                <a:latin typeface="Söhne"/>
              </a:rPr>
              <a:t>1 In General for any sc</a:t>
            </a:r>
            <a:r>
              <a:rPr lang="en-US" sz="3600" dirty="0">
                <a:latin typeface="Söhne"/>
              </a:rPr>
              <a:t>enario i.e. Sensors, Survey, Research for a business</a:t>
            </a:r>
          </a:p>
          <a:p>
            <a:pPr lvl="1"/>
            <a:r>
              <a:rPr lang="en-US" sz="3600" b="0" i="0" dirty="0">
                <a:effectLst/>
                <a:latin typeface="Söhne"/>
              </a:rPr>
              <a:t>1</a:t>
            </a:r>
            <a:r>
              <a:rPr lang="en-US" sz="3600" dirty="0">
                <a:latin typeface="Söhne"/>
              </a:rPr>
              <a:t>.2 Problem specific i.e. Bank customer</a:t>
            </a:r>
            <a:endParaRPr lang="en-US" sz="36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0" i="0" dirty="0">
                <a:effectLst/>
                <a:latin typeface="Söhne"/>
              </a:rPr>
              <a:t>What would be some various factors that can affect a person's likelihood of defaulting on a loan.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0" i="0" dirty="0">
                <a:effectLst/>
                <a:latin typeface="Söhne"/>
              </a:rPr>
              <a:t>Ideate on som</a:t>
            </a:r>
            <a:r>
              <a:rPr lang="en-US" sz="3600" dirty="0">
                <a:latin typeface="Söhne"/>
              </a:rPr>
              <a:t>e </a:t>
            </a:r>
            <a:r>
              <a:rPr lang="en-US" sz="3600" b="0" i="0" dirty="0">
                <a:effectLst/>
                <a:latin typeface="Söhne"/>
              </a:rPr>
              <a:t>key predictors of loan default and develop a reliable method for predicting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392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489</Words>
  <Application>Microsoft Office PowerPoint</Application>
  <PresentationFormat>Widescreen</PresentationFormat>
  <Paragraphs>64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Apple Color Emoji</vt:lpstr>
      <vt:lpstr>Arial</vt:lpstr>
      <vt:lpstr>Arial Black</vt:lpstr>
      <vt:lpstr>Calibri</vt:lpstr>
      <vt:lpstr>Google Sans</vt:lpstr>
      <vt:lpstr>Helvetica Neue</vt:lpstr>
      <vt:lpstr>Söhne</vt:lpstr>
      <vt:lpstr>Tahoma</vt:lpstr>
      <vt:lpstr>Times New Roman</vt:lpstr>
      <vt:lpstr>Office Theme</vt:lpstr>
      <vt:lpstr>Visio</vt:lpstr>
      <vt:lpstr>Data Science Pipeline – from Junk to Bank</vt:lpstr>
      <vt:lpstr>Munyala Eliud </vt:lpstr>
      <vt:lpstr>PowerPoint Presentation</vt:lpstr>
      <vt:lpstr>OVERVIEW</vt:lpstr>
      <vt:lpstr>Session Overview </vt:lpstr>
      <vt:lpstr>PowerPoint Presentation</vt:lpstr>
      <vt:lpstr> The Data Science Pipeline</vt:lpstr>
      <vt:lpstr>PowerPoint Presentation</vt:lpstr>
      <vt:lpstr>Group Session</vt:lpstr>
      <vt:lpstr>PowerPoint Presentation</vt:lpstr>
      <vt:lpstr>Thank You</vt:lpstr>
      <vt:lpstr>  😲  Surprise This session was ideated by an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2022-12-06T08:43:36Z</dcterms:created>
  <dcterms:modified xsi:type="dcterms:W3CDTF">2022-12-17T04:24:15Z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