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67" r:id="rId5"/>
    <p:sldId id="273" r:id="rId6"/>
    <p:sldId id="259" r:id="rId7"/>
    <p:sldId id="258" r:id="rId8"/>
    <p:sldId id="275" r:id="rId9"/>
    <p:sldId id="260" r:id="rId10"/>
    <p:sldId id="271" r:id="rId11"/>
    <p:sldId id="262" r:id="rId12"/>
    <p:sldId id="269" r:id="rId13"/>
    <p:sldId id="276" r:id="rId14"/>
    <p:sldId id="264" r:id="rId15"/>
    <p:sldId id="268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bhay Kumar" initials="A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archgate.net/" TargetMode="External"/><Relationship Id="rId2" Type="http://schemas.openxmlformats.org/officeDocument/2006/relationships/hyperlink" Target="http://www.electronics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ircuitdigest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874" y="-304799"/>
            <a:ext cx="8991600" cy="23622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latin typeface="Arial Black" pitchFamily="34" charset="0"/>
              </a:rPr>
              <a:t>Voice Activated Home Automation</a:t>
            </a:r>
            <a:endParaRPr lang="en-US" sz="54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3810000"/>
            <a:ext cx="5181600" cy="3048000"/>
          </a:xfrm>
        </p:spPr>
        <p:txBody>
          <a:bodyPr>
            <a:normAutofit/>
          </a:bodyPr>
          <a:lstStyle/>
          <a:p>
            <a:pPr algn="l"/>
            <a:r>
              <a:rPr lang="en-US" sz="2400" b="1" i="1" dirty="0" smtClean="0">
                <a:solidFill>
                  <a:schemeClr val="tx1"/>
                </a:solidFill>
                <a:latin typeface="Lucida Handwriting" pitchFamily="66" charset="0"/>
              </a:rPr>
              <a:t>             Presented  by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1800" dirty="0" err="1" smtClean="0">
                <a:solidFill>
                  <a:schemeClr val="tx1"/>
                </a:solidFill>
                <a:latin typeface="Arial Rounded MT Bold" pitchFamily="34" charset="0"/>
              </a:rPr>
              <a:t>Abhay</a:t>
            </a:r>
            <a:r>
              <a:rPr lang="en-US" sz="1800" dirty="0" smtClean="0">
                <a:solidFill>
                  <a:schemeClr val="tx1"/>
                </a:solidFill>
                <a:latin typeface="Arial Rounded MT Bold" pitchFamily="34" charset="0"/>
              </a:rPr>
              <a:t> Kumar(15/IC/01)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1800" dirty="0" err="1" smtClean="0">
                <a:solidFill>
                  <a:schemeClr val="tx1"/>
                </a:solidFill>
                <a:latin typeface="Arial Rounded MT Bold" pitchFamily="34" charset="0"/>
              </a:rPr>
              <a:t>Abhijeet</a:t>
            </a:r>
            <a:r>
              <a:rPr lang="en-US" sz="1800" dirty="0" smtClean="0">
                <a:solidFill>
                  <a:schemeClr val="tx1"/>
                </a:solidFill>
                <a:latin typeface="Arial Rounded MT Bold" pitchFamily="34" charset="0"/>
              </a:rPr>
              <a:t> Prasad(15/IC/02)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tx1"/>
                </a:solidFill>
                <a:latin typeface="Arial Rounded MT Bold" pitchFamily="34" charset="0"/>
              </a:rPr>
              <a:t>Ajay Kumar(15/IC/04)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1800" dirty="0" err="1" smtClean="0">
                <a:solidFill>
                  <a:schemeClr val="tx1"/>
                </a:solidFill>
                <a:latin typeface="Arial Rounded MT Bold" pitchFamily="34" charset="0"/>
              </a:rPr>
              <a:t>Akanksha</a:t>
            </a:r>
            <a:r>
              <a:rPr lang="en-US" sz="1800" dirty="0" smtClean="0">
                <a:solidFill>
                  <a:schemeClr val="tx1"/>
                </a:solidFill>
                <a:latin typeface="Arial Rounded MT Bold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 Rounded MT Bold" pitchFamily="34" charset="0"/>
              </a:rPr>
              <a:t>Kumari</a:t>
            </a:r>
            <a:r>
              <a:rPr lang="en-US" sz="1800" dirty="0" smtClean="0">
                <a:solidFill>
                  <a:schemeClr val="tx1"/>
                </a:solidFill>
                <a:latin typeface="Arial Rounded MT Bold" pitchFamily="34" charset="0"/>
              </a:rPr>
              <a:t>(15/IC/06)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tx1"/>
                </a:solidFill>
                <a:latin typeface="Arial Rounded MT Bold" pitchFamily="34" charset="0"/>
              </a:rPr>
              <a:t>Babul Raj(15/IC/17)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1800" dirty="0" err="1" smtClean="0">
                <a:solidFill>
                  <a:schemeClr val="tx1"/>
                </a:solidFill>
                <a:latin typeface="Arial Rounded MT Bold" pitchFamily="34" charset="0"/>
              </a:rPr>
              <a:t>Dipti</a:t>
            </a:r>
            <a:r>
              <a:rPr lang="en-US" sz="1800" dirty="0" smtClean="0">
                <a:solidFill>
                  <a:schemeClr val="tx1"/>
                </a:solidFill>
                <a:latin typeface="Arial Rounded MT Bold" pitchFamily="34" charset="0"/>
              </a:rPr>
              <a:t> Roy </a:t>
            </a:r>
            <a:r>
              <a:rPr lang="en-US" sz="1800" dirty="0" err="1" smtClean="0">
                <a:solidFill>
                  <a:schemeClr val="tx1"/>
                </a:solidFill>
                <a:latin typeface="Arial Rounded MT Bold" pitchFamily="34" charset="0"/>
              </a:rPr>
              <a:t>Choudhary</a:t>
            </a:r>
            <a:r>
              <a:rPr lang="en-US" sz="1800" dirty="0" smtClean="0">
                <a:solidFill>
                  <a:schemeClr val="tx1"/>
                </a:solidFill>
                <a:latin typeface="Arial Rounded MT Bold" pitchFamily="34" charset="0"/>
              </a:rPr>
              <a:t>(15/IC/23)</a:t>
            </a:r>
            <a:endParaRPr 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1" y="19050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Handwriting" pitchFamily="66" charset="0"/>
              </a:rPr>
              <a:t>                           Under the supervision of</a:t>
            </a:r>
          </a:p>
          <a:p>
            <a:r>
              <a:rPr lang="en-US" dirty="0">
                <a:latin typeface="Arial Black" pitchFamily="34" charset="0"/>
              </a:rPr>
              <a:t> </a:t>
            </a:r>
            <a:r>
              <a:rPr lang="en-US" dirty="0" smtClean="0">
                <a:latin typeface="Arial Black" pitchFamily="34" charset="0"/>
              </a:rPr>
              <a:t>                                    Mr. T.S. Roy</a:t>
            </a:r>
          </a:p>
          <a:p>
            <a:r>
              <a:rPr lang="en-US" dirty="0" smtClean="0">
                <a:latin typeface="Arial Black" pitchFamily="34" charset="0"/>
              </a:rPr>
              <a:t>                                 </a:t>
            </a:r>
            <a:r>
              <a:rPr lang="en-US" dirty="0" smtClean="0">
                <a:latin typeface="Arial Rounded MT Bold" pitchFamily="34" charset="0"/>
              </a:rPr>
              <a:t>Assistant Professor</a:t>
            </a:r>
          </a:p>
          <a:p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smtClean="0">
                <a:latin typeface="Arial Rounded MT Bold" pitchFamily="34" charset="0"/>
              </a:rPr>
              <a:t>             Department of Instrumentation and Control Engineering    </a:t>
            </a: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72031"/>
            <a:ext cx="2438400" cy="20574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114799"/>
            <a:ext cx="2957840" cy="18789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638800" y="3429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b="1" u="sng" dirty="0" smtClean="0">
                <a:latin typeface="Arial Black" pitchFamily="34" charset="0"/>
              </a:rPr>
              <a:t>PN </a:t>
            </a:r>
            <a:r>
              <a:rPr lang="en-US" b="1" u="sng" dirty="0">
                <a:latin typeface="Arial Black" pitchFamily="34" charset="0"/>
              </a:rPr>
              <a:t>Junction Diode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3962400"/>
            <a:ext cx="502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 is a type of rectifier diode used as a one way check valve.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This diode only allows electrical current in one direction to flow.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They are used to convert AC power to DC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641866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b="1" u="sng" dirty="0" smtClean="0">
                <a:latin typeface="Arial Black" pitchFamily="34" charset="0"/>
                <a:cs typeface="Aharoni" pitchFamily="2" charset="-79"/>
              </a:rPr>
              <a:t>2N2222 NPN TRANSISTOR</a:t>
            </a:r>
            <a:endParaRPr lang="en-US" b="1" u="sng" dirty="0"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57600" y="1447800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It is a common NPN BJT used for general purpose low power amplifying  or switching applications.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 l="80290" t="15153" r="778" b="66327"/>
          <a:stretch>
            <a:fillRect/>
          </a:stretch>
        </p:blipFill>
        <p:spPr bwMode="auto">
          <a:xfrm>
            <a:off x="381000" y="1676400"/>
            <a:ext cx="68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9485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rgbClr val="FF0000"/>
                </a:solidFill>
                <a:latin typeface="Arial Black" pitchFamily="34" charset="0"/>
              </a:rPr>
              <a:t>Working of the Project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1026" name="Picture 2" descr="F:\tempery\Voice\mobile ap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979" y="1295400"/>
            <a:ext cx="8428022" cy="52341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tempery\Voice\mobile voice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981" t="1130" r="2289" b="1730"/>
          <a:stretch>
            <a:fillRect/>
          </a:stretch>
        </p:blipFill>
        <p:spPr bwMode="auto">
          <a:xfrm>
            <a:off x="381000" y="228600"/>
            <a:ext cx="8382000" cy="6482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3400" y="0"/>
            <a:ext cx="990600" cy="68580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Bell MT" pitchFamily="18" charset="0"/>
              </a:rPr>
              <a:t>A</a:t>
            </a:r>
            <a:br>
              <a:rPr lang="en-US" b="1" dirty="0" smtClean="0">
                <a:solidFill>
                  <a:srgbClr val="FF0000"/>
                </a:solidFill>
                <a:latin typeface="Bell MT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Bell MT" pitchFamily="18" charset="0"/>
              </a:rPr>
              <a:t>P</a:t>
            </a:r>
            <a:br>
              <a:rPr lang="en-US" b="1" dirty="0" smtClean="0">
                <a:solidFill>
                  <a:srgbClr val="FF0000"/>
                </a:solidFill>
                <a:latin typeface="Bell MT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Bell MT" pitchFamily="18" charset="0"/>
              </a:rPr>
              <a:t>P</a:t>
            </a:r>
            <a:br>
              <a:rPr lang="en-US" b="1" dirty="0" smtClean="0">
                <a:solidFill>
                  <a:srgbClr val="FF0000"/>
                </a:solidFill>
                <a:latin typeface="Bell MT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Bell MT" pitchFamily="18" charset="0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Bell MT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Bell MT" pitchFamily="18" charset="0"/>
              </a:rPr>
              <a:t>C</a:t>
            </a:r>
            <a:br>
              <a:rPr lang="en-US" b="1" dirty="0" smtClean="0">
                <a:solidFill>
                  <a:srgbClr val="FF0000"/>
                </a:solidFill>
                <a:latin typeface="Bell MT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Bell MT" pitchFamily="18" charset="0"/>
              </a:rPr>
              <a:t>O</a:t>
            </a:r>
            <a:br>
              <a:rPr lang="en-US" b="1" dirty="0" smtClean="0">
                <a:solidFill>
                  <a:srgbClr val="FF0000"/>
                </a:solidFill>
                <a:latin typeface="Bell MT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Bell MT" pitchFamily="18" charset="0"/>
              </a:rPr>
              <a:t>D</a:t>
            </a:r>
            <a:br>
              <a:rPr lang="en-US" b="1" dirty="0" smtClean="0">
                <a:solidFill>
                  <a:srgbClr val="FF0000"/>
                </a:solidFill>
                <a:latin typeface="Bell MT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Bell MT" pitchFamily="18" charset="0"/>
              </a:rPr>
              <a:t>I</a:t>
            </a:r>
            <a:br>
              <a:rPr lang="en-US" b="1" dirty="0" smtClean="0">
                <a:solidFill>
                  <a:srgbClr val="FF0000"/>
                </a:solidFill>
                <a:latin typeface="Bell MT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Bell MT" pitchFamily="18" charset="0"/>
              </a:rPr>
              <a:t>N</a:t>
            </a:r>
            <a:br>
              <a:rPr lang="en-US" b="1" dirty="0" smtClean="0">
                <a:solidFill>
                  <a:srgbClr val="FF0000"/>
                </a:solidFill>
                <a:latin typeface="Bell MT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Bell MT" pitchFamily="18" charset="0"/>
              </a:rPr>
              <a:t>G</a:t>
            </a:r>
            <a:endParaRPr lang="en-US" b="1" dirty="0">
              <a:solidFill>
                <a:srgbClr val="FF0000"/>
              </a:solidFill>
              <a:latin typeface="Bell MT" pitchFamily="18" charset="0"/>
            </a:endParaRPr>
          </a:p>
        </p:txBody>
      </p:sp>
      <p:pic>
        <p:nvPicPr>
          <p:cNvPr id="4" name="Content Placeholder 3" descr="F:\tempery\Voice\code voice app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848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3716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 Black" pitchFamily="34" charset="0"/>
              </a:rPr>
              <a:t>Applications</a:t>
            </a:r>
            <a:r>
              <a:rPr lang="en-US" b="1" dirty="0" smtClean="0">
                <a:latin typeface="Arial Black" pitchFamily="34" charset="0"/>
              </a:rPr>
              <a:t/>
            </a:r>
            <a:br>
              <a:rPr lang="en-US" b="1" dirty="0" smtClean="0">
                <a:latin typeface="Arial Black" pitchFamily="34" charset="0"/>
              </a:rPr>
            </a:b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The Voice Activated Home Automation system will help us control different loads (electrical appliances) with simple voice commands.</a:t>
            </a:r>
          </a:p>
          <a:p>
            <a:endParaRPr lang="en-IN" sz="2400" dirty="0" smtClean="0"/>
          </a:p>
          <a:p>
            <a:r>
              <a:rPr lang="en-IN" sz="2400" dirty="0" smtClean="0"/>
              <a:t>This kind of system is very useful for people with disabilities.</a:t>
            </a:r>
          </a:p>
          <a:p>
            <a:endParaRPr lang="en-IN" sz="2400" dirty="0" smtClean="0"/>
          </a:p>
          <a:p>
            <a:r>
              <a:rPr lang="en-IN" sz="2400" dirty="0" smtClean="0"/>
              <a:t>Further, the project can be expanded by adding different sensors (light, smoke, etc.).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rial Black" pitchFamily="34" charset="0"/>
              </a:rPr>
              <a:t>Conclusion</a:t>
            </a:r>
            <a:endParaRPr lang="en-US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Through this presentation, we are portraying the layout of the procedure in which we would conduct our project</a:t>
            </a:r>
          </a:p>
          <a:p>
            <a:r>
              <a:rPr lang="en-US" sz="2400" dirty="0" smtClean="0"/>
              <a:t>For the next few months we will be designing the circuit as per the requirement, our main motto being as simple as the circuit can be.</a:t>
            </a:r>
          </a:p>
          <a:p>
            <a:r>
              <a:rPr lang="en-US" sz="2400" dirty="0" smtClean="0"/>
              <a:t>Next we will first start from simple home appliances such as LEDs  to verify that our circuit design is appropriate.</a:t>
            </a:r>
          </a:p>
          <a:p>
            <a:r>
              <a:rPr lang="en-US" sz="2400" dirty="0" smtClean="0"/>
              <a:t>The major components of our project will be the </a:t>
            </a:r>
            <a:r>
              <a:rPr lang="en-US" sz="2400" dirty="0" err="1" smtClean="0"/>
              <a:t>bluetooth</a:t>
            </a:r>
            <a:r>
              <a:rPr lang="en-US" sz="2400" dirty="0" smtClean="0"/>
              <a:t> device which needs to be specific and only </a:t>
            </a:r>
            <a:r>
              <a:rPr lang="en-US" sz="2400" dirty="0" err="1" smtClean="0"/>
              <a:t>bluetooth</a:t>
            </a:r>
            <a:r>
              <a:rPr lang="en-US" sz="2400" dirty="0" smtClean="0"/>
              <a:t> HC 05 has to be used and the </a:t>
            </a:r>
            <a:r>
              <a:rPr lang="en-US" sz="2400" dirty="0" err="1" smtClean="0"/>
              <a:t>arduino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Our essential aim is to design a simple and user friendly model such that it can be easy to handle by any age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Reference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 Rounded MT Bold" pitchFamily="34" charset="0"/>
              </a:rPr>
              <a:t>Websites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Arial Rounded MT Bold" pitchFamily="34" charset="0"/>
                <a:hlinkClick r:id="rId2"/>
              </a:rPr>
              <a:t>www.electronicshub.com</a:t>
            </a:r>
            <a:endParaRPr lang="en-US" sz="2000" dirty="0" smtClean="0">
              <a:latin typeface="Arial Rounded MT Bold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Arial Rounded MT Bold" pitchFamily="34" charset="0"/>
                <a:hlinkClick r:id="rId3"/>
              </a:rPr>
              <a:t>www.researchgate.net</a:t>
            </a:r>
            <a:endParaRPr lang="en-US" sz="2000" dirty="0" smtClean="0">
              <a:latin typeface="Arial Rounded MT Bold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Arial Rounded MT Bold" pitchFamily="34" charset="0"/>
                <a:hlinkClick r:id="rId4"/>
              </a:rPr>
              <a:t>www.circuitdigest.com</a:t>
            </a:r>
            <a:endParaRPr lang="en-US" sz="2000" dirty="0" smtClean="0">
              <a:latin typeface="Arial Rounded MT Bold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 Rounded MT Bold" pitchFamily="34" charset="0"/>
              </a:rPr>
              <a:t>Books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Arial Rounded MT Bold" pitchFamily="34" charset="0"/>
              </a:rPr>
              <a:t>Exploring </a:t>
            </a:r>
            <a:r>
              <a:rPr lang="en-US" sz="2000" dirty="0" err="1" smtClean="0">
                <a:latin typeface="Arial Rounded MT Bold" pitchFamily="34" charset="0"/>
              </a:rPr>
              <a:t>Arduino</a:t>
            </a:r>
            <a:r>
              <a:rPr lang="en-US" sz="2000" dirty="0" smtClean="0">
                <a:latin typeface="Arial Rounded MT Bold" pitchFamily="34" charset="0"/>
              </a:rPr>
              <a:t>: Tools and Techniques for Engineering Wizardry</a:t>
            </a:r>
            <a:endParaRPr lang="en-US" sz="2000" dirty="0">
              <a:latin typeface="Arial Rounded MT Bold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iphy.gif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7" name="Title 4"/>
          <p:cNvSpPr>
            <a:spLocks noGrp="1"/>
          </p:cNvSpPr>
          <p:nvPr>
            <p:ph sz="half" idx="2"/>
          </p:nvPr>
        </p:nvSpPr>
        <p:spPr>
          <a:xfrm>
            <a:off x="609600" y="2133600"/>
            <a:ext cx="8229600" cy="2133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38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Thank You</a:t>
            </a:r>
            <a:endParaRPr lang="en-US" sz="13800" cap="all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Introduction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gency FB" pitchFamily="34" charset="0"/>
              </a:rPr>
              <a:t>The concept of Home Automation is gaining popularity as it helps in reducing      human effort and errors and thus increasing the efficiency.</a:t>
            </a:r>
          </a:p>
          <a:p>
            <a:r>
              <a:rPr lang="en-US" sz="2800" dirty="0" smtClean="0">
                <a:latin typeface="Agency FB" pitchFamily="34" charset="0"/>
              </a:rPr>
              <a:t>With the help of Home Automation system, we can control different appliances like lights, fans, TV, AC etc.</a:t>
            </a:r>
          </a:p>
          <a:p>
            <a:r>
              <a:rPr lang="en-US" sz="2800" dirty="0" smtClean="0">
                <a:latin typeface="Agency FB" pitchFamily="34" charset="0"/>
              </a:rPr>
              <a:t>Additionally, a home automation system can also provide other features like security, alarms, emergency systems etc. can be integrated.</a:t>
            </a:r>
          </a:p>
          <a:p>
            <a:r>
              <a:rPr lang="en-US" sz="2800" dirty="0" smtClean="0">
                <a:latin typeface="Agency FB" pitchFamily="34" charset="0"/>
              </a:rPr>
              <a:t>It is implemented using </a:t>
            </a:r>
            <a:r>
              <a:rPr lang="en-US" sz="2800" dirty="0" err="1" smtClean="0">
                <a:latin typeface="Agency FB" pitchFamily="34" charset="0"/>
              </a:rPr>
              <a:t>Arduino</a:t>
            </a:r>
            <a:r>
              <a:rPr lang="en-US" sz="2800" dirty="0" smtClean="0">
                <a:latin typeface="Agency FB" pitchFamily="34" charset="0"/>
              </a:rPr>
              <a:t> UNO, Bluetooth and a smart phone.</a:t>
            </a:r>
            <a:endParaRPr lang="en-US" sz="2800" dirty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Table of Contents</a:t>
            </a:r>
            <a:endParaRPr lang="en-US" b="1" dirty="0">
              <a:solidFill>
                <a:srgbClr val="FF0000"/>
              </a:solidFill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3600" dirty="0" err="1" smtClean="0">
                <a:latin typeface="Agency FB" pitchFamily="34" charset="0"/>
              </a:rPr>
              <a:t>Arduino</a:t>
            </a:r>
            <a:endParaRPr lang="en-IN" sz="3600" dirty="0" smtClean="0">
              <a:latin typeface="Agency FB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3600" dirty="0" smtClean="0">
                <a:latin typeface="Agency FB" pitchFamily="34" charset="0"/>
              </a:rPr>
              <a:t>Circuit Diagram</a:t>
            </a:r>
          </a:p>
          <a:p>
            <a:pPr>
              <a:buFont typeface="Wingdings" pitchFamily="2" charset="2"/>
              <a:buChar char="Ø"/>
            </a:pPr>
            <a:r>
              <a:rPr lang="en-IN" sz="3600" dirty="0" smtClean="0">
                <a:latin typeface="Agency FB" pitchFamily="34" charset="0"/>
              </a:rPr>
              <a:t>Components Required</a:t>
            </a:r>
          </a:p>
          <a:p>
            <a:pPr>
              <a:buFont typeface="Wingdings" pitchFamily="2" charset="2"/>
              <a:buChar char="Ø"/>
            </a:pPr>
            <a:r>
              <a:rPr lang="en-IN" sz="3600" smtClean="0">
                <a:latin typeface="Agency FB" pitchFamily="34" charset="0"/>
              </a:rPr>
              <a:t>Components Description</a:t>
            </a:r>
            <a:endParaRPr lang="en-IN" sz="3600" dirty="0" smtClean="0">
              <a:latin typeface="Agency FB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3600" dirty="0" smtClean="0">
                <a:latin typeface="Agency FB" pitchFamily="34" charset="0"/>
              </a:rPr>
              <a:t>Working of the Project</a:t>
            </a:r>
          </a:p>
          <a:p>
            <a:pPr>
              <a:buFont typeface="Wingdings" pitchFamily="2" charset="2"/>
              <a:buChar char="Ø"/>
            </a:pPr>
            <a:r>
              <a:rPr lang="en-IN" sz="3600" dirty="0" smtClean="0">
                <a:latin typeface="Agency FB" pitchFamily="34" charset="0"/>
              </a:rPr>
              <a:t>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401762"/>
          </a:xfrm>
        </p:spPr>
        <p:txBody>
          <a:bodyPr>
            <a:normAutofit/>
          </a:bodyPr>
          <a:lstStyle/>
          <a:p>
            <a:r>
              <a:rPr lang="en-IN" dirty="0" err="1" smtClean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Arduino</a:t>
            </a:r>
            <a:r>
              <a:rPr lang="en-IN" dirty="0" smtClean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 UNO</a:t>
            </a:r>
            <a:endParaRPr lang="en-US" dirty="0">
              <a:solidFill>
                <a:srgbClr val="FF0000"/>
              </a:solidFill>
              <a:latin typeface="Arial Black" pitchFamily="34" charset="0"/>
              <a:cs typeface="Aharoni" pitchFamily="2" charset="-79"/>
            </a:endParaRPr>
          </a:p>
        </p:txBody>
      </p:sp>
      <p:pic>
        <p:nvPicPr>
          <p:cNvPr id="4" name="Content Placeholder 3" descr="arduino_uno_large-com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05400" y="2438400"/>
            <a:ext cx="3810000" cy="2514600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TextBox 2"/>
          <p:cNvSpPr txBox="1"/>
          <p:nvPr/>
        </p:nvSpPr>
        <p:spPr>
          <a:xfrm>
            <a:off x="457200" y="2209800"/>
            <a:ext cx="449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The UNO has14 digital input/output pins, 6 analog inputs , a USB connection, a power jack and a reset button.</a:t>
            </a:r>
          </a:p>
          <a:p>
            <a:endParaRPr lang="en-US" sz="2400" dirty="0" smtClean="0">
              <a:latin typeface="Agency FB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It can either be connected to a computer with a USB cable or battery to get started. </a:t>
            </a:r>
            <a:endParaRPr lang="en-US" sz="2400" dirty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Arduino</a:t>
            </a:r>
            <a:r>
              <a:rPr lang="en-IN" dirty="0" smtClean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 Pin</a:t>
            </a:r>
            <a:endParaRPr lang="en-US" dirty="0"/>
          </a:p>
        </p:txBody>
      </p:sp>
      <p:pic>
        <p:nvPicPr>
          <p:cNvPr id="4" name="Content Placeholder 3" descr="Arduino UNO p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447800"/>
            <a:ext cx="7315200" cy="4724401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900" b="1" dirty="0" smtClean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Components Required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3100" dirty="0" err="1" smtClean="0">
                <a:latin typeface="+mj-lt"/>
              </a:rPr>
              <a:t>Arduino</a:t>
            </a:r>
            <a:r>
              <a:rPr lang="en-US" sz="3100" dirty="0" smtClean="0">
                <a:latin typeface="+mj-lt"/>
              </a:rPr>
              <a:t> UNO – 1</a:t>
            </a:r>
          </a:p>
          <a:p>
            <a:pPr>
              <a:buFont typeface="Wingdings" pitchFamily="2" charset="2"/>
              <a:buChar char="Ø"/>
            </a:pPr>
            <a:r>
              <a:rPr lang="en-US" sz="3100" dirty="0" smtClean="0">
                <a:latin typeface="+mj-lt"/>
              </a:rPr>
              <a:t>HC – 05 Bluetooth Module – 1</a:t>
            </a:r>
          </a:p>
          <a:p>
            <a:pPr>
              <a:buFont typeface="Wingdings" pitchFamily="2" charset="2"/>
              <a:buChar char="Ø"/>
            </a:pPr>
            <a:r>
              <a:rPr lang="en-US" sz="3100" dirty="0" smtClean="0">
                <a:latin typeface="+mj-lt"/>
              </a:rPr>
              <a:t>Smart Phone or Tablet – 1</a:t>
            </a:r>
          </a:p>
          <a:p>
            <a:pPr>
              <a:buFont typeface="Wingdings" pitchFamily="2" charset="2"/>
              <a:buChar char="Ø"/>
            </a:pPr>
            <a:r>
              <a:rPr lang="en-US" sz="3100" dirty="0" smtClean="0">
                <a:latin typeface="+mj-lt"/>
              </a:rPr>
              <a:t>2N2222 NPN Transistor – 4</a:t>
            </a:r>
          </a:p>
          <a:p>
            <a:pPr>
              <a:buFont typeface="Wingdings" pitchFamily="2" charset="2"/>
              <a:buChar char="Ø"/>
            </a:pPr>
            <a:r>
              <a:rPr lang="en-US" sz="3100" dirty="0" smtClean="0">
                <a:latin typeface="+mj-lt"/>
              </a:rPr>
              <a:t>12V Relay – 4</a:t>
            </a:r>
          </a:p>
          <a:p>
            <a:pPr>
              <a:buFont typeface="Wingdings" pitchFamily="2" charset="2"/>
              <a:buChar char="Ø"/>
            </a:pPr>
            <a:r>
              <a:rPr lang="en-US" sz="3100" dirty="0" smtClean="0">
                <a:latin typeface="+mj-lt"/>
              </a:rPr>
              <a:t>1 K</a:t>
            </a:r>
            <a:r>
              <a:rPr lang="el-GR" sz="3100" dirty="0" smtClean="0">
                <a:latin typeface="+mj-lt"/>
              </a:rPr>
              <a:t>Ω </a:t>
            </a:r>
            <a:r>
              <a:rPr lang="en-US" sz="3100" dirty="0" smtClean="0">
                <a:latin typeface="+mj-lt"/>
              </a:rPr>
              <a:t>Resistor – 4</a:t>
            </a:r>
          </a:p>
          <a:p>
            <a:pPr>
              <a:buFont typeface="Wingdings" pitchFamily="2" charset="2"/>
              <a:buChar char="Ø"/>
            </a:pPr>
            <a:r>
              <a:rPr lang="en-US" sz="3100" dirty="0" smtClean="0">
                <a:latin typeface="+mj-lt"/>
              </a:rPr>
              <a:t>1N4007 PN Junction Diode – 4</a:t>
            </a:r>
          </a:p>
          <a:p>
            <a:pPr>
              <a:buFont typeface="Wingdings" pitchFamily="2" charset="2"/>
              <a:buChar char="Ø"/>
            </a:pPr>
            <a:r>
              <a:rPr lang="en-US" sz="3100" dirty="0" smtClean="0">
                <a:latin typeface="+mj-lt"/>
              </a:rPr>
              <a:t>Power Supply</a:t>
            </a:r>
          </a:p>
          <a:p>
            <a:pPr>
              <a:buFont typeface="Wingdings" pitchFamily="2" charset="2"/>
              <a:buChar char="Ø"/>
            </a:pPr>
            <a:r>
              <a:rPr lang="en-US" sz="3100" dirty="0" smtClean="0">
                <a:latin typeface="+mj-lt"/>
              </a:rPr>
              <a:t>Connecting Wires</a:t>
            </a:r>
          </a:p>
          <a:p>
            <a:pPr>
              <a:buFont typeface="Wingdings" pitchFamily="2" charset="2"/>
              <a:buChar char="Ø"/>
            </a:pPr>
            <a:r>
              <a:rPr lang="en-US" sz="3100" dirty="0" smtClean="0">
                <a:latin typeface="+mj-lt"/>
              </a:rPr>
              <a:t>Breadboard (Prototyping Board)</a:t>
            </a:r>
          </a:p>
          <a:p>
            <a:pPr>
              <a:buFont typeface="Wingdings" pitchFamily="2" charset="2"/>
              <a:buChar char="Ø"/>
            </a:pPr>
            <a:r>
              <a:rPr lang="en-US" sz="3100" dirty="0" smtClean="0">
                <a:latin typeface="+mj-lt"/>
              </a:rPr>
              <a:t>AMR_VOICE-App for transmitting voice to Bluetooth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 Black" pitchFamily="34" charset="0"/>
              </a:rPr>
              <a:t>Circuit Diagram</a:t>
            </a:r>
            <a:endParaRPr lang="en-US" b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7401" y="1447800"/>
            <a:ext cx="3276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Firstly the </a:t>
            </a:r>
            <a:r>
              <a:rPr lang="en-US" dirty="0" err="1"/>
              <a:t>bluetooth</a:t>
            </a:r>
            <a:r>
              <a:rPr lang="en-US" dirty="0"/>
              <a:t> module  is connected to the </a:t>
            </a:r>
            <a:r>
              <a:rPr lang="en-US" dirty="0" err="1" smtClean="0"/>
              <a:t>arduino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Since UART protocol is used by </a:t>
            </a:r>
            <a:r>
              <a:rPr lang="en-US" dirty="0" err="1"/>
              <a:t>bluetooth</a:t>
            </a:r>
            <a:r>
              <a:rPr lang="en-US" dirty="0"/>
              <a:t> , “software serial” library is used to define </a:t>
            </a:r>
            <a:r>
              <a:rPr lang="en-US" dirty="0" smtClean="0"/>
              <a:t>Rx </a:t>
            </a:r>
            <a:r>
              <a:rPr lang="en-US" dirty="0"/>
              <a:t>and </a:t>
            </a:r>
            <a:r>
              <a:rPr lang="en-US" dirty="0" err="1"/>
              <a:t>T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/>
              <a:t>pins of </a:t>
            </a:r>
            <a:r>
              <a:rPr lang="en-US" dirty="0" err="1"/>
              <a:t>arduino</a:t>
            </a:r>
            <a:r>
              <a:rPr lang="en-US" dirty="0"/>
              <a:t> as per requirement of the user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Then the  individual input of relays are connected to the </a:t>
            </a:r>
            <a:r>
              <a:rPr lang="en-US" dirty="0" err="1"/>
              <a:t>arduino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For verification of the functioning  we can connect small loads to the relays</a:t>
            </a:r>
          </a:p>
        </p:txBody>
      </p:sp>
      <p:pic>
        <p:nvPicPr>
          <p:cNvPr id="3077" name="Picture 5" descr="F:\tempery\New folder\home automatio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0"/>
            <a:ext cx="53340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rial Black" pitchFamily="34" charset="0"/>
              </a:rPr>
              <a:t>Circuit 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   Mobile Detector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        Fire-Alarm</a:t>
            </a:r>
            <a:endParaRPr lang="en-US" sz="3600" dirty="0"/>
          </a:p>
        </p:txBody>
      </p:sp>
      <p:pic>
        <p:nvPicPr>
          <p:cNvPr id="9" name="Picture 4" descr="F:\tempery\Voice\mobile decter circuit diagram new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09800"/>
            <a:ext cx="3962400" cy="3962399"/>
          </a:xfrm>
          <a:prstGeom prst="rect">
            <a:avLst/>
          </a:prstGeom>
          <a:noFill/>
        </p:spPr>
      </p:pic>
      <p:pic>
        <p:nvPicPr>
          <p:cNvPr id="4098" name="Picture 2" descr="F:\tempery\New folder\Fire-Alarm-Circuit-Diagram (2)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209800"/>
            <a:ext cx="4174787" cy="396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45" y="2608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rgbClr val="FF0000"/>
                </a:solidFill>
                <a:latin typeface="Arial Black" pitchFamily="34" charset="0"/>
              </a:rPr>
              <a:t>Components Description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6" name="Content Placeholder 5" descr="HC-–-05-Bluetooth-Modu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6166" y="1644134"/>
            <a:ext cx="2821645" cy="2181410"/>
          </a:xfrm>
          <a:ln>
            <a:solidFill>
              <a:schemeClr val="bg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429000" y="1828800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 is used for wireless communication.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 this module, there are pins for VCC(5V),GND,TX and RX, and it can be interfaced using UART protocol with a default baud rate of 9600 bps.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b="1" u="sng" dirty="0" smtClean="0">
                <a:latin typeface="Aharoni" pitchFamily="2" charset="-79"/>
                <a:cs typeface="Aharoni" pitchFamily="2" charset="-79"/>
              </a:rPr>
              <a:t>HC-05 BLUETOOTH </a:t>
            </a:r>
            <a:endParaRPr lang="en-US" b="1" u="sng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22210" y="3737014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  </a:t>
            </a:r>
            <a:r>
              <a:rPr lang="en-US" sz="2000" b="1" u="sng" dirty="0" smtClean="0">
                <a:latin typeface="Aharoni" pitchFamily="2" charset="-79"/>
                <a:cs typeface="Aharoni" pitchFamily="2" charset="-79"/>
              </a:rPr>
              <a:t>RELAY</a:t>
            </a:r>
            <a:endParaRPr lang="en-US" sz="2000" b="1" u="sng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1" y="4572001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 has been used to  convert small </a:t>
            </a:r>
            <a:r>
              <a:rPr lang="en-US" dirty="0" err="1" smtClean="0"/>
              <a:t>currrent</a:t>
            </a:r>
            <a:r>
              <a:rPr lang="en-US" dirty="0" smtClean="0"/>
              <a:t> transistor circuit with a large current AC circuit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054" t="18000" r="9818" b="18436"/>
          <a:stretch/>
        </p:blipFill>
        <p:spPr>
          <a:xfrm>
            <a:off x="6033229" y="4285564"/>
            <a:ext cx="2692216" cy="1981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1159</TotalTime>
  <Words>635</Words>
  <Application>Microsoft Office PowerPoint</Application>
  <PresentationFormat>On-screen Show (4:3)</PresentationFormat>
  <Paragraphs>90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Voice Activated Home Automation</vt:lpstr>
      <vt:lpstr>Introduction </vt:lpstr>
      <vt:lpstr>Table of Contents</vt:lpstr>
      <vt:lpstr>Arduino UNO</vt:lpstr>
      <vt:lpstr>Arduino Pin</vt:lpstr>
      <vt:lpstr> Components Required </vt:lpstr>
      <vt:lpstr>Circuit Diagram</vt:lpstr>
      <vt:lpstr>Circuit Diagram</vt:lpstr>
      <vt:lpstr>Components Description </vt:lpstr>
      <vt:lpstr>Slide 10</vt:lpstr>
      <vt:lpstr>Working of the Project </vt:lpstr>
      <vt:lpstr>Slide 12</vt:lpstr>
      <vt:lpstr>A P P  C O D I N G</vt:lpstr>
      <vt:lpstr>Applications </vt:lpstr>
      <vt:lpstr>Conclusion</vt:lpstr>
      <vt:lpstr>Reference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Activated Home Automation</dc:title>
  <dc:creator>Abhay Kumar</dc:creator>
  <cp:lastModifiedBy>Abhay Kumar</cp:lastModifiedBy>
  <cp:revision>69</cp:revision>
  <dcterms:created xsi:type="dcterms:W3CDTF">2006-08-16T00:00:00Z</dcterms:created>
  <dcterms:modified xsi:type="dcterms:W3CDTF">2019-05-13T20:00:24Z</dcterms:modified>
</cp:coreProperties>
</file>