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Alic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ic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9112f40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99112f40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031bb2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9031bb2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151e995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151e995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9031bb2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9031bb2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99112f40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99112f40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99112f40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99112f40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99112f40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99112f40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99112f40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99112f40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4151e995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4151e995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99112f40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99112f40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4151e995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4151e995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151e995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151e995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151e995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151e995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4151e995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4151e995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4151e995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4151e995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151e995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151e995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151e995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151e995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9112f40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99112f40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9031bb2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9031bb2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031bb2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9031bb2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9031bb2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9031bb2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031bb2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031bb2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 flipH="1" rot="5400000">
            <a:off x="-1370807" y="3580462"/>
            <a:ext cx="2694300" cy="3386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 flipH="1" rot="10800000">
            <a:off x="-130335" y="4620030"/>
            <a:ext cx="2354100" cy="83400"/>
          </a:xfrm>
          <a:prstGeom prst="rect">
            <a:avLst/>
          </a:prstGeom>
          <a:gradFill>
            <a:gsLst>
              <a:gs pos="0">
                <a:schemeClr val="lt2"/>
              </a:gs>
              <a:gs pos="36000">
                <a:schemeClr val="lt2"/>
              </a:gs>
              <a:gs pos="52999">
                <a:schemeClr val="dk2"/>
              </a:gs>
              <a:gs pos="6500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flipH="1" rot="10800000">
            <a:off x="-130335" y="4223079"/>
            <a:ext cx="2354100" cy="83400"/>
          </a:xfrm>
          <a:prstGeom prst="rect">
            <a:avLst/>
          </a:prstGeom>
          <a:gradFill>
            <a:gsLst>
              <a:gs pos="0">
                <a:schemeClr val="lt2"/>
              </a:gs>
              <a:gs pos="36000">
                <a:schemeClr val="lt2"/>
              </a:gs>
              <a:gs pos="52999">
                <a:schemeClr val="dk2"/>
              </a:gs>
              <a:gs pos="6500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 flipH="1" rot="5400000">
            <a:off x="-1125547" y="3888422"/>
            <a:ext cx="2277900" cy="2770800"/>
          </a:xfrm>
          <a:prstGeom prst="blockArc">
            <a:avLst>
              <a:gd fmla="val 14897942" name="adj1"/>
              <a:gd fmla="val 61087" name="adj2"/>
              <a:gd fmla="val 4853" name="adj3"/>
            </a:avLst>
          </a:prstGeom>
          <a:gradFill>
            <a:gsLst>
              <a:gs pos="0">
                <a:schemeClr val="lt2"/>
              </a:gs>
              <a:gs pos="36000">
                <a:schemeClr val="dk2"/>
              </a:gs>
              <a:gs pos="65000">
                <a:schemeClr val="accent2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-102658" y="437715"/>
            <a:ext cx="911400" cy="9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8" name="Google Shape;88;p13"/>
          <p:cNvSpPr/>
          <p:nvPr/>
        </p:nvSpPr>
        <p:spPr>
          <a:xfrm rot="-5767772">
            <a:off x="8864473" y="126630"/>
            <a:ext cx="546154" cy="688974"/>
          </a:xfrm>
          <a:custGeom>
            <a:rect b="b" l="l" r="r" t="t"/>
            <a:pathLst>
              <a:path extrusionOk="0" h="32268" w="32042">
                <a:moveTo>
                  <a:pt x="32042" y="0"/>
                </a:moveTo>
                <a:lnTo>
                  <a:pt x="32042" y="0"/>
                </a:lnTo>
                <a:cubicBezTo>
                  <a:pt x="14366" y="226"/>
                  <a:pt x="75" y="14592"/>
                  <a:pt x="0" y="32268"/>
                </a:cubicBezTo>
                <a:cubicBezTo>
                  <a:pt x="17676" y="32042"/>
                  <a:pt x="31966" y="17751"/>
                  <a:pt x="3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-5767772">
            <a:off x="8897763" y="585667"/>
            <a:ext cx="546154" cy="688974"/>
          </a:xfrm>
          <a:custGeom>
            <a:rect b="b" l="l" r="r" t="t"/>
            <a:pathLst>
              <a:path extrusionOk="0" h="32268" w="32042">
                <a:moveTo>
                  <a:pt x="32042" y="0"/>
                </a:moveTo>
                <a:lnTo>
                  <a:pt x="32042" y="0"/>
                </a:lnTo>
                <a:cubicBezTo>
                  <a:pt x="14366" y="226"/>
                  <a:pt x="75" y="14592"/>
                  <a:pt x="0" y="32268"/>
                </a:cubicBezTo>
                <a:cubicBezTo>
                  <a:pt x="17676" y="32042"/>
                  <a:pt x="31966" y="17751"/>
                  <a:pt x="3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 rot="-5767772">
            <a:off x="8931052" y="1044704"/>
            <a:ext cx="546154" cy="688974"/>
          </a:xfrm>
          <a:custGeom>
            <a:rect b="b" l="l" r="r" t="t"/>
            <a:pathLst>
              <a:path extrusionOk="0" h="32268" w="32042">
                <a:moveTo>
                  <a:pt x="32042" y="0"/>
                </a:moveTo>
                <a:lnTo>
                  <a:pt x="32042" y="0"/>
                </a:lnTo>
                <a:cubicBezTo>
                  <a:pt x="14366" y="226"/>
                  <a:pt x="75" y="14592"/>
                  <a:pt x="0" y="32268"/>
                </a:cubicBezTo>
                <a:cubicBezTo>
                  <a:pt x="17676" y="32042"/>
                  <a:pt x="31966" y="17751"/>
                  <a:pt x="3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 flipH="1" rot="10800000">
            <a:off x="-130335" y="4818505"/>
            <a:ext cx="2354100" cy="83400"/>
          </a:xfrm>
          <a:prstGeom prst="rect">
            <a:avLst/>
          </a:prstGeom>
          <a:gradFill>
            <a:gsLst>
              <a:gs pos="0">
                <a:schemeClr val="lt2"/>
              </a:gs>
              <a:gs pos="36000">
                <a:schemeClr val="lt2"/>
              </a:gs>
              <a:gs pos="52999">
                <a:schemeClr val="dk2"/>
              </a:gs>
              <a:gs pos="6500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 flipH="1" rot="10800000">
            <a:off x="-130335" y="4421554"/>
            <a:ext cx="2354100" cy="83400"/>
          </a:xfrm>
          <a:prstGeom prst="rect">
            <a:avLst/>
          </a:prstGeom>
          <a:gradFill>
            <a:gsLst>
              <a:gs pos="0">
                <a:schemeClr val="lt2"/>
              </a:gs>
              <a:gs pos="36000">
                <a:schemeClr val="lt2"/>
              </a:gs>
              <a:gs pos="52999">
                <a:schemeClr val="dk2"/>
              </a:gs>
              <a:gs pos="6500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487905" y="55483"/>
            <a:ext cx="969684" cy="771533"/>
          </a:xfrm>
          <a:custGeom>
            <a:rect b="b" l="l" r="r" t="t"/>
            <a:pathLst>
              <a:path extrusionOk="0" h="147874" w="147874">
                <a:moveTo>
                  <a:pt x="74388" y="0"/>
                </a:moveTo>
                <a:cubicBezTo>
                  <a:pt x="74087" y="40842"/>
                  <a:pt x="40917" y="73862"/>
                  <a:pt x="0" y="74087"/>
                </a:cubicBezTo>
                <a:cubicBezTo>
                  <a:pt x="40767" y="74238"/>
                  <a:pt x="73937" y="107107"/>
                  <a:pt x="74388" y="147874"/>
                </a:cubicBezTo>
                <a:cubicBezTo>
                  <a:pt x="74914" y="107483"/>
                  <a:pt x="107483" y="74764"/>
                  <a:pt x="147873" y="74087"/>
                </a:cubicBezTo>
                <a:lnTo>
                  <a:pt x="147873" y="74012"/>
                </a:lnTo>
                <a:cubicBezTo>
                  <a:pt x="107332" y="73410"/>
                  <a:pt x="74764" y="40541"/>
                  <a:pt x="74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>
            <p:ph type="title"/>
          </p:nvPr>
        </p:nvSpPr>
        <p:spPr>
          <a:xfrm>
            <a:off x="894495" y="298703"/>
            <a:ext cx="1932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-2159059" y="-1496029"/>
            <a:ext cx="12788601" cy="8347737"/>
            <a:chOff x="-2524625" y="-2198750"/>
            <a:chExt cx="14953930" cy="12268867"/>
          </a:xfrm>
        </p:grpSpPr>
        <p:sp>
          <p:nvSpPr>
            <p:cNvPr id="97" name="Google Shape;97;p14"/>
            <p:cNvSpPr/>
            <p:nvPr/>
          </p:nvSpPr>
          <p:spPr>
            <a:xfrm>
              <a:off x="-2524625" y="5046617"/>
              <a:ext cx="5022600" cy="50235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-1534625" y="6037367"/>
              <a:ext cx="3042600" cy="304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10800000">
              <a:off x="8469305" y="-2198750"/>
              <a:ext cx="3960000" cy="3960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9171755" y="-1453050"/>
              <a:ext cx="2555100" cy="25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14"/>
            <p:cNvGrpSpPr/>
            <p:nvPr/>
          </p:nvGrpSpPr>
          <p:grpSpPr>
            <a:xfrm rot="5400000">
              <a:off x="8345531" y="699572"/>
              <a:ext cx="2421413" cy="997535"/>
              <a:chOff x="7831550" y="5578425"/>
              <a:chExt cx="2860500" cy="1056375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7831550" y="5578425"/>
                <a:ext cx="2860500" cy="129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36000">
                    <a:schemeClr val="lt2"/>
                  </a:gs>
                  <a:gs pos="52999">
                    <a:schemeClr val="dk2"/>
                  </a:gs>
                  <a:gs pos="6500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7831550" y="5887350"/>
                <a:ext cx="2860500" cy="129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36000">
                    <a:schemeClr val="lt2"/>
                  </a:gs>
                  <a:gs pos="52999">
                    <a:schemeClr val="dk2"/>
                  </a:gs>
                  <a:gs pos="6500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7831550" y="6196275"/>
                <a:ext cx="2860500" cy="129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36000">
                    <a:schemeClr val="lt2"/>
                  </a:gs>
                  <a:gs pos="52999">
                    <a:schemeClr val="dk2"/>
                  </a:gs>
                  <a:gs pos="6500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7831550" y="6505200"/>
                <a:ext cx="2860500" cy="129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36000">
                    <a:schemeClr val="lt2"/>
                  </a:gs>
                  <a:gs pos="52999">
                    <a:schemeClr val="dk2"/>
                  </a:gs>
                  <a:gs pos="6500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14"/>
            <p:cNvSpPr/>
            <p:nvPr/>
          </p:nvSpPr>
          <p:spPr>
            <a:xfrm>
              <a:off x="9638105" y="-986550"/>
              <a:ext cx="1622400" cy="16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10800000">
              <a:off x="8775305" y="-1795500"/>
              <a:ext cx="3348000" cy="3240000"/>
            </a:xfrm>
            <a:prstGeom prst="blockArc">
              <a:avLst>
                <a:gd fmla="val 14295230" name="adj1"/>
                <a:gd fmla="val 1389" name="adj2"/>
                <a:gd fmla="val 5063" name="adj3"/>
              </a:avLst>
            </a:prstGeom>
            <a:gradFill>
              <a:gsLst>
                <a:gs pos="0">
                  <a:schemeClr val="lt2"/>
                </a:gs>
                <a:gs pos="36000">
                  <a:schemeClr val="dk2"/>
                </a:gs>
                <a:gs pos="65000">
                  <a:schemeClr val="accent2"/>
                </a:gs>
                <a:gs pos="100000">
                  <a:schemeClr val="dk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10800000">
              <a:off x="9860855" y="-763950"/>
              <a:ext cx="1176900" cy="11769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2000">
                  <a:schemeClr val="lt2"/>
                </a:gs>
                <a:gs pos="100000">
                  <a:schemeClr val="l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-5692898">
              <a:off x="10005561" y="1559291"/>
              <a:ext cx="801072" cy="806722"/>
            </a:xfrm>
            <a:custGeom>
              <a:rect b="b" l="l" r="r" t="t"/>
              <a:pathLst>
                <a:path extrusionOk="0" h="32268" w="32042">
                  <a:moveTo>
                    <a:pt x="32042" y="0"/>
                  </a:moveTo>
                  <a:lnTo>
                    <a:pt x="32042" y="0"/>
                  </a:lnTo>
                  <a:cubicBezTo>
                    <a:pt x="14366" y="226"/>
                    <a:pt x="75" y="14592"/>
                    <a:pt x="0" y="32268"/>
                  </a:cubicBezTo>
                  <a:cubicBezTo>
                    <a:pt x="17676" y="32042"/>
                    <a:pt x="31966" y="17751"/>
                    <a:pt x="32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-5692898">
              <a:off x="10044486" y="2233991"/>
              <a:ext cx="801072" cy="806722"/>
            </a:xfrm>
            <a:custGeom>
              <a:rect b="b" l="l" r="r" t="t"/>
              <a:pathLst>
                <a:path extrusionOk="0" h="32268" w="32042">
                  <a:moveTo>
                    <a:pt x="32042" y="0"/>
                  </a:moveTo>
                  <a:lnTo>
                    <a:pt x="32042" y="0"/>
                  </a:lnTo>
                  <a:cubicBezTo>
                    <a:pt x="14366" y="226"/>
                    <a:pt x="75" y="14592"/>
                    <a:pt x="0" y="32268"/>
                  </a:cubicBezTo>
                  <a:cubicBezTo>
                    <a:pt x="17676" y="32042"/>
                    <a:pt x="31966" y="17751"/>
                    <a:pt x="32042" y="0"/>
                  </a:cubicBezTo>
                  <a:close/>
                </a:path>
              </a:pathLst>
            </a:custGeom>
            <a:solidFill>
              <a:srgbClr val="396B97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 rot="-5692898">
              <a:off x="10083411" y="2908691"/>
              <a:ext cx="801072" cy="806722"/>
            </a:xfrm>
            <a:custGeom>
              <a:rect b="b" l="l" r="r" t="t"/>
              <a:pathLst>
                <a:path extrusionOk="0" h="32268" w="32042">
                  <a:moveTo>
                    <a:pt x="32042" y="0"/>
                  </a:moveTo>
                  <a:lnTo>
                    <a:pt x="32042" y="0"/>
                  </a:lnTo>
                  <a:cubicBezTo>
                    <a:pt x="14366" y="226"/>
                    <a:pt x="75" y="14592"/>
                    <a:pt x="0" y="32268"/>
                  </a:cubicBezTo>
                  <a:cubicBezTo>
                    <a:pt x="17676" y="32042"/>
                    <a:pt x="31966" y="17751"/>
                    <a:pt x="32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712338" y="-912467"/>
              <a:ext cx="1473934" cy="1473934"/>
            </a:xfrm>
            <a:custGeom>
              <a:rect b="b" l="l" r="r" t="t"/>
              <a:pathLst>
                <a:path extrusionOk="0" h="147874" w="147874">
                  <a:moveTo>
                    <a:pt x="74388" y="0"/>
                  </a:moveTo>
                  <a:cubicBezTo>
                    <a:pt x="74087" y="40842"/>
                    <a:pt x="40917" y="73862"/>
                    <a:pt x="0" y="74087"/>
                  </a:cubicBezTo>
                  <a:cubicBezTo>
                    <a:pt x="40767" y="74238"/>
                    <a:pt x="73937" y="107107"/>
                    <a:pt x="74388" y="147874"/>
                  </a:cubicBezTo>
                  <a:cubicBezTo>
                    <a:pt x="74914" y="107483"/>
                    <a:pt x="107483" y="74764"/>
                    <a:pt x="147873" y="74087"/>
                  </a:cubicBezTo>
                  <a:lnTo>
                    <a:pt x="147873" y="74012"/>
                  </a:lnTo>
                  <a:cubicBezTo>
                    <a:pt x="107332" y="73410"/>
                    <a:pt x="74764" y="40541"/>
                    <a:pt x="74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-2173325" y="5398367"/>
              <a:ext cx="4320000" cy="4320000"/>
            </a:xfrm>
            <a:prstGeom prst="blockArc">
              <a:avLst>
                <a:gd fmla="val 16196231" name="adj1"/>
                <a:gd fmla="val 1389" name="adj2"/>
                <a:gd fmla="val 5063" name="adj3"/>
              </a:avLst>
            </a:prstGeom>
            <a:gradFill>
              <a:gsLst>
                <a:gs pos="0">
                  <a:schemeClr val="lt2"/>
                </a:gs>
                <a:gs pos="43000">
                  <a:schemeClr val="lt2"/>
                </a:gs>
                <a:gs pos="58000">
                  <a:schemeClr val="dk2"/>
                </a:gs>
                <a:gs pos="7300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4"/>
          <p:cNvSpPr txBox="1"/>
          <p:nvPr>
            <p:ph type="title"/>
          </p:nvPr>
        </p:nvSpPr>
        <p:spPr>
          <a:xfrm>
            <a:off x="625058" y="594071"/>
            <a:ext cx="3694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4807591" y="2330819"/>
            <a:ext cx="3694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25058" y="1530923"/>
            <a:ext cx="36945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indent="-266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  <a:defRPr sz="1100"/>
            </a:lvl1pPr>
            <a:lvl2pPr indent="-254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Char char="○"/>
              <a:defRPr/>
            </a:lvl2pPr>
            <a:lvl3pPr indent="-254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Char char="■"/>
              <a:defRPr/>
            </a:lvl3pPr>
            <a:lvl4pPr indent="-254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Char char="●"/>
              <a:defRPr/>
            </a:lvl4pPr>
            <a:lvl5pPr indent="-254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Char char="○"/>
              <a:defRPr/>
            </a:lvl5pPr>
            <a:lvl6pPr indent="-254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Char char="■"/>
              <a:defRPr/>
            </a:lvl6pPr>
            <a:lvl7pPr indent="-254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Char char="●"/>
              <a:defRPr/>
            </a:lvl7pPr>
            <a:lvl8pPr indent="-254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Char char="○"/>
              <a:defRPr/>
            </a:lvl8pPr>
            <a:lvl9pPr indent="-254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Char char="■"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3" type="body"/>
          </p:nvPr>
        </p:nvSpPr>
        <p:spPr>
          <a:xfrm>
            <a:off x="4807591" y="3258605"/>
            <a:ext cx="36945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6zHcJmUTtgHC_aWl-jPRwpSkOgtbm5VB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6zHcJmUTtgHC_aWl-jPRwpSkOgtbm5VB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DO0i-F2JMISSHD6fnnzii6DMLFSlYuA-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_CuYs_AOzzM1WWw6ngPqRm2ZyNEvSVpJ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Unmanned Aerial Swarms Using Unreal Game </a:t>
            </a:r>
            <a:r>
              <a:rPr lang="en"/>
              <a:t>Engine</a:t>
            </a:r>
            <a:r>
              <a:rPr lang="en"/>
              <a:t> and AirSim Simulator</a:t>
            </a:r>
            <a:endParaRPr/>
          </a:p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Naimah-Joy Chapman, Elijah Keck, Dillion Mead, and John Mueller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UAV Movement &amp; Heading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590775"/>
            <a:ext cx="4808300" cy="319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Towards Waypoint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6" title="video366195679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125" y="1302094"/>
            <a:ext cx="5121875" cy="38414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Turn Avoid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 title="video366195679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125" y="1302094"/>
            <a:ext cx="5121875" cy="38414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Overtaking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8" title="video113574540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900" y="1308675"/>
            <a:ext cx="5113100" cy="3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Converging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 title="video156723913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900" y="1308675"/>
            <a:ext cx="5113100" cy="3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Sensor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50" y="1938125"/>
            <a:ext cx="8137649" cy="30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Lessons Learned</a:t>
            </a:r>
            <a:endParaRPr sz="2300"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30000" y="2018925"/>
            <a:ext cx="77571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drones actors may need multiple “clients” to handle their behavior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increase of </a:t>
            </a:r>
            <a:r>
              <a:rPr lang="en"/>
              <a:t>sensors</a:t>
            </a:r>
            <a:r>
              <a:rPr lang="en"/>
              <a:t> greatly </a:t>
            </a:r>
            <a:r>
              <a:rPr lang="en"/>
              <a:t>affects</a:t>
            </a:r>
            <a:r>
              <a:rPr lang="en"/>
              <a:t> </a:t>
            </a:r>
            <a:r>
              <a:rPr lang="en"/>
              <a:t>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options with additional sensor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Timeline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625058" y="1617246"/>
            <a:ext cx="3694500" cy="319500"/>
          </a:xfrm>
          <a:prstGeom prst="rect">
            <a:avLst/>
          </a:prstGeom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Sprint 1 Promised</a:t>
            </a:r>
            <a:endParaRPr sz="2300"/>
          </a:p>
        </p:txBody>
      </p:sp>
      <p:sp>
        <p:nvSpPr>
          <p:cNvPr id="234" name="Google Shape;234;p33"/>
          <p:cNvSpPr txBox="1"/>
          <p:nvPr>
            <p:ph idx="2" type="title"/>
          </p:nvPr>
        </p:nvSpPr>
        <p:spPr>
          <a:xfrm>
            <a:off x="4807591" y="2571744"/>
            <a:ext cx="3694500" cy="319500"/>
          </a:xfrm>
          <a:prstGeom prst="rect">
            <a:avLst/>
          </a:prstGeom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Sprint 1 Completed</a:t>
            </a:r>
            <a:endParaRPr sz="2300"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625058" y="2148523"/>
            <a:ext cx="3694500" cy="1525800"/>
          </a:xfrm>
          <a:prstGeom prst="rect">
            <a:avLst/>
          </a:prstGeom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Lidar Sensor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Object Detection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Collision Detection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Executes </a:t>
            </a:r>
            <a:r>
              <a:rPr lang="en" sz="1200"/>
              <a:t>continuously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Initiates</a:t>
            </a:r>
            <a:r>
              <a:rPr lang="en" sz="1200"/>
              <a:t> </a:t>
            </a:r>
            <a:r>
              <a:rPr lang="en" sz="1200"/>
              <a:t>Avoidance</a:t>
            </a:r>
            <a:r>
              <a:rPr lang="en" sz="1200"/>
              <a:t> Module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Swarm Pathing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Executes continuously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Moves swarm to next </a:t>
            </a:r>
            <a:r>
              <a:rPr lang="en" sz="1200"/>
              <a:t>unvisited</a:t>
            </a:r>
            <a:r>
              <a:rPr lang="en" sz="1200"/>
              <a:t> waypoint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Mark waypoints as </a:t>
            </a:r>
            <a:r>
              <a:rPr lang="en" sz="1200"/>
              <a:t>visited</a:t>
            </a:r>
            <a:endParaRPr sz="1200"/>
          </a:p>
        </p:txBody>
      </p:sp>
      <p:sp>
        <p:nvSpPr>
          <p:cNvPr id="236" name="Google Shape;236;p33"/>
          <p:cNvSpPr txBox="1"/>
          <p:nvPr>
            <p:ph idx="3" type="body"/>
          </p:nvPr>
        </p:nvSpPr>
        <p:spPr>
          <a:xfrm>
            <a:off x="4807591" y="3258605"/>
            <a:ext cx="3694500" cy="1525800"/>
          </a:xfrm>
          <a:prstGeom prst="rect">
            <a:avLst/>
          </a:prstGeom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Lidar implemented on individual UAV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Objects within range detected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Collision Detection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Executes continuously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Initiates</a:t>
            </a:r>
            <a:r>
              <a:rPr lang="en" sz="1200"/>
              <a:t> </a:t>
            </a:r>
            <a:r>
              <a:rPr lang="en" sz="1200"/>
              <a:t>Avoidance</a:t>
            </a:r>
            <a:r>
              <a:rPr lang="en" sz="1200"/>
              <a:t> Module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Swarm Pathing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Executes </a:t>
            </a:r>
            <a:r>
              <a:rPr lang="en" sz="1200"/>
              <a:t>continuously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Mark waypoint as </a:t>
            </a:r>
            <a:r>
              <a:rPr lang="en" sz="1200"/>
              <a:t>visited</a:t>
            </a:r>
            <a:endParaRPr sz="1200"/>
          </a:p>
        </p:txBody>
      </p:sp>
      <p:sp>
        <p:nvSpPr>
          <p:cNvPr id="237" name="Google Shape;237;p33"/>
          <p:cNvSpPr txBox="1"/>
          <p:nvPr/>
        </p:nvSpPr>
        <p:spPr>
          <a:xfrm>
            <a:off x="625050" y="4977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Project Timeline</a:t>
            </a:r>
            <a:endParaRPr sz="26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 system uses Unreal Engine AirSim Simulator to simulate UAVs in a realistic three-</a:t>
            </a:r>
            <a:r>
              <a:rPr lang="en"/>
              <a:t>dimensional</a:t>
            </a:r>
            <a:r>
              <a:rPr lang="en"/>
              <a:t> </a:t>
            </a:r>
            <a:r>
              <a:rPr lang="en"/>
              <a:t>environment</a:t>
            </a:r>
            <a:r>
              <a:rPr lang="en"/>
              <a:t>. The UAV swarm will be </a:t>
            </a:r>
            <a:r>
              <a:rPr lang="en"/>
              <a:t>autonomous</a:t>
            </a:r>
            <a:r>
              <a:rPr lang="en"/>
              <a:t> with a </a:t>
            </a:r>
            <a:r>
              <a:rPr lang="en"/>
              <a:t>unified</a:t>
            </a:r>
            <a:r>
              <a:rPr lang="en"/>
              <a:t> behavior. The mission is to be able to collect data from its </a:t>
            </a:r>
            <a:r>
              <a:rPr lang="en"/>
              <a:t>environment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 use in dangerous </a:t>
            </a:r>
            <a:r>
              <a:rPr lang="en"/>
              <a:t>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</a:t>
            </a:r>
            <a:r>
              <a:rPr lang="en"/>
              <a:t>autonomously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Perfect for time constrained missions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Minimizes</a:t>
            </a:r>
            <a:r>
              <a:rPr lang="en"/>
              <a:t> human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user to focus on other aspects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625058" y="1617246"/>
            <a:ext cx="3694500" cy="319500"/>
          </a:xfrm>
          <a:prstGeom prst="rect">
            <a:avLst/>
          </a:prstGeom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Sprint 2 Promised</a:t>
            </a:r>
            <a:endParaRPr sz="2300"/>
          </a:p>
        </p:txBody>
      </p:sp>
      <p:sp>
        <p:nvSpPr>
          <p:cNvPr id="243" name="Google Shape;243;p34"/>
          <p:cNvSpPr txBox="1"/>
          <p:nvPr>
            <p:ph idx="2" type="title"/>
          </p:nvPr>
        </p:nvSpPr>
        <p:spPr>
          <a:xfrm>
            <a:off x="4807591" y="2411994"/>
            <a:ext cx="3694500" cy="319500"/>
          </a:xfrm>
          <a:prstGeom prst="rect">
            <a:avLst/>
          </a:prstGeom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Sprint 2 Completed</a:t>
            </a:r>
            <a:endParaRPr sz="2300"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625050" y="2148525"/>
            <a:ext cx="3694500" cy="1185900"/>
          </a:xfrm>
          <a:prstGeom prst="rect">
            <a:avLst/>
          </a:prstGeom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 AirSim msg_pack bug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 UAV avoidance movement response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 iteration &amp; comparison of distance array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right turn avoid maneuver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right-of-way rules</a:t>
            </a:r>
            <a:endParaRPr sz="1200"/>
          </a:p>
        </p:txBody>
      </p:sp>
      <p:sp>
        <p:nvSpPr>
          <p:cNvPr id="245" name="Google Shape;245;p34"/>
          <p:cNvSpPr txBox="1"/>
          <p:nvPr>
            <p:ph idx="3" type="body"/>
          </p:nvPr>
        </p:nvSpPr>
        <p:spPr>
          <a:xfrm>
            <a:off x="4807591" y="2909880"/>
            <a:ext cx="3694500" cy="1525800"/>
          </a:xfrm>
          <a:prstGeom prst="rect">
            <a:avLst/>
          </a:prstGeom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Fixed AirSim msg_pack bug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Fixed UAV </a:t>
            </a:r>
            <a:r>
              <a:rPr lang="en" sz="1200"/>
              <a:t>avoidance</a:t>
            </a:r>
            <a:r>
              <a:rPr lang="en" sz="1200"/>
              <a:t> movement response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Included vector calculation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Implemented iteration &amp; comparison of distance array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Implemented right turn avoid maneuver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Implemented right-of-way rules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p34"/>
          <p:cNvSpPr txBox="1"/>
          <p:nvPr/>
        </p:nvSpPr>
        <p:spPr>
          <a:xfrm>
            <a:off x="625050" y="4977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Project Timeline</a:t>
            </a:r>
            <a:endParaRPr sz="26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Sprint 3 Goals</a:t>
            </a:r>
            <a:endParaRPr sz="2300"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621025" y="1591000"/>
            <a:ext cx="3300900" cy="17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Increase size of swarm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 collision </a:t>
            </a:r>
            <a:r>
              <a:rPr lang="en" sz="1200"/>
              <a:t>avoidance</a:t>
            </a:r>
            <a:r>
              <a:rPr lang="en" sz="1200"/>
              <a:t> on each UAV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Run </a:t>
            </a:r>
            <a:r>
              <a:rPr lang="en" sz="1200"/>
              <a:t>multitude</a:t>
            </a:r>
            <a:r>
              <a:rPr lang="en" sz="1200"/>
              <a:t> of simulation </a:t>
            </a:r>
            <a:r>
              <a:rPr lang="en" sz="1200"/>
              <a:t>scenarios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</a:t>
            </a:r>
            <a:r>
              <a:rPr lang="en" sz="1200"/>
              <a:t>scenario</a:t>
            </a:r>
            <a:r>
              <a:rPr lang="en" sz="1200"/>
              <a:t> data for </a:t>
            </a:r>
            <a:r>
              <a:rPr lang="en" sz="1200"/>
              <a:t>statistical</a:t>
            </a:r>
            <a:r>
              <a:rPr lang="en" sz="1200"/>
              <a:t> analysis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Previous Work</a:t>
            </a:r>
            <a:endParaRPr sz="2300"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730000" y="20789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Lidar implemented on individual UAV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Objects within range detected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Collision Detection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Executes continuously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Initiates Avoidance Module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Swarm Pathing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Executes continuously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Mark waypoint as visited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Considerations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729450" y="1853850"/>
            <a:ext cx="425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Assumptions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Camera Sensor is oriented in the direction of movement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Lidar Sensor is oriented in the direction of movement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 is no interference with the sensors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UAV will only move in forward direction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 are no adversarial actors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Only small UAV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 landing or water FAA Right of Way scenarios</a:t>
            </a:r>
            <a:endParaRPr sz="1200"/>
          </a:p>
        </p:txBody>
      </p:sp>
      <p:sp>
        <p:nvSpPr>
          <p:cNvPr id="142" name="Google Shape;142;p18"/>
          <p:cNvSpPr txBox="1"/>
          <p:nvPr/>
        </p:nvSpPr>
        <p:spPr>
          <a:xfrm>
            <a:off x="4980450" y="1853850"/>
            <a:ext cx="39315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Dependencies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Microsoft AirSim Simulator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Unreal Engine 4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Visual Studio 2019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Utilizes Python Environment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Design Constraints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Limited to Unreal Engine 4/ AirSim environments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4294967295" type="title"/>
          </p:nvPr>
        </p:nvSpPr>
        <p:spPr>
          <a:xfrm>
            <a:off x="894495" y="298703"/>
            <a:ext cx="19326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Collision Avoidance System</a:t>
            </a:r>
            <a:endParaRPr sz="2320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495" y="152400"/>
            <a:ext cx="45148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94500" y="298700"/>
            <a:ext cx="3677400" cy="537300"/>
          </a:xfrm>
          <a:prstGeom prst="rect">
            <a:avLst/>
          </a:prstGeom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 Right of Way Rules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1370600" y="1385675"/>
            <a:ext cx="441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Collision Avoidance Behavior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Head-On Approach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Overtaking Approach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Converging Approach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282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Head-On Approach</a:t>
            </a:r>
            <a:endParaRPr sz="2100"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50" y="570250"/>
            <a:ext cx="4453349" cy="44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5090775" y="343600"/>
            <a:ext cx="33300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Overtaking Approach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0" y="554451"/>
            <a:ext cx="4034597" cy="403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1318650"/>
            <a:ext cx="366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Converging Approach</a:t>
            </a:r>
            <a:endParaRPr sz="2140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75" y="596700"/>
            <a:ext cx="4441350" cy="43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