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 varScale="1">
        <p:scale>
          <a:sx n="83" d="100"/>
          <a:sy n="83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84268-98E4-4A4B-93C4-0CAFB0BAF82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69B0D-46BB-46CD-B625-7BC096A4CDD7}">
      <dgm:prSet phldrT="[Text]"/>
      <dgm:spPr/>
      <dgm:t>
        <a:bodyPr/>
        <a:lstStyle/>
        <a:p>
          <a:r>
            <a:rPr lang="en-US" dirty="0" smtClean="0"/>
            <a:t>Signs and Symptoms</a:t>
          </a:r>
          <a:endParaRPr lang="en-US" dirty="0"/>
        </a:p>
      </dgm:t>
    </dgm:pt>
    <dgm:pt modelId="{82873335-633F-409E-BA02-491234284E29}" type="parTrans" cxnId="{A5D87F25-B167-4819-8D38-BA297D289E80}">
      <dgm:prSet/>
      <dgm:spPr/>
      <dgm:t>
        <a:bodyPr/>
        <a:lstStyle/>
        <a:p>
          <a:endParaRPr lang="en-US"/>
        </a:p>
      </dgm:t>
    </dgm:pt>
    <dgm:pt modelId="{74898B8D-1141-4D1B-941B-4095310021EA}" type="sibTrans" cxnId="{A5D87F25-B167-4819-8D38-BA297D289E80}">
      <dgm:prSet/>
      <dgm:spPr/>
      <dgm:t>
        <a:bodyPr/>
        <a:lstStyle/>
        <a:p>
          <a:endParaRPr lang="en-US"/>
        </a:p>
      </dgm:t>
    </dgm:pt>
    <dgm:pt modelId="{4CF6E877-F49D-4D70-A6B3-F2603DC36587}">
      <dgm:prSet phldrT="[Text]"/>
      <dgm:spPr/>
      <dgm:t>
        <a:bodyPr/>
        <a:lstStyle/>
        <a:p>
          <a:r>
            <a:rPr lang="en-US" dirty="0" smtClean="0"/>
            <a:t>Slow and Slurred speech.</a:t>
          </a:r>
          <a:endParaRPr lang="en-US" dirty="0"/>
        </a:p>
      </dgm:t>
    </dgm:pt>
    <dgm:pt modelId="{1D550001-DA05-4876-9998-BEAD99D3023A}" type="parTrans" cxnId="{8114722F-29BB-49B1-813E-E7033FC33CA8}">
      <dgm:prSet/>
      <dgm:spPr/>
      <dgm:t>
        <a:bodyPr/>
        <a:lstStyle/>
        <a:p>
          <a:endParaRPr lang="en-US"/>
        </a:p>
      </dgm:t>
    </dgm:pt>
    <dgm:pt modelId="{80BC8EF3-3CD5-4015-A81E-5D88577DA054}" type="sibTrans" cxnId="{8114722F-29BB-49B1-813E-E7033FC33CA8}">
      <dgm:prSet/>
      <dgm:spPr/>
      <dgm:t>
        <a:bodyPr/>
        <a:lstStyle/>
        <a:p>
          <a:endParaRPr lang="en-US"/>
        </a:p>
      </dgm:t>
    </dgm:pt>
    <dgm:pt modelId="{32DCF305-7DAD-483E-90DC-967A600A84A1}">
      <dgm:prSet phldrT="[Text]"/>
      <dgm:spPr/>
      <dgm:t>
        <a:bodyPr/>
        <a:lstStyle/>
        <a:p>
          <a:r>
            <a:rPr lang="en-US" dirty="0" smtClean="0"/>
            <a:t>Rapid Speech difficult to understand.</a:t>
          </a:r>
          <a:endParaRPr lang="en-US" dirty="0"/>
        </a:p>
      </dgm:t>
    </dgm:pt>
    <dgm:pt modelId="{86A66F6E-8E36-40AA-A7EA-A4B6FF30DECF}" type="parTrans" cxnId="{451F566E-4B63-4DB4-8F44-89990F9B9724}">
      <dgm:prSet/>
      <dgm:spPr/>
      <dgm:t>
        <a:bodyPr/>
        <a:lstStyle/>
        <a:p>
          <a:endParaRPr lang="en-US"/>
        </a:p>
      </dgm:t>
    </dgm:pt>
    <dgm:pt modelId="{B5438D13-58AB-4DC0-B48A-B114949E019D}" type="sibTrans" cxnId="{451F566E-4B63-4DB4-8F44-89990F9B9724}">
      <dgm:prSet/>
      <dgm:spPr/>
      <dgm:t>
        <a:bodyPr/>
        <a:lstStyle/>
        <a:p>
          <a:endParaRPr lang="en-US"/>
        </a:p>
      </dgm:t>
    </dgm:pt>
    <dgm:pt modelId="{36BDFDAE-3718-4FD3-8D1E-977CC1432811}">
      <dgm:prSet phldrT="[Text]"/>
      <dgm:spPr/>
      <dgm:t>
        <a:bodyPr/>
        <a:lstStyle/>
        <a:p>
          <a:r>
            <a:rPr lang="en-US" dirty="0" smtClean="0"/>
            <a:t>Inability to whisper/speak louder.</a:t>
          </a:r>
          <a:endParaRPr lang="en-US" dirty="0"/>
        </a:p>
      </dgm:t>
    </dgm:pt>
    <dgm:pt modelId="{9006563A-B8D7-49C1-867B-D4B189781020}" type="parTrans" cxnId="{9F45CC6E-0B4C-4B86-89C6-D33586F0479B}">
      <dgm:prSet/>
      <dgm:spPr/>
      <dgm:t>
        <a:bodyPr/>
        <a:lstStyle/>
        <a:p>
          <a:endParaRPr lang="en-US"/>
        </a:p>
      </dgm:t>
    </dgm:pt>
    <dgm:pt modelId="{7B813119-7774-4E8A-BDA4-ACE229F12725}" type="sibTrans" cxnId="{9F45CC6E-0B4C-4B86-89C6-D33586F0479B}">
      <dgm:prSet/>
      <dgm:spPr/>
      <dgm:t>
        <a:bodyPr/>
        <a:lstStyle/>
        <a:p>
          <a:endParaRPr lang="en-US"/>
        </a:p>
      </dgm:t>
    </dgm:pt>
    <dgm:pt modelId="{1EE1FB37-EE21-4D89-91C3-6C7FA270E911}">
      <dgm:prSet phldrT="[Text]"/>
      <dgm:spPr/>
      <dgm:t>
        <a:bodyPr/>
        <a:lstStyle/>
        <a:p>
          <a:r>
            <a:rPr lang="en-US" dirty="0" smtClean="0"/>
            <a:t>Uneven speech volume.</a:t>
          </a:r>
          <a:endParaRPr lang="en-US" dirty="0"/>
        </a:p>
      </dgm:t>
    </dgm:pt>
    <dgm:pt modelId="{CF7508AE-3A50-4167-9720-A50A9F00CAB5}" type="parTrans" cxnId="{1319F0BA-7102-4A70-A281-90AD35A21FDD}">
      <dgm:prSet/>
      <dgm:spPr/>
      <dgm:t>
        <a:bodyPr/>
        <a:lstStyle/>
        <a:p>
          <a:endParaRPr lang="en-US"/>
        </a:p>
      </dgm:t>
    </dgm:pt>
    <dgm:pt modelId="{7D017F9C-DE13-4D43-8A8C-F1F7360FF00E}" type="sibTrans" cxnId="{1319F0BA-7102-4A70-A281-90AD35A21FDD}">
      <dgm:prSet/>
      <dgm:spPr/>
      <dgm:t>
        <a:bodyPr/>
        <a:lstStyle/>
        <a:p>
          <a:endParaRPr lang="en-US"/>
        </a:p>
      </dgm:t>
    </dgm:pt>
    <dgm:pt modelId="{ED264368-2A12-4EB6-9EED-921F4BBC7480}">
      <dgm:prSet phldrT="[Text]"/>
      <dgm:spPr/>
      <dgm:t>
        <a:bodyPr/>
        <a:lstStyle/>
        <a:p>
          <a:r>
            <a:rPr lang="en-US" dirty="0" smtClean="0"/>
            <a:t>Difficulty in moving facial muscles/tongue.</a:t>
          </a:r>
          <a:endParaRPr lang="en-US" dirty="0"/>
        </a:p>
      </dgm:t>
    </dgm:pt>
    <dgm:pt modelId="{06C6139C-0FDA-495E-BCCC-DBCB36CD5129}" type="parTrans" cxnId="{66EB2533-6308-491E-9499-912AD6F6970D}">
      <dgm:prSet/>
      <dgm:spPr/>
      <dgm:t>
        <a:bodyPr/>
        <a:lstStyle/>
        <a:p>
          <a:endParaRPr lang="en-US"/>
        </a:p>
      </dgm:t>
    </dgm:pt>
    <dgm:pt modelId="{3B447D9E-EAC2-4536-BF6A-D121E0A0811A}" type="sibTrans" cxnId="{66EB2533-6308-491E-9499-912AD6F6970D}">
      <dgm:prSet/>
      <dgm:spPr/>
      <dgm:t>
        <a:bodyPr/>
        <a:lstStyle/>
        <a:p>
          <a:endParaRPr lang="en-US"/>
        </a:p>
      </dgm:t>
    </dgm:pt>
    <dgm:pt modelId="{732131CC-D185-4719-BE44-CABCE9EB43E0}" type="pres">
      <dgm:prSet presAssocID="{0FE84268-98E4-4A4B-93C4-0CAFB0BAF82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74C70B-3610-4FEE-BEB3-1D55115394F6}" type="pres">
      <dgm:prSet presAssocID="{FFB69B0D-46BB-46CD-B625-7BC096A4CDD7}" presName="thickLine" presStyleLbl="alignNode1" presStyleIdx="0" presStyleCnt="1"/>
      <dgm:spPr/>
    </dgm:pt>
    <dgm:pt modelId="{E5DA8DA9-070C-4396-9D93-6CA91DFECBA4}" type="pres">
      <dgm:prSet presAssocID="{FFB69B0D-46BB-46CD-B625-7BC096A4CDD7}" presName="horz1" presStyleCnt="0"/>
      <dgm:spPr/>
    </dgm:pt>
    <dgm:pt modelId="{F3DDEEF0-10C7-4C21-A5A4-AA8DD1A42B26}" type="pres">
      <dgm:prSet presAssocID="{FFB69B0D-46BB-46CD-B625-7BC096A4CDD7}" presName="tx1" presStyleLbl="revTx" presStyleIdx="0" presStyleCnt="6"/>
      <dgm:spPr/>
      <dgm:t>
        <a:bodyPr/>
        <a:lstStyle/>
        <a:p>
          <a:endParaRPr lang="en-US"/>
        </a:p>
      </dgm:t>
    </dgm:pt>
    <dgm:pt modelId="{833E3B27-A210-4E7A-B02D-D53ECC177DE4}" type="pres">
      <dgm:prSet presAssocID="{FFB69B0D-46BB-46CD-B625-7BC096A4CDD7}" presName="vert1" presStyleCnt="0"/>
      <dgm:spPr/>
    </dgm:pt>
    <dgm:pt modelId="{3B3DFB95-74C5-4229-9A0C-0B0A40501A1E}" type="pres">
      <dgm:prSet presAssocID="{4CF6E877-F49D-4D70-A6B3-F2603DC36587}" presName="vertSpace2a" presStyleCnt="0"/>
      <dgm:spPr/>
    </dgm:pt>
    <dgm:pt modelId="{AB2BA1DF-23A1-4CA2-AAE5-BB6091E00A42}" type="pres">
      <dgm:prSet presAssocID="{4CF6E877-F49D-4D70-A6B3-F2603DC36587}" presName="horz2" presStyleCnt="0"/>
      <dgm:spPr/>
    </dgm:pt>
    <dgm:pt modelId="{17396BE8-857E-485B-B085-090328DB979F}" type="pres">
      <dgm:prSet presAssocID="{4CF6E877-F49D-4D70-A6B3-F2603DC36587}" presName="horzSpace2" presStyleCnt="0"/>
      <dgm:spPr/>
    </dgm:pt>
    <dgm:pt modelId="{B93E8A9C-A92A-432A-A5D0-984F3B88AD83}" type="pres">
      <dgm:prSet presAssocID="{4CF6E877-F49D-4D70-A6B3-F2603DC36587}" presName="tx2" presStyleLbl="revTx" presStyleIdx="1" presStyleCnt="6"/>
      <dgm:spPr/>
      <dgm:t>
        <a:bodyPr/>
        <a:lstStyle/>
        <a:p>
          <a:endParaRPr lang="en-US"/>
        </a:p>
      </dgm:t>
    </dgm:pt>
    <dgm:pt modelId="{CDEC8372-0EA8-4E4F-B863-A0B22480261E}" type="pres">
      <dgm:prSet presAssocID="{4CF6E877-F49D-4D70-A6B3-F2603DC36587}" presName="vert2" presStyleCnt="0"/>
      <dgm:spPr/>
    </dgm:pt>
    <dgm:pt modelId="{3EAB9564-B3B9-4ABF-8FFE-EA854A4349D7}" type="pres">
      <dgm:prSet presAssocID="{4CF6E877-F49D-4D70-A6B3-F2603DC36587}" presName="thinLine2b" presStyleLbl="callout" presStyleIdx="0" presStyleCnt="5"/>
      <dgm:spPr/>
    </dgm:pt>
    <dgm:pt modelId="{EE256836-186B-40CE-B057-AA59E9549E0A}" type="pres">
      <dgm:prSet presAssocID="{4CF6E877-F49D-4D70-A6B3-F2603DC36587}" presName="vertSpace2b" presStyleCnt="0"/>
      <dgm:spPr/>
    </dgm:pt>
    <dgm:pt modelId="{C885ED88-FC09-43FC-BD57-90ADDEB609B8}" type="pres">
      <dgm:prSet presAssocID="{32DCF305-7DAD-483E-90DC-967A600A84A1}" presName="horz2" presStyleCnt="0"/>
      <dgm:spPr/>
    </dgm:pt>
    <dgm:pt modelId="{27852710-7C0A-448A-A178-41CE0818B5E9}" type="pres">
      <dgm:prSet presAssocID="{32DCF305-7DAD-483E-90DC-967A600A84A1}" presName="horzSpace2" presStyleCnt="0"/>
      <dgm:spPr/>
    </dgm:pt>
    <dgm:pt modelId="{9551FE59-9465-4876-BB6B-F9CBD15506FC}" type="pres">
      <dgm:prSet presAssocID="{32DCF305-7DAD-483E-90DC-967A600A84A1}" presName="tx2" presStyleLbl="revTx" presStyleIdx="2" presStyleCnt="6"/>
      <dgm:spPr/>
      <dgm:t>
        <a:bodyPr/>
        <a:lstStyle/>
        <a:p>
          <a:endParaRPr lang="en-US"/>
        </a:p>
      </dgm:t>
    </dgm:pt>
    <dgm:pt modelId="{AB323032-D391-427A-A580-EE63E41FAFE0}" type="pres">
      <dgm:prSet presAssocID="{32DCF305-7DAD-483E-90DC-967A600A84A1}" presName="vert2" presStyleCnt="0"/>
      <dgm:spPr/>
    </dgm:pt>
    <dgm:pt modelId="{F4C9F3F5-06B6-4688-BF25-47896E148602}" type="pres">
      <dgm:prSet presAssocID="{32DCF305-7DAD-483E-90DC-967A600A84A1}" presName="thinLine2b" presStyleLbl="callout" presStyleIdx="1" presStyleCnt="5"/>
      <dgm:spPr/>
    </dgm:pt>
    <dgm:pt modelId="{7DD19201-F402-4311-98B8-895D14814839}" type="pres">
      <dgm:prSet presAssocID="{32DCF305-7DAD-483E-90DC-967A600A84A1}" presName="vertSpace2b" presStyleCnt="0"/>
      <dgm:spPr/>
    </dgm:pt>
    <dgm:pt modelId="{A2650930-5DF0-4C18-8403-348921C79C0C}" type="pres">
      <dgm:prSet presAssocID="{36BDFDAE-3718-4FD3-8D1E-977CC1432811}" presName="horz2" presStyleCnt="0"/>
      <dgm:spPr/>
    </dgm:pt>
    <dgm:pt modelId="{38A99965-B6F1-4551-BC07-EDA3A7A34C6C}" type="pres">
      <dgm:prSet presAssocID="{36BDFDAE-3718-4FD3-8D1E-977CC1432811}" presName="horzSpace2" presStyleCnt="0"/>
      <dgm:spPr/>
    </dgm:pt>
    <dgm:pt modelId="{04A8D91F-E480-4DE9-BF50-37BE68F4C7C8}" type="pres">
      <dgm:prSet presAssocID="{36BDFDAE-3718-4FD3-8D1E-977CC1432811}" presName="tx2" presStyleLbl="revTx" presStyleIdx="3" presStyleCnt="6"/>
      <dgm:spPr/>
      <dgm:t>
        <a:bodyPr/>
        <a:lstStyle/>
        <a:p>
          <a:endParaRPr lang="en-US"/>
        </a:p>
      </dgm:t>
    </dgm:pt>
    <dgm:pt modelId="{9FB1F383-86A8-4445-BA37-AB19888177DD}" type="pres">
      <dgm:prSet presAssocID="{36BDFDAE-3718-4FD3-8D1E-977CC1432811}" presName="vert2" presStyleCnt="0"/>
      <dgm:spPr/>
    </dgm:pt>
    <dgm:pt modelId="{4E8AA4E1-4BE3-41F1-B8A8-7596CB2AEC54}" type="pres">
      <dgm:prSet presAssocID="{36BDFDAE-3718-4FD3-8D1E-977CC1432811}" presName="thinLine2b" presStyleLbl="callout" presStyleIdx="2" presStyleCnt="5"/>
      <dgm:spPr/>
    </dgm:pt>
    <dgm:pt modelId="{F984F081-83E3-4143-BFD1-257EF5CFB725}" type="pres">
      <dgm:prSet presAssocID="{36BDFDAE-3718-4FD3-8D1E-977CC1432811}" presName="vertSpace2b" presStyleCnt="0"/>
      <dgm:spPr/>
    </dgm:pt>
    <dgm:pt modelId="{5AFC59F8-E75F-4539-9760-EA635ABE344F}" type="pres">
      <dgm:prSet presAssocID="{1EE1FB37-EE21-4D89-91C3-6C7FA270E911}" presName="horz2" presStyleCnt="0"/>
      <dgm:spPr/>
    </dgm:pt>
    <dgm:pt modelId="{B3BD8A45-8B52-4B4D-B76E-467AE7954170}" type="pres">
      <dgm:prSet presAssocID="{1EE1FB37-EE21-4D89-91C3-6C7FA270E911}" presName="horzSpace2" presStyleCnt="0"/>
      <dgm:spPr/>
    </dgm:pt>
    <dgm:pt modelId="{E68AF566-6DBA-4071-B101-3007FE1AFC57}" type="pres">
      <dgm:prSet presAssocID="{1EE1FB37-EE21-4D89-91C3-6C7FA270E911}" presName="tx2" presStyleLbl="revTx" presStyleIdx="4" presStyleCnt="6"/>
      <dgm:spPr/>
      <dgm:t>
        <a:bodyPr/>
        <a:lstStyle/>
        <a:p>
          <a:endParaRPr lang="en-US"/>
        </a:p>
      </dgm:t>
    </dgm:pt>
    <dgm:pt modelId="{DD642944-850E-4AD1-BF0C-D87837B11746}" type="pres">
      <dgm:prSet presAssocID="{1EE1FB37-EE21-4D89-91C3-6C7FA270E911}" presName="vert2" presStyleCnt="0"/>
      <dgm:spPr/>
    </dgm:pt>
    <dgm:pt modelId="{4EC84F04-B1B0-4416-8963-ACBBBCDF7CE9}" type="pres">
      <dgm:prSet presAssocID="{1EE1FB37-EE21-4D89-91C3-6C7FA270E911}" presName="thinLine2b" presStyleLbl="callout" presStyleIdx="3" presStyleCnt="5"/>
      <dgm:spPr/>
    </dgm:pt>
    <dgm:pt modelId="{81F2A065-C9D3-472A-B120-CE9FD58AB259}" type="pres">
      <dgm:prSet presAssocID="{1EE1FB37-EE21-4D89-91C3-6C7FA270E911}" presName="vertSpace2b" presStyleCnt="0"/>
      <dgm:spPr/>
    </dgm:pt>
    <dgm:pt modelId="{471CB416-9C77-480E-BAD9-A1D5594B1E24}" type="pres">
      <dgm:prSet presAssocID="{ED264368-2A12-4EB6-9EED-921F4BBC7480}" presName="horz2" presStyleCnt="0"/>
      <dgm:spPr/>
    </dgm:pt>
    <dgm:pt modelId="{577B6E32-D8D3-41D8-A6A9-5BD34052BF9A}" type="pres">
      <dgm:prSet presAssocID="{ED264368-2A12-4EB6-9EED-921F4BBC7480}" presName="horzSpace2" presStyleCnt="0"/>
      <dgm:spPr/>
    </dgm:pt>
    <dgm:pt modelId="{6B59FAB7-F37E-476D-A94C-0C3DA493A8E7}" type="pres">
      <dgm:prSet presAssocID="{ED264368-2A12-4EB6-9EED-921F4BBC7480}" presName="tx2" presStyleLbl="revTx" presStyleIdx="5" presStyleCnt="6"/>
      <dgm:spPr/>
      <dgm:t>
        <a:bodyPr/>
        <a:lstStyle/>
        <a:p>
          <a:endParaRPr lang="en-US"/>
        </a:p>
      </dgm:t>
    </dgm:pt>
    <dgm:pt modelId="{46B48178-F662-4E71-998C-97F3795C4C37}" type="pres">
      <dgm:prSet presAssocID="{ED264368-2A12-4EB6-9EED-921F4BBC7480}" presName="vert2" presStyleCnt="0"/>
      <dgm:spPr/>
    </dgm:pt>
    <dgm:pt modelId="{01A33569-0940-4B95-958F-A718D9AAEB77}" type="pres">
      <dgm:prSet presAssocID="{ED264368-2A12-4EB6-9EED-921F4BBC7480}" presName="thinLine2b" presStyleLbl="callout" presStyleIdx="4" presStyleCnt="5"/>
      <dgm:spPr/>
    </dgm:pt>
    <dgm:pt modelId="{E5F5B0F6-C026-44C4-8281-F25B1A873B8C}" type="pres">
      <dgm:prSet presAssocID="{ED264368-2A12-4EB6-9EED-921F4BBC7480}" presName="vertSpace2b" presStyleCnt="0"/>
      <dgm:spPr/>
    </dgm:pt>
  </dgm:ptLst>
  <dgm:cxnLst>
    <dgm:cxn modelId="{451F566E-4B63-4DB4-8F44-89990F9B9724}" srcId="{FFB69B0D-46BB-46CD-B625-7BC096A4CDD7}" destId="{32DCF305-7DAD-483E-90DC-967A600A84A1}" srcOrd="1" destOrd="0" parTransId="{86A66F6E-8E36-40AA-A7EA-A4B6FF30DECF}" sibTransId="{B5438D13-58AB-4DC0-B48A-B114949E019D}"/>
    <dgm:cxn modelId="{A5D87F25-B167-4819-8D38-BA297D289E80}" srcId="{0FE84268-98E4-4A4B-93C4-0CAFB0BAF823}" destId="{FFB69B0D-46BB-46CD-B625-7BC096A4CDD7}" srcOrd="0" destOrd="0" parTransId="{82873335-633F-409E-BA02-491234284E29}" sibTransId="{74898B8D-1141-4D1B-941B-4095310021EA}"/>
    <dgm:cxn modelId="{66EB2533-6308-491E-9499-912AD6F6970D}" srcId="{FFB69B0D-46BB-46CD-B625-7BC096A4CDD7}" destId="{ED264368-2A12-4EB6-9EED-921F4BBC7480}" srcOrd="4" destOrd="0" parTransId="{06C6139C-0FDA-495E-BCCC-DBCB36CD5129}" sibTransId="{3B447D9E-EAC2-4536-BF6A-D121E0A0811A}"/>
    <dgm:cxn modelId="{E1C597C8-30C8-498C-8F00-BA1A8278F800}" type="presOf" srcId="{FFB69B0D-46BB-46CD-B625-7BC096A4CDD7}" destId="{F3DDEEF0-10C7-4C21-A5A4-AA8DD1A42B26}" srcOrd="0" destOrd="0" presId="urn:microsoft.com/office/officeart/2008/layout/LinedList"/>
    <dgm:cxn modelId="{1319F0BA-7102-4A70-A281-90AD35A21FDD}" srcId="{FFB69B0D-46BB-46CD-B625-7BC096A4CDD7}" destId="{1EE1FB37-EE21-4D89-91C3-6C7FA270E911}" srcOrd="3" destOrd="0" parTransId="{CF7508AE-3A50-4167-9720-A50A9F00CAB5}" sibTransId="{7D017F9C-DE13-4D43-8A8C-F1F7360FF00E}"/>
    <dgm:cxn modelId="{31E820AA-F1A0-408D-9413-79A0B9982357}" type="presOf" srcId="{ED264368-2A12-4EB6-9EED-921F4BBC7480}" destId="{6B59FAB7-F37E-476D-A94C-0C3DA493A8E7}" srcOrd="0" destOrd="0" presId="urn:microsoft.com/office/officeart/2008/layout/LinedList"/>
    <dgm:cxn modelId="{9C25F748-D835-4588-8026-0631C2AB0CA8}" type="presOf" srcId="{4CF6E877-F49D-4D70-A6B3-F2603DC36587}" destId="{B93E8A9C-A92A-432A-A5D0-984F3B88AD83}" srcOrd="0" destOrd="0" presId="urn:microsoft.com/office/officeart/2008/layout/LinedList"/>
    <dgm:cxn modelId="{ABB00FF3-2473-4C98-94D0-FD63188FDE22}" type="presOf" srcId="{0FE84268-98E4-4A4B-93C4-0CAFB0BAF823}" destId="{732131CC-D185-4719-BE44-CABCE9EB43E0}" srcOrd="0" destOrd="0" presId="urn:microsoft.com/office/officeart/2008/layout/LinedList"/>
    <dgm:cxn modelId="{95886097-A0F9-46FD-924A-9485BAF7D88A}" type="presOf" srcId="{32DCF305-7DAD-483E-90DC-967A600A84A1}" destId="{9551FE59-9465-4876-BB6B-F9CBD15506FC}" srcOrd="0" destOrd="0" presId="urn:microsoft.com/office/officeart/2008/layout/LinedList"/>
    <dgm:cxn modelId="{2BDAE468-458B-4942-BE54-E0759181D8C1}" type="presOf" srcId="{36BDFDAE-3718-4FD3-8D1E-977CC1432811}" destId="{04A8D91F-E480-4DE9-BF50-37BE68F4C7C8}" srcOrd="0" destOrd="0" presId="urn:microsoft.com/office/officeart/2008/layout/LinedList"/>
    <dgm:cxn modelId="{23F364F7-34DB-4392-A90B-643682412CE1}" type="presOf" srcId="{1EE1FB37-EE21-4D89-91C3-6C7FA270E911}" destId="{E68AF566-6DBA-4071-B101-3007FE1AFC57}" srcOrd="0" destOrd="0" presId="urn:microsoft.com/office/officeart/2008/layout/LinedList"/>
    <dgm:cxn modelId="{9F45CC6E-0B4C-4B86-89C6-D33586F0479B}" srcId="{FFB69B0D-46BB-46CD-B625-7BC096A4CDD7}" destId="{36BDFDAE-3718-4FD3-8D1E-977CC1432811}" srcOrd="2" destOrd="0" parTransId="{9006563A-B8D7-49C1-867B-D4B189781020}" sibTransId="{7B813119-7774-4E8A-BDA4-ACE229F12725}"/>
    <dgm:cxn modelId="{8114722F-29BB-49B1-813E-E7033FC33CA8}" srcId="{FFB69B0D-46BB-46CD-B625-7BC096A4CDD7}" destId="{4CF6E877-F49D-4D70-A6B3-F2603DC36587}" srcOrd="0" destOrd="0" parTransId="{1D550001-DA05-4876-9998-BEAD99D3023A}" sibTransId="{80BC8EF3-3CD5-4015-A81E-5D88577DA054}"/>
    <dgm:cxn modelId="{C412DACE-4D8B-4E00-8830-5B54671160D8}" type="presParOf" srcId="{732131CC-D185-4719-BE44-CABCE9EB43E0}" destId="{7D74C70B-3610-4FEE-BEB3-1D55115394F6}" srcOrd="0" destOrd="0" presId="urn:microsoft.com/office/officeart/2008/layout/LinedList"/>
    <dgm:cxn modelId="{32CF34B6-36D3-4609-83FC-B39452247ABE}" type="presParOf" srcId="{732131CC-D185-4719-BE44-CABCE9EB43E0}" destId="{E5DA8DA9-070C-4396-9D93-6CA91DFECBA4}" srcOrd="1" destOrd="0" presId="urn:microsoft.com/office/officeart/2008/layout/LinedList"/>
    <dgm:cxn modelId="{86DADB8A-F949-418A-876E-63450C4AA65C}" type="presParOf" srcId="{E5DA8DA9-070C-4396-9D93-6CA91DFECBA4}" destId="{F3DDEEF0-10C7-4C21-A5A4-AA8DD1A42B26}" srcOrd="0" destOrd="0" presId="urn:microsoft.com/office/officeart/2008/layout/LinedList"/>
    <dgm:cxn modelId="{D97EF8AE-17D7-4269-BAE7-F0BB442F36DE}" type="presParOf" srcId="{E5DA8DA9-070C-4396-9D93-6CA91DFECBA4}" destId="{833E3B27-A210-4E7A-B02D-D53ECC177DE4}" srcOrd="1" destOrd="0" presId="urn:microsoft.com/office/officeart/2008/layout/LinedList"/>
    <dgm:cxn modelId="{8A7355A0-CFBA-4C85-A1C6-692B5BB0E509}" type="presParOf" srcId="{833E3B27-A210-4E7A-B02D-D53ECC177DE4}" destId="{3B3DFB95-74C5-4229-9A0C-0B0A40501A1E}" srcOrd="0" destOrd="0" presId="urn:microsoft.com/office/officeart/2008/layout/LinedList"/>
    <dgm:cxn modelId="{F24B7A0B-D472-49B8-AD78-C31559A916E6}" type="presParOf" srcId="{833E3B27-A210-4E7A-B02D-D53ECC177DE4}" destId="{AB2BA1DF-23A1-4CA2-AAE5-BB6091E00A42}" srcOrd="1" destOrd="0" presId="urn:microsoft.com/office/officeart/2008/layout/LinedList"/>
    <dgm:cxn modelId="{6E0784E0-E9DA-401C-B353-BB752A684092}" type="presParOf" srcId="{AB2BA1DF-23A1-4CA2-AAE5-BB6091E00A42}" destId="{17396BE8-857E-485B-B085-090328DB979F}" srcOrd="0" destOrd="0" presId="urn:microsoft.com/office/officeart/2008/layout/LinedList"/>
    <dgm:cxn modelId="{2077FE10-0212-498D-BF5D-FDBBD76C97A6}" type="presParOf" srcId="{AB2BA1DF-23A1-4CA2-AAE5-BB6091E00A42}" destId="{B93E8A9C-A92A-432A-A5D0-984F3B88AD83}" srcOrd="1" destOrd="0" presId="urn:microsoft.com/office/officeart/2008/layout/LinedList"/>
    <dgm:cxn modelId="{186EF5E6-7D12-442F-8913-FA2546D8CAB4}" type="presParOf" srcId="{AB2BA1DF-23A1-4CA2-AAE5-BB6091E00A42}" destId="{CDEC8372-0EA8-4E4F-B863-A0B22480261E}" srcOrd="2" destOrd="0" presId="urn:microsoft.com/office/officeart/2008/layout/LinedList"/>
    <dgm:cxn modelId="{4F40C4FB-A270-43CA-B303-C357373E336D}" type="presParOf" srcId="{833E3B27-A210-4E7A-B02D-D53ECC177DE4}" destId="{3EAB9564-B3B9-4ABF-8FFE-EA854A4349D7}" srcOrd="2" destOrd="0" presId="urn:microsoft.com/office/officeart/2008/layout/LinedList"/>
    <dgm:cxn modelId="{6C186550-619B-461C-8471-8E2D336A522A}" type="presParOf" srcId="{833E3B27-A210-4E7A-B02D-D53ECC177DE4}" destId="{EE256836-186B-40CE-B057-AA59E9549E0A}" srcOrd="3" destOrd="0" presId="urn:microsoft.com/office/officeart/2008/layout/LinedList"/>
    <dgm:cxn modelId="{ECA0C80C-CE1A-43B0-B6DB-958DA3B3C611}" type="presParOf" srcId="{833E3B27-A210-4E7A-B02D-D53ECC177DE4}" destId="{C885ED88-FC09-43FC-BD57-90ADDEB609B8}" srcOrd="4" destOrd="0" presId="urn:microsoft.com/office/officeart/2008/layout/LinedList"/>
    <dgm:cxn modelId="{E47FB57B-BAA8-40EA-862F-48F83D2B68E7}" type="presParOf" srcId="{C885ED88-FC09-43FC-BD57-90ADDEB609B8}" destId="{27852710-7C0A-448A-A178-41CE0818B5E9}" srcOrd="0" destOrd="0" presId="urn:microsoft.com/office/officeart/2008/layout/LinedList"/>
    <dgm:cxn modelId="{2CDBAB28-7A83-46A4-998B-32A2098CE95D}" type="presParOf" srcId="{C885ED88-FC09-43FC-BD57-90ADDEB609B8}" destId="{9551FE59-9465-4876-BB6B-F9CBD15506FC}" srcOrd="1" destOrd="0" presId="urn:microsoft.com/office/officeart/2008/layout/LinedList"/>
    <dgm:cxn modelId="{E6F95068-99B5-44A3-B91F-587C91C62377}" type="presParOf" srcId="{C885ED88-FC09-43FC-BD57-90ADDEB609B8}" destId="{AB323032-D391-427A-A580-EE63E41FAFE0}" srcOrd="2" destOrd="0" presId="urn:microsoft.com/office/officeart/2008/layout/LinedList"/>
    <dgm:cxn modelId="{F763F722-6B0A-4908-858F-1B44B9CA8136}" type="presParOf" srcId="{833E3B27-A210-4E7A-B02D-D53ECC177DE4}" destId="{F4C9F3F5-06B6-4688-BF25-47896E148602}" srcOrd="5" destOrd="0" presId="urn:microsoft.com/office/officeart/2008/layout/LinedList"/>
    <dgm:cxn modelId="{5A2470F1-8523-495C-9565-8FCC9EBB08AD}" type="presParOf" srcId="{833E3B27-A210-4E7A-B02D-D53ECC177DE4}" destId="{7DD19201-F402-4311-98B8-895D14814839}" srcOrd="6" destOrd="0" presId="urn:microsoft.com/office/officeart/2008/layout/LinedList"/>
    <dgm:cxn modelId="{531913EC-2B98-4CFF-B38F-92534463DD08}" type="presParOf" srcId="{833E3B27-A210-4E7A-B02D-D53ECC177DE4}" destId="{A2650930-5DF0-4C18-8403-348921C79C0C}" srcOrd="7" destOrd="0" presId="urn:microsoft.com/office/officeart/2008/layout/LinedList"/>
    <dgm:cxn modelId="{763A347C-2F73-4705-BDA3-48881E01551B}" type="presParOf" srcId="{A2650930-5DF0-4C18-8403-348921C79C0C}" destId="{38A99965-B6F1-4551-BC07-EDA3A7A34C6C}" srcOrd="0" destOrd="0" presId="urn:microsoft.com/office/officeart/2008/layout/LinedList"/>
    <dgm:cxn modelId="{DA44BAB7-8370-439D-B818-27897920912C}" type="presParOf" srcId="{A2650930-5DF0-4C18-8403-348921C79C0C}" destId="{04A8D91F-E480-4DE9-BF50-37BE68F4C7C8}" srcOrd="1" destOrd="0" presId="urn:microsoft.com/office/officeart/2008/layout/LinedList"/>
    <dgm:cxn modelId="{26DD8C9D-D4D8-4034-B7D4-BA89BE2C1B00}" type="presParOf" srcId="{A2650930-5DF0-4C18-8403-348921C79C0C}" destId="{9FB1F383-86A8-4445-BA37-AB19888177DD}" srcOrd="2" destOrd="0" presId="urn:microsoft.com/office/officeart/2008/layout/LinedList"/>
    <dgm:cxn modelId="{A2E349E6-A368-4BB2-801C-26C5A18A0AF2}" type="presParOf" srcId="{833E3B27-A210-4E7A-B02D-D53ECC177DE4}" destId="{4E8AA4E1-4BE3-41F1-B8A8-7596CB2AEC54}" srcOrd="8" destOrd="0" presId="urn:microsoft.com/office/officeart/2008/layout/LinedList"/>
    <dgm:cxn modelId="{1743806D-9135-43C0-8E6A-63BFC74A8D37}" type="presParOf" srcId="{833E3B27-A210-4E7A-B02D-D53ECC177DE4}" destId="{F984F081-83E3-4143-BFD1-257EF5CFB725}" srcOrd="9" destOrd="0" presId="urn:microsoft.com/office/officeart/2008/layout/LinedList"/>
    <dgm:cxn modelId="{D1D7FAF0-72FF-4969-ACCA-F6CC76ECB26D}" type="presParOf" srcId="{833E3B27-A210-4E7A-B02D-D53ECC177DE4}" destId="{5AFC59F8-E75F-4539-9760-EA635ABE344F}" srcOrd="10" destOrd="0" presId="urn:microsoft.com/office/officeart/2008/layout/LinedList"/>
    <dgm:cxn modelId="{A9E39BBD-7A64-4071-9790-A23473F452F5}" type="presParOf" srcId="{5AFC59F8-E75F-4539-9760-EA635ABE344F}" destId="{B3BD8A45-8B52-4B4D-B76E-467AE7954170}" srcOrd="0" destOrd="0" presId="urn:microsoft.com/office/officeart/2008/layout/LinedList"/>
    <dgm:cxn modelId="{CF27DDE0-952A-4C9F-9896-C7D20AD0E432}" type="presParOf" srcId="{5AFC59F8-E75F-4539-9760-EA635ABE344F}" destId="{E68AF566-6DBA-4071-B101-3007FE1AFC57}" srcOrd="1" destOrd="0" presId="urn:microsoft.com/office/officeart/2008/layout/LinedList"/>
    <dgm:cxn modelId="{F04650E2-DE28-4B91-BEB4-A1699E729A6F}" type="presParOf" srcId="{5AFC59F8-E75F-4539-9760-EA635ABE344F}" destId="{DD642944-850E-4AD1-BF0C-D87837B11746}" srcOrd="2" destOrd="0" presId="urn:microsoft.com/office/officeart/2008/layout/LinedList"/>
    <dgm:cxn modelId="{1699A2E3-B8DA-455B-A464-D97758B31447}" type="presParOf" srcId="{833E3B27-A210-4E7A-B02D-D53ECC177DE4}" destId="{4EC84F04-B1B0-4416-8963-ACBBBCDF7CE9}" srcOrd="11" destOrd="0" presId="urn:microsoft.com/office/officeart/2008/layout/LinedList"/>
    <dgm:cxn modelId="{A1B303CD-09C7-482F-A954-E99468EDC002}" type="presParOf" srcId="{833E3B27-A210-4E7A-B02D-D53ECC177DE4}" destId="{81F2A065-C9D3-472A-B120-CE9FD58AB259}" srcOrd="12" destOrd="0" presId="urn:microsoft.com/office/officeart/2008/layout/LinedList"/>
    <dgm:cxn modelId="{6A282328-C269-482B-8376-017CA4D08729}" type="presParOf" srcId="{833E3B27-A210-4E7A-B02D-D53ECC177DE4}" destId="{471CB416-9C77-480E-BAD9-A1D5594B1E24}" srcOrd="13" destOrd="0" presId="urn:microsoft.com/office/officeart/2008/layout/LinedList"/>
    <dgm:cxn modelId="{E49DD4F9-CDF9-4ED7-88FD-5F382A7894A7}" type="presParOf" srcId="{471CB416-9C77-480E-BAD9-A1D5594B1E24}" destId="{577B6E32-D8D3-41D8-A6A9-5BD34052BF9A}" srcOrd="0" destOrd="0" presId="urn:microsoft.com/office/officeart/2008/layout/LinedList"/>
    <dgm:cxn modelId="{1C497C69-CB7A-42A7-A67A-D3B63425860B}" type="presParOf" srcId="{471CB416-9C77-480E-BAD9-A1D5594B1E24}" destId="{6B59FAB7-F37E-476D-A94C-0C3DA493A8E7}" srcOrd="1" destOrd="0" presId="urn:microsoft.com/office/officeart/2008/layout/LinedList"/>
    <dgm:cxn modelId="{73314298-2C96-471C-B3A7-A3C28C3FDCAC}" type="presParOf" srcId="{471CB416-9C77-480E-BAD9-A1D5594B1E24}" destId="{46B48178-F662-4E71-998C-97F3795C4C37}" srcOrd="2" destOrd="0" presId="urn:microsoft.com/office/officeart/2008/layout/LinedList"/>
    <dgm:cxn modelId="{10C286F8-F8BD-4B72-BB9B-418AF8448F95}" type="presParOf" srcId="{833E3B27-A210-4E7A-B02D-D53ECC177DE4}" destId="{01A33569-0940-4B95-958F-A718D9AAEB77}" srcOrd="14" destOrd="0" presId="urn:microsoft.com/office/officeart/2008/layout/LinedList"/>
    <dgm:cxn modelId="{D06BCDC6-BE75-4141-BED4-3899C5782F5A}" type="presParOf" srcId="{833E3B27-A210-4E7A-B02D-D53ECC177DE4}" destId="{E5F5B0F6-C026-44C4-8281-F25B1A873B8C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4C70B-3610-4FEE-BEB3-1D55115394F6}">
      <dsp:nvSpPr>
        <dsp:cNvPr id="0" name=""/>
        <dsp:cNvSpPr/>
      </dsp:nvSpPr>
      <dsp:spPr>
        <a:xfrm>
          <a:off x="0" y="0"/>
          <a:ext cx="472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DEEF0-10C7-4C21-A5A4-AA8DD1A42B26}">
      <dsp:nvSpPr>
        <dsp:cNvPr id="0" name=""/>
        <dsp:cNvSpPr/>
      </dsp:nvSpPr>
      <dsp:spPr>
        <a:xfrm>
          <a:off x="0" y="0"/>
          <a:ext cx="944880" cy="243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Signs and Symptoms</a:t>
          </a:r>
          <a:endParaRPr lang="en-US" sz="1400" kern="1200" dirty="0"/>
        </a:p>
      </dsp:txBody>
      <dsp:txXfrm>
        <a:off x="0" y="0"/>
        <a:ext cx="944880" cy="2438400"/>
      </dsp:txXfrm>
    </dsp:sp>
    <dsp:sp modelId="{B93E8A9C-A92A-432A-A5D0-984F3B88AD83}">
      <dsp:nvSpPr>
        <dsp:cNvPr id="0" name=""/>
        <dsp:cNvSpPr/>
      </dsp:nvSpPr>
      <dsp:spPr>
        <a:xfrm>
          <a:off x="1015745" y="22979"/>
          <a:ext cx="3708654" cy="45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Slow and Slurred speech.</a:t>
          </a:r>
          <a:endParaRPr lang="en-US" sz="1500" kern="1200" dirty="0"/>
        </a:p>
      </dsp:txBody>
      <dsp:txXfrm>
        <a:off x="1015745" y="22979"/>
        <a:ext cx="3708654" cy="459581"/>
      </dsp:txXfrm>
    </dsp:sp>
    <dsp:sp modelId="{3EAB9564-B3B9-4ABF-8FFE-EA854A4349D7}">
      <dsp:nvSpPr>
        <dsp:cNvPr id="0" name=""/>
        <dsp:cNvSpPr/>
      </dsp:nvSpPr>
      <dsp:spPr>
        <a:xfrm>
          <a:off x="944879" y="482560"/>
          <a:ext cx="3779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1FE59-9465-4876-BB6B-F9CBD15506FC}">
      <dsp:nvSpPr>
        <dsp:cNvPr id="0" name=""/>
        <dsp:cNvSpPr/>
      </dsp:nvSpPr>
      <dsp:spPr>
        <a:xfrm>
          <a:off x="1015745" y="505539"/>
          <a:ext cx="3708654" cy="45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Rapid Speech difficult to understand.</a:t>
          </a:r>
          <a:endParaRPr lang="en-US" sz="1500" kern="1200" dirty="0"/>
        </a:p>
      </dsp:txBody>
      <dsp:txXfrm>
        <a:off x="1015745" y="505539"/>
        <a:ext cx="3708654" cy="459581"/>
      </dsp:txXfrm>
    </dsp:sp>
    <dsp:sp modelId="{F4C9F3F5-06B6-4688-BF25-47896E148602}">
      <dsp:nvSpPr>
        <dsp:cNvPr id="0" name=""/>
        <dsp:cNvSpPr/>
      </dsp:nvSpPr>
      <dsp:spPr>
        <a:xfrm>
          <a:off x="944879" y="965120"/>
          <a:ext cx="3779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8D91F-E480-4DE9-BF50-37BE68F4C7C8}">
      <dsp:nvSpPr>
        <dsp:cNvPr id="0" name=""/>
        <dsp:cNvSpPr/>
      </dsp:nvSpPr>
      <dsp:spPr>
        <a:xfrm>
          <a:off x="1015745" y="988099"/>
          <a:ext cx="3708654" cy="45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Inability to whisper/speak louder.</a:t>
          </a:r>
          <a:endParaRPr lang="en-US" sz="1500" kern="1200" dirty="0"/>
        </a:p>
      </dsp:txBody>
      <dsp:txXfrm>
        <a:off x="1015745" y="988099"/>
        <a:ext cx="3708654" cy="459581"/>
      </dsp:txXfrm>
    </dsp:sp>
    <dsp:sp modelId="{4E8AA4E1-4BE3-41F1-B8A8-7596CB2AEC54}">
      <dsp:nvSpPr>
        <dsp:cNvPr id="0" name=""/>
        <dsp:cNvSpPr/>
      </dsp:nvSpPr>
      <dsp:spPr>
        <a:xfrm>
          <a:off x="944879" y="1447680"/>
          <a:ext cx="3779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AF566-6DBA-4071-B101-3007FE1AFC57}">
      <dsp:nvSpPr>
        <dsp:cNvPr id="0" name=""/>
        <dsp:cNvSpPr/>
      </dsp:nvSpPr>
      <dsp:spPr>
        <a:xfrm>
          <a:off x="1015745" y="1470659"/>
          <a:ext cx="3708654" cy="45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Uneven speech volume.</a:t>
          </a:r>
          <a:endParaRPr lang="en-US" sz="1500" kern="1200" dirty="0"/>
        </a:p>
      </dsp:txBody>
      <dsp:txXfrm>
        <a:off x="1015745" y="1470659"/>
        <a:ext cx="3708654" cy="459581"/>
      </dsp:txXfrm>
    </dsp:sp>
    <dsp:sp modelId="{4EC84F04-B1B0-4416-8963-ACBBBCDF7CE9}">
      <dsp:nvSpPr>
        <dsp:cNvPr id="0" name=""/>
        <dsp:cNvSpPr/>
      </dsp:nvSpPr>
      <dsp:spPr>
        <a:xfrm>
          <a:off x="944879" y="1930241"/>
          <a:ext cx="3779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9FAB7-F37E-476D-A94C-0C3DA493A8E7}">
      <dsp:nvSpPr>
        <dsp:cNvPr id="0" name=""/>
        <dsp:cNvSpPr/>
      </dsp:nvSpPr>
      <dsp:spPr>
        <a:xfrm>
          <a:off x="1015745" y="1953220"/>
          <a:ext cx="3708654" cy="45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Difficulty in moving facial muscles/tongue.</a:t>
          </a:r>
          <a:endParaRPr lang="en-US" sz="1500" kern="1200" dirty="0"/>
        </a:p>
      </dsp:txBody>
      <dsp:txXfrm>
        <a:off x="1015745" y="1953220"/>
        <a:ext cx="3708654" cy="459581"/>
      </dsp:txXfrm>
    </dsp:sp>
    <dsp:sp modelId="{01A33569-0940-4B95-958F-A718D9AAEB77}">
      <dsp:nvSpPr>
        <dsp:cNvPr id="0" name=""/>
        <dsp:cNvSpPr/>
      </dsp:nvSpPr>
      <dsp:spPr>
        <a:xfrm>
          <a:off x="944879" y="2412801"/>
          <a:ext cx="3779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976B26-2AE3-4AD2-80F1-99A5E8992A8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9814E5-97E5-493C-9B28-ECA9128F04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305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SEMINAR - II</a:t>
            </a:r>
            <a:br>
              <a:rPr lang="en-US" dirty="0" smtClean="0"/>
            </a:br>
            <a:r>
              <a:rPr lang="en-US" dirty="0" smtClean="0"/>
              <a:t>Dysarthria Speech Classification </a:t>
            </a:r>
            <a:r>
              <a:rPr lang="en-US" sz="3600" dirty="0" smtClean="0"/>
              <a:t>(using Glottal Features)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7699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Aditya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Anand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(20CS60R24)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 the guidance of Prof. K. S.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Rao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PHD Mentor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Ms.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Madhu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Keerthana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876800"/>
          </a:xfrm>
        </p:spPr>
        <p:txBody>
          <a:bodyPr/>
          <a:lstStyle/>
          <a:p>
            <a:r>
              <a:rPr lang="en-US" dirty="0" smtClean="0"/>
              <a:t>Supervised ML Model.</a:t>
            </a:r>
          </a:p>
          <a:p>
            <a:r>
              <a:rPr lang="en-US" dirty="0" smtClean="0"/>
              <a:t>It has two variants – Classifier and </a:t>
            </a:r>
            <a:r>
              <a:rPr lang="en-US" dirty="0" err="1" smtClean="0"/>
              <a:t>Regressor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classifies data based on a separating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100" b="1" u="sng" dirty="0" smtClean="0"/>
              <a:t>Image Source: Google Images</a:t>
            </a:r>
            <a:endParaRPr lang="en-US" sz="1100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1027" name="Picture 3" descr="C:\Users\nutan\Documents\Seminar\1_06GSco3ItM3gwW2scY6T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715000" cy="29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>
            <a:normAutofit/>
          </a:bodyPr>
          <a:lstStyle/>
          <a:p>
            <a:r>
              <a:rPr lang="en-US" sz="1600" dirty="0"/>
              <a:t>A </a:t>
            </a:r>
            <a:r>
              <a:rPr lang="en-US" sz="1600" b="1" dirty="0"/>
              <a:t>deep neural network</a:t>
            </a:r>
            <a:r>
              <a:rPr lang="en-US" sz="1600" dirty="0"/>
              <a:t> (DNN) is an artificial </a:t>
            </a:r>
            <a:r>
              <a:rPr lang="en-US" sz="1600" b="1" dirty="0"/>
              <a:t>neural network</a:t>
            </a:r>
            <a:r>
              <a:rPr lang="en-US" sz="1600" dirty="0"/>
              <a:t> (ANN) with multiple layers between the input and output </a:t>
            </a:r>
            <a:r>
              <a:rPr lang="en-US" sz="1600" dirty="0" smtClean="0"/>
              <a:t>layers.</a:t>
            </a:r>
          </a:p>
          <a:p>
            <a:r>
              <a:rPr lang="en-US" sz="1600" dirty="0" smtClean="0"/>
              <a:t>The adjective ‘deep’ refers to huge number of hidden layers.</a:t>
            </a:r>
          </a:p>
          <a:p>
            <a:r>
              <a:rPr lang="en-US" sz="1600" dirty="0" smtClean="0"/>
              <a:t>ANNs </a:t>
            </a:r>
            <a:r>
              <a:rPr lang="en-US" sz="1600" dirty="0"/>
              <a:t>were inspired by information processing </a:t>
            </a:r>
            <a:r>
              <a:rPr lang="en-US" sz="1600" dirty="0" smtClean="0"/>
              <a:t>and communication in</a:t>
            </a:r>
            <a:r>
              <a:rPr lang="en-US" sz="1600" dirty="0"/>
              <a:t> </a:t>
            </a:r>
            <a:r>
              <a:rPr lang="en-US" sz="1600" dirty="0" smtClean="0"/>
              <a:t>biological systems.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pic>
        <p:nvPicPr>
          <p:cNvPr id="2050" name="Picture 2" descr="C:\Users\nutan\Documents\Seminar\OH3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16240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6138931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Image Source: Google </a:t>
            </a:r>
            <a:r>
              <a:rPr lang="en-US" sz="1100" b="1" u="sng" dirty="0" smtClean="0"/>
              <a:t>Images</a:t>
            </a:r>
            <a:endParaRPr lang="en-US" sz="1100" b="1" u="sng" dirty="0"/>
          </a:p>
        </p:txBody>
      </p:sp>
    </p:spTree>
    <p:extLst>
      <p:ext uri="{BB962C8B-B14F-4D97-AF65-F5344CB8AC3E}">
        <p14:creationId xmlns:p14="http://schemas.microsoft.com/office/powerpoint/2010/main" val="2392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QCP Analysis gives us the glottal flow which helps us to extract time &amp; freq. domain glottal features.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Glottal Feature Extraction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3041904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Glottal Flow Waveform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2743200" y="349910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3505200" y="3200400"/>
            <a:ext cx="2057400" cy="609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APARAT Toolbox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48400" y="3041904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&amp; Freq. </a:t>
            </a:r>
            <a:r>
              <a:rPr lang="en-US" dirty="0" smtClean="0"/>
              <a:t>domain </a:t>
            </a:r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2"/>
          </p:cNvCxnSpPr>
          <p:nvPr/>
        </p:nvCxnSpPr>
        <p:spPr>
          <a:xfrm flipV="1">
            <a:off x="5562600" y="3499104"/>
            <a:ext cx="685800" cy="6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1"/>
            <a:ext cx="3861588" cy="167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20984"/>
            <a:ext cx="3790950" cy="76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03648" y="5273332"/>
            <a:ext cx="378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Ref 1 (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</a:rPr>
              <a:t>Nonavinakere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Prabhakera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 et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al,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Dysarthric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speech classification using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glottal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Extracted using </a:t>
            </a:r>
            <a:r>
              <a:rPr lang="en-US" sz="1800" dirty="0" err="1" smtClean="0">
                <a:solidFill>
                  <a:schemeClr val="tx1"/>
                </a:solidFill>
              </a:rPr>
              <a:t>openSMILE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Free open-source feature extraction toolkit.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Baseline </a:t>
            </a:r>
            <a:r>
              <a:rPr lang="en-US" sz="1800" dirty="0" err="1" smtClean="0">
                <a:solidFill>
                  <a:schemeClr val="tx1"/>
                </a:solidFill>
              </a:rPr>
              <a:t>Featureset</a:t>
            </a:r>
            <a:r>
              <a:rPr lang="en-US" sz="1800" dirty="0" smtClean="0">
                <a:solidFill>
                  <a:schemeClr val="tx1"/>
                </a:solidFill>
              </a:rPr>
              <a:t> in </a:t>
            </a:r>
            <a:r>
              <a:rPr lang="en-US" sz="1800" dirty="0" err="1" smtClean="0">
                <a:solidFill>
                  <a:schemeClr val="tx1"/>
                </a:solidFill>
              </a:rPr>
              <a:t>openSMILE</a:t>
            </a:r>
            <a:r>
              <a:rPr lang="en-US" sz="1800" dirty="0" smtClean="0">
                <a:solidFill>
                  <a:schemeClr val="tx1"/>
                </a:solidFill>
              </a:rPr>
              <a:t> for </a:t>
            </a:r>
            <a:r>
              <a:rPr lang="en-US" sz="1800" dirty="0" err="1" smtClean="0">
                <a:solidFill>
                  <a:schemeClr val="tx1"/>
                </a:solidFill>
              </a:rPr>
              <a:t>Dysathria</a:t>
            </a:r>
            <a:r>
              <a:rPr lang="en-US" sz="1800" dirty="0" smtClean="0">
                <a:solidFill>
                  <a:schemeClr val="tx1"/>
                </a:solidFill>
              </a:rPr>
              <a:t> Speech Classification: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INTERSPEECH </a:t>
            </a:r>
            <a:r>
              <a:rPr lang="en-US" sz="1600" dirty="0">
                <a:solidFill>
                  <a:schemeClr val="tx1"/>
                </a:solidFill>
              </a:rPr>
              <a:t>2009 </a:t>
            </a:r>
            <a:r>
              <a:rPr lang="en-US" sz="1600" dirty="0" smtClean="0">
                <a:solidFill>
                  <a:schemeClr val="tx1"/>
                </a:solidFill>
              </a:rPr>
              <a:t>Emotion Challenge </a:t>
            </a:r>
            <a:r>
              <a:rPr lang="en-US" sz="1600" dirty="0">
                <a:solidFill>
                  <a:schemeClr val="tx1"/>
                </a:solidFill>
              </a:rPr>
              <a:t>feature set 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384 features ( [16 AF+16 D] x 12 SF ).</a:t>
            </a:r>
            <a:endParaRPr lang="en-US" sz="1000" dirty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large </a:t>
            </a:r>
            <a:r>
              <a:rPr lang="en-US" sz="1600" dirty="0" err="1">
                <a:solidFill>
                  <a:schemeClr val="tx1"/>
                </a:solidFill>
              </a:rPr>
              <a:t>openSMILE</a:t>
            </a:r>
            <a:r>
              <a:rPr lang="en-US" sz="1600" dirty="0">
                <a:solidFill>
                  <a:schemeClr val="tx1"/>
                </a:solidFill>
              </a:rPr>
              <a:t> emotion feature </a:t>
            </a:r>
            <a:r>
              <a:rPr lang="en-US" sz="1600" dirty="0" smtClean="0">
                <a:solidFill>
                  <a:schemeClr val="tx1"/>
                </a:solidFill>
              </a:rPr>
              <a:t>set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6552 features ( [56 AF + 56 FOD + 56 SOD] x 39 SF )</a:t>
            </a:r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Feature Extraction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391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TORGO </a:t>
            </a:r>
            <a:r>
              <a:rPr lang="en-US" b="1" u="sng" dirty="0" smtClean="0">
                <a:solidFill>
                  <a:schemeClr val="tx1"/>
                </a:solidFill>
              </a:rPr>
              <a:t>database: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It Contains speech </a:t>
            </a:r>
            <a:r>
              <a:rPr lang="en-US" dirty="0">
                <a:solidFill>
                  <a:schemeClr val="tx1"/>
                </a:solidFill>
              </a:rPr>
              <a:t>recordings from seven </a:t>
            </a:r>
            <a:r>
              <a:rPr lang="en-US" dirty="0" smtClean="0">
                <a:solidFill>
                  <a:schemeClr val="tx1"/>
                </a:solidFill>
              </a:rPr>
              <a:t>patients. </a:t>
            </a:r>
          </a:p>
          <a:p>
            <a:pPr lvl="4"/>
            <a:r>
              <a:rPr lang="en-US" dirty="0" smtClean="0">
                <a:solidFill>
                  <a:schemeClr val="tx1"/>
                </a:solidFill>
              </a:rPr>
              <a:t>3F and 4M.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And speech recordings from seven healthy </a:t>
            </a:r>
            <a:r>
              <a:rPr lang="en-US" dirty="0" smtClean="0">
                <a:solidFill>
                  <a:schemeClr val="tx1"/>
                </a:solidFill>
              </a:rPr>
              <a:t>control speakers.</a:t>
            </a:r>
          </a:p>
          <a:p>
            <a:pPr lvl="4"/>
            <a:r>
              <a:rPr lang="en-US" dirty="0" smtClean="0">
                <a:solidFill>
                  <a:schemeClr val="tx1"/>
                </a:solidFill>
              </a:rPr>
              <a:t>3F and 4M.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Age  - 16 years to 50 </a:t>
            </a:r>
            <a:r>
              <a:rPr lang="en-US" dirty="0" smtClean="0">
                <a:solidFill>
                  <a:schemeClr val="tx1"/>
                </a:solidFill>
              </a:rPr>
              <a:t>years.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Speech </a:t>
            </a:r>
            <a:r>
              <a:rPr lang="en-US" dirty="0">
                <a:solidFill>
                  <a:schemeClr val="tx1"/>
                </a:solidFill>
              </a:rPr>
              <a:t>signals in three categories, namely </a:t>
            </a:r>
            <a:r>
              <a:rPr lang="en-US" b="1" dirty="0">
                <a:solidFill>
                  <a:schemeClr val="tx1"/>
                </a:solidFill>
              </a:rPr>
              <a:t>non-words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words and sentences.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Dysarthria Speech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Based on Ref. 1 :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Nonavinakere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Prabhakera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et al,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Dysarthric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speech classification using glottal features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Accuracy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943600" cy="421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7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61318"/>
            <a:ext cx="7408333" cy="3840163"/>
          </a:xfrm>
        </p:spPr>
        <p:txBody>
          <a:bodyPr/>
          <a:lstStyle/>
          <a:p>
            <a:r>
              <a:rPr lang="en-US" dirty="0" smtClean="0"/>
              <a:t>General Scenario: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Coded Telephone speech (CTS):</a:t>
            </a:r>
            <a:endParaRPr lang="en-US" dirty="0" smtClean="0"/>
          </a:p>
          <a:p>
            <a:pPr lvl="2"/>
            <a:r>
              <a:rPr lang="en-US" dirty="0" smtClean="0"/>
              <a:t>One layer encoding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oded </a:t>
            </a:r>
            <a:r>
              <a:rPr lang="en-US" dirty="0"/>
              <a:t>using the AMR-NB and AMR-WB codecs.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Telephone Speech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45108" y="2362200"/>
            <a:ext cx="1371600" cy="762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/</a:t>
            </a:r>
          </a:p>
          <a:p>
            <a:pPr algn="ctr"/>
            <a:r>
              <a:rPr lang="en-US" dirty="0" smtClean="0"/>
              <a:t>Speech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2616708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ouble Wave 6"/>
          <p:cNvSpPr/>
          <p:nvPr/>
        </p:nvSpPr>
        <p:spPr>
          <a:xfrm>
            <a:off x="3302508" y="2286000"/>
            <a:ext cx="1600200" cy="914400"/>
          </a:xfrm>
          <a:prstGeom prst="double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Digitally recorded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02708" y="27401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5588508" y="2057400"/>
            <a:ext cx="137160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Dysarthria Speech Database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7240" y="4953000"/>
            <a:ext cx="1371600" cy="762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/</a:t>
            </a:r>
          </a:p>
          <a:p>
            <a:pPr algn="ctr"/>
            <a:r>
              <a:rPr lang="en-US" dirty="0" smtClean="0"/>
              <a:t>Speech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214884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ouble Wave 11"/>
          <p:cNvSpPr/>
          <p:nvPr/>
        </p:nvSpPr>
        <p:spPr>
          <a:xfrm>
            <a:off x="5029200" y="4876800"/>
            <a:ext cx="1600200" cy="914400"/>
          </a:xfrm>
          <a:prstGeom prst="double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Digitally recorded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29400" y="533095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7315200" y="4648200"/>
            <a:ext cx="137160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Dysarthria Speech Database</a:t>
            </a:r>
            <a:endParaRPr lang="en-US" dirty="0"/>
          </a:p>
        </p:txBody>
      </p:sp>
      <p:sp>
        <p:nvSpPr>
          <p:cNvPr id="15" name="Bevel 14"/>
          <p:cNvSpPr/>
          <p:nvPr/>
        </p:nvSpPr>
        <p:spPr>
          <a:xfrm>
            <a:off x="2834640" y="4953000"/>
            <a:ext cx="1524000" cy="838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</a:t>
            </a:r>
          </a:p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535363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system should be capable of handling varying speech </a:t>
            </a:r>
            <a:r>
              <a:rPr lang="en-US" sz="2000" dirty="0" smtClean="0"/>
              <a:t>degradation conditions.</a:t>
            </a:r>
          </a:p>
          <a:p>
            <a:pPr lvl="3"/>
            <a:r>
              <a:rPr lang="en-US" sz="1600" dirty="0" smtClean="0"/>
              <a:t>E.g.: coding, transmission </a:t>
            </a:r>
            <a:r>
              <a:rPr lang="en-US" sz="1600" dirty="0"/>
              <a:t>errors, band-pass filtering, and varying </a:t>
            </a:r>
            <a:r>
              <a:rPr lang="en-US" sz="1600" dirty="0" smtClean="0"/>
              <a:t>background environments</a:t>
            </a:r>
            <a:r>
              <a:rPr lang="en-US" sz="1600" dirty="0"/>
              <a:t>.</a:t>
            </a:r>
          </a:p>
          <a:p>
            <a:r>
              <a:rPr lang="en-US" sz="2000" dirty="0" smtClean="0"/>
              <a:t>Conventional </a:t>
            </a:r>
            <a:r>
              <a:rPr lang="en-US" sz="2000" dirty="0"/>
              <a:t>GIF </a:t>
            </a:r>
            <a:r>
              <a:rPr lang="en-US" sz="2000" dirty="0" smtClean="0"/>
              <a:t>methods are </a:t>
            </a:r>
            <a:r>
              <a:rPr lang="en-US" sz="2000" b="1" dirty="0"/>
              <a:t>highly sensitive </a:t>
            </a:r>
            <a:r>
              <a:rPr lang="en-US" sz="2000" b="1" dirty="0" smtClean="0"/>
              <a:t>to</a:t>
            </a:r>
            <a:r>
              <a:rPr lang="en-US" sz="2000" dirty="0" smtClean="0"/>
              <a:t> </a:t>
            </a:r>
            <a:r>
              <a:rPr lang="en-US" sz="2000" dirty="0"/>
              <a:t>even slight </a:t>
            </a:r>
            <a:r>
              <a:rPr lang="en-US" sz="2000" b="1" dirty="0"/>
              <a:t>distortions</a:t>
            </a:r>
            <a:r>
              <a:rPr lang="en-US" sz="2000" dirty="0"/>
              <a:t> in the </a:t>
            </a:r>
            <a:r>
              <a:rPr lang="en-US" sz="2000" dirty="0" smtClean="0"/>
              <a:t>input speech signal.</a:t>
            </a:r>
          </a:p>
          <a:p>
            <a:pPr lvl="3"/>
            <a:r>
              <a:rPr lang="en-US" sz="1600" dirty="0" smtClean="0"/>
              <a:t>Using </a:t>
            </a:r>
            <a:r>
              <a:rPr lang="en-US" sz="1600" b="1" dirty="0" smtClean="0"/>
              <a:t>Deep Neural Networks </a:t>
            </a:r>
            <a:r>
              <a:rPr lang="en-US" sz="1600" dirty="0" smtClean="0"/>
              <a:t>in a supervised manner to extract glottal features.</a:t>
            </a:r>
          </a:p>
          <a:p>
            <a:pPr lvl="3"/>
            <a:endParaRPr lang="en-US" sz="1400" dirty="0"/>
          </a:p>
          <a:p>
            <a:r>
              <a:rPr lang="en-US" sz="2000" dirty="0" smtClean="0"/>
              <a:t> A third set of parameters might be needed.</a:t>
            </a:r>
          </a:p>
          <a:p>
            <a:pPr lvl="3"/>
            <a:r>
              <a:rPr lang="en-US" sz="1600" b="1" dirty="0" smtClean="0"/>
              <a:t>PCA</a:t>
            </a:r>
            <a:r>
              <a:rPr lang="en-US" sz="1600" dirty="0" smtClean="0"/>
              <a:t> based parameters.</a:t>
            </a:r>
          </a:p>
          <a:p>
            <a:pPr lvl="3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CTS</a:t>
            </a:r>
            <a:endParaRPr lang="en-US" dirty="0"/>
          </a:p>
        </p:txBody>
      </p:sp>
      <p:pic>
        <p:nvPicPr>
          <p:cNvPr id="1026" name="Picture 2" descr="C:\Users\nutan\Documents\Seminar\238-2381636_happy-face-color-in-smiley-face-hd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81" y="4419600"/>
            <a:ext cx="36406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Ideology for CTS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66800" y="1981200"/>
            <a:ext cx="137160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Dysarthria Speech Database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752600" y="3352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952" y="318775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Speech </a:t>
            </a:r>
          </a:p>
          <a:p>
            <a:r>
              <a:rPr lang="en-US" sz="1400" dirty="0" smtClean="0"/>
              <a:t>Utterances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159763" y="4038600"/>
            <a:ext cx="1447800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Acoustic Features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2600" y="3657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66999" y="3061679"/>
            <a:ext cx="1447800" cy="123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Glottal Features</a:t>
            </a:r>
          </a:p>
          <a:p>
            <a:pPr algn="ctr"/>
            <a:r>
              <a:rPr lang="en-US" dirty="0" smtClean="0"/>
              <a:t>Using QCP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4114799" y="3679679"/>
            <a:ext cx="457201" cy="444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07563" y="4343400"/>
            <a:ext cx="19644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47616" y="3924300"/>
            <a:ext cx="1624584" cy="643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59908" y="4584192"/>
            <a:ext cx="0" cy="597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4"/>
          </p:cNvCxnSpPr>
          <p:nvPr/>
        </p:nvCxnSpPr>
        <p:spPr>
          <a:xfrm>
            <a:off x="2438400" y="2667000"/>
            <a:ext cx="5715000" cy="2667000"/>
          </a:xfrm>
          <a:prstGeom prst="bentConnector3">
            <a:avLst>
              <a:gd name="adj1" fmla="val 9992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3482" y="280111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LABELS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56" idx="1"/>
          </p:cNvCxnSpPr>
          <p:nvPr/>
        </p:nvCxnSpPr>
        <p:spPr>
          <a:xfrm>
            <a:off x="5931408" y="5593080"/>
            <a:ext cx="1237488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4572000" y="5177028"/>
            <a:ext cx="1347216" cy="91440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dirty="0"/>
              <a:t>(SVM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Wave 55"/>
          <p:cNvSpPr/>
          <p:nvPr/>
        </p:nvSpPr>
        <p:spPr>
          <a:xfrm>
            <a:off x="7168896" y="5181600"/>
            <a:ext cx="1511808" cy="838200"/>
          </a:xfrm>
          <a:prstGeom prst="wav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32221" y="49199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</a:t>
            </a:r>
          </a:p>
          <a:p>
            <a:r>
              <a:rPr lang="en-US" sz="1400" dirty="0" smtClean="0"/>
              <a:t>Predictions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363329" y="4431792"/>
            <a:ext cx="7620" cy="749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27151" y="412401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Accuracy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5791200" y="6019800"/>
            <a:ext cx="2438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91200" y="608889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Updated Parameters based on mismatch for Learning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7700" y="616584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Labels: </a:t>
            </a:r>
            <a:r>
              <a:rPr lang="en-US" dirty="0" smtClean="0"/>
              <a:t>Dysarthria or healthy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603430" y="3657600"/>
            <a:ext cx="1197938" cy="1572768"/>
          </a:xfrm>
          <a:custGeom>
            <a:avLst/>
            <a:gdLst>
              <a:gd name="connsiteX0" fmla="*/ 1152218 w 1197938"/>
              <a:gd name="connsiteY0" fmla="*/ 0 h 1572768"/>
              <a:gd name="connsiteX1" fmla="*/ 74 w 1197938"/>
              <a:gd name="connsiteY1" fmla="*/ 649224 h 1572768"/>
              <a:gd name="connsiteX2" fmla="*/ 1197938 w 1197938"/>
              <a:gd name="connsiteY2" fmla="*/ 1572768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938" h="1572768">
                <a:moveTo>
                  <a:pt x="1152218" y="0"/>
                </a:moveTo>
                <a:cubicBezTo>
                  <a:pt x="572336" y="193548"/>
                  <a:pt x="-7546" y="387096"/>
                  <a:pt x="74" y="649224"/>
                </a:cubicBezTo>
                <a:cubicBezTo>
                  <a:pt x="7694" y="911352"/>
                  <a:pt x="978482" y="1418844"/>
                  <a:pt x="1197938" y="157276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320" y="4806696"/>
            <a:ext cx="1688592" cy="10378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Glottal Features</a:t>
            </a:r>
          </a:p>
          <a:p>
            <a:pPr algn="ctr"/>
            <a:r>
              <a:rPr lang="en-US" dirty="0" smtClean="0"/>
              <a:t>Using DLL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6"/>
          </p:cNvCxnSpPr>
          <p:nvPr/>
        </p:nvCxnSpPr>
        <p:spPr>
          <a:xfrm flipV="1">
            <a:off x="3486912" y="4495800"/>
            <a:ext cx="1237488" cy="829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953001"/>
            <a:ext cx="7408333" cy="76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Pathological speech processing becomes a challenging task due to very small number of samples.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Dysarthria Speech Database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36837"/>
              </p:ext>
            </p:extLst>
          </p:nvPr>
        </p:nvGraphicFramePr>
        <p:xfrm>
          <a:off x="685800" y="2362200"/>
          <a:ext cx="7924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TORGO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UA-speech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#Patients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 (3F,4M)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15(4F,11M)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#Healthy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7(3F,4M)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13(4F,9M)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 to 50 years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 to 58 years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Speech signals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Non-words, words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sentences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words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962399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What is Dysarthria Speech and ways to detect it?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Features for training and Classification.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Glottal Feature Extraction.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Acoustic Feature Extraction.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Classification </a:t>
            </a:r>
            <a:r>
              <a:rPr lang="en-US" sz="1800" dirty="0" smtClean="0">
                <a:solidFill>
                  <a:schemeClr val="tx1"/>
                </a:solidFill>
              </a:rPr>
              <a:t>reports.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Sequential Forward Feature </a:t>
            </a:r>
            <a:r>
              <a:rPr lang="en-US" sz="1800" dirty="0" smtClean="0">
                <a:solidFill>
                  <a:schemeClr val="tx1"/>
                </a:solidFill>
              </a:rPr>
              <a:t>Selection.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K –Fold Cross </a:t>
            </a:r>
            <a:r>
              <a:rPr lang="en-US" sz="1800" dirty="0" smtClean="0">
                <a:solidFill>
                  <a:schemeClr val="tx1"/>
                </a:solidFill>
              </a:rPr>
              <a:t>Validation.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Support Vector </a:t>
            </a:r>
            <a:r>
              <a:rPr lang="en-US" sz="1800" dirty="0" smtClean="0">
                <a:solidFill>
                  <a:schemeClr val="tx1"/>
                </a:solidFill>
              </a:rPr>
              <a:t>Machines.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Deep Neural Networks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Coded Telephone </a:t>
            </a:r>
            <a:r>
              <a:rPr lang="en-US" sz="1800" dirty="0" smtClean="0">
                <a:solidFill>
                  <a:schemeClr val="tx1"/>
                </a:solidFill>
              </a:rPr>
              <a:t>Speech.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Challenges in CTS and its </a:t>
            </a:r>
            <a:r>
              <a:rPr lang="en-US" sz="1800" dirty="0" smtClean="0">
                <a:solidFill>
                  <a:schemeClr val="tx1"/>
                </a:solidFill>
              </a:rPr>
              <a:t>Classification reports.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Conclusion.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References.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81200"/>
            <a:ext cx="7823200" cy="4419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/>
              <a:t>Based on Ref. </a:t>
            </a:r>
            <a:r>
              <a:rPr lang="en-US" sz="1600" dirty="0" smtClean="0"/>
              <a:t>2 </a:t>
            </a:r>
            <a:r>
              <a:rPr lang="en-US" sz="1600" dirty="0"/>
              <a:t>: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Nonavinakere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Prabhakera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et al,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Dysarthric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speech classification using glottal features</a:t>
            </a:r>
            <a:r>
              <a:rPr lang="en-US" sz="1600" dirty="0"/>
              <a:t> </a:t>
            </a:r>
          </a:p>
          <a:p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 for 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1" y="990600"/>
            <a:ext cx="800735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7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71799"/>
            <a:ext cx="7408333" cy="1066801"/>
          </a:xfrm>
        </p:spPr>
        <p:txBody>
          <a:bodyPr/>
          <a:lstStyle/>
          <a:p>
            <a:r>
              <a:rPr lang="en-US" dirty="0" smtClean="0"/>
              <a:t>Use of </a:t>
            </a:r>
            <a:r>
              <a:rPr lang="en-US" b="1" dirty="0" smtClean="0"/>
              <a:t>Glottal Features </a:t>
            </a:r>
            <a:r>
              <a:rPr lang="en-US" dirty="0" smtClean="0"/>
              <a:t>has significantly improved the classification accuracies in all the cases we have seen.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6115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N.P. </a:t>
            </a:r>
            <a:r>
              <a:rPr lang="en-US" sz="1800" dirty="0" err="1" smtClean="0"/>
              <a:t>Narendra</a:t>
            </a:r>
            <a:r>
              <a:rPr lang="en-US" sz="1800" dirty="0" smtClean="0"/>
              <a:t> et </a:t>
            </a:r>
            <a:r>
              <a:rPr lang="en-US" sz="1800" dirty="0"/>
              <a:t>al, “</a:t>
            </a:r>
            <a:r>
              <a:rPr lang="en-US" sz="1800" b="1" dirty="0" err="1"/>
              <a:t>Dysarthric</a:t>
            </a:r>
            <a:r>
              <a:rPr lang="en-US" sz="1800" b="1" dirty="0"/>
              <a:t> speech classification using glottal features computed from non-words, words </a:t>
            </a:r>
            <a:r>
              <a:rPr lang="en-US" sz="1800" b="1" dirty="0" smtClean="0"/>
              <a:t>and sentences</a:t>
            </a:r>
            <a:r>
              <a:rPr lang="en-US" sz="1800" dirty="0"/>
              <a:t>” - </a:t>
            </a:r>
            <a:r>
              <a:rPr lang="en-US" sz="1800" i="1" dirty="0"/>
              <a:t>Proceedings of </a:t>
            </a:r>
            <a:r>
              <a:rPr lang="en-US" sz="1800" i="1" dirty="0" err="1" smtClean="0"/>
              <a:t>Interspeech</a:t>
            </a:r>
            <a:r>
              <a:rPr lang="en-US" sz="1800" i="1" dirty="0"/>
              <a:t>, </a:t>
            </a:r>
            <a:r>
              <a:rPr lang="en-US" sz="1800" i="1" dirty="0" smtClean="0"/>
              <a:t>10.21437/Interspeech.2018-1059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dirty="0" smtClean="0"/>
          </a:p>
          <a:p>
            <a:r>
              <a:rPr lang="en-US" sz="1800" dirty="0"/>
              <a:t>N.P. </a:t>
            </a:r>
            <a:r>
              <a:rPr lang="en-US" sz="1800" dirty="0" err="1"/>
              <a:t>Narendra</a:t>
            </a:r>
            <a:r>
              <a:rPr lang="en-US" sz="1800" dirty="0"/>
              <a:t> </a:t>
            </a:r>
            <a:r>
              <a:rPr lang="en-US" sz="1800" dirty="0" smtClean="0"/>
              <a:t>et </a:t>
            </a:r>
            <a:r>
              <a:rPr lang="en-US" sz="1800" dirty="0"/>
              <a:t>al, “</a:t>
            </a:r>
            <a:r>
              <a:rPr lang="en-US" sz="1800" b="1" dirty="0" err="1"/>
              <a:t>Dysarthric</a:t>
            </a:r>
            <a:r>
              <a:rPr lang="en-US" sz="1800" b="1" dirty="0"/>
              <a:t> speech classification from coded telephone speech using glottal features</a:t>
            </a:r>
            <a:r>
              <a:rPr lang="en-US" sz="1800" dirty="0"/>
              <a:t>” - </a:t>
            </a:r>
            <a:r>
              <a:rPr lang="en-US" sz="1800" i="1" dirty="0"/>
              <a:t>Speech Communication 110 (2019) </a:t>
            </a:r>
            <a:r>
              <a:rPr lang="en-US" sz="1800" i="1" dirty="0" smtClean="0"/>
              <a:t>47–55.</a:t>
            </a:r>
          </a:p>
          <a:p>
            <a:endParaRPr lang="en-US" sz="1800" i="1" dirty="0"/>
          </a:p>
          <a:p>
            <a:r>
              <a:rPr lang="en-US" sz="1800" dirty="0"/>
              <a:t>Manu </a:t>
            </a:r>
            <a:r>
              <a:rPr lang="en-US" sz="1800" dirty="0" err="1" smtClean="0"/>
              <a:t>Airaksinen</a:t>
            </a:r>
            <a:r>
              <a:rPr lang="en-US" sz="1800" dirty="0"/>
              <a:t> et </a:t>
            </a:r>
            <a:r>
              <a:rPr lang="en-US" sz="1800" dirty="0" err="1"/>
              <a:t>al,“</a:t>
            </a:r>
            <a:r>
              <a:rPr lang="en-US" sz="1800" b="1" dirty="0" err="1"/>
              <a:t>Quasi</a:t>
            </a:r>
            <a:r>
              <a:rPr lang="en-US" sz="1800" b="1" dirty="0"/>
              <a:t> closed phase analysis for glottal inverse </a:t>
            </a:r>
            <a:r>
              <a:rPr lang="en-US" sz="1800" b="1" dirty="0" smtClean="0"/>
              <a:t>filtering</a:t>
            </a:r>
            <a:r>
              <a:rPr lang="en-US" sz="1800" dirty="0" smtClean="0"/>
              <a:t>” – </a:t>
            </a:r>
            <a:r>
              <a:rPr lang="en-US" sz="1800" i="1" dirty="0"/>
              <a:t>Research Gate Conference </a:t>
            </a:r>
            <a:r>
              <a:rPr lang="en-US" sz="1800" i="1" dirty="0" smtClean="0"/>
              <a:t>Paper, August 2013.</a:t>
            </a:r>
            <a:endParaRPr lang="en-US" sz="1800" i="1" dirty="0"/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5760" y="2967335"/>
            <a:ext cx="345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You!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665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neuro</a:t>
            </a:r>
            <a:r>
              <a:rPr lang="en-US" dirty="0" smtClean="0">
                <a:solidFill>
                  <a:schemeClr val="tx1"/>
                </a:solidFill>
              </a:rPr>
              <a:t>–motor disorder.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Generally </a:t>
            </a:r>
            <a:r>
              <a:rPr lang="en-US" dirty="0">
                <a:solidFill>
                  <a:schemeClr val="tx1"/>
                </a:solidFill>
              </a:rPr>
              <a:t>a result of either a neurological </a:t>
            </a:r>
            <a:r>
              <a:rPr lang="en-US" dirty="0" smtClean="0">
                <a:solidFill>
                  <a:schemeClr val="tx1"/>
                </a:solidFill>
              </a:rPr>
              <a:t>injury or disease.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1200" b="1" i="1" dirty="0"/>
              <a:t>Source: </a:t>
            </a:r>
            <a:r>
              <a:rPr lang="en-US" sz="1200" b="1" i="1" dirty="0" err="1"/>
              <a:t>XpertDox</a:t>
            </a:r>
            <a:endParaRPr lang="en-US" sz="1200" b="1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Dysarthria?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0529090"/>
              </p:ext>
            </p:extLst>
          </p:nvPr>
        </p:nvGraphicFramePr>
        <p:xfrm>
          <a:off x="1905000" y="3200400"/>
          <a:ext cx="4724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5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Speech – Language Pathologist.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Costly and Laborious.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Prone to biases due to experience.</a:t>
            </a: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u="sng" dirty="0" smtClean="0">
                <a:solidFill>
                  <a:schemeClr val="tx1"/>
                </a:solidFill>
              </a:rPr>
              <a:t>Data-driven Model:</a:t>
            </a:r>
            <a:endParaRPr lang="en-US" b="1" u="sng" dirty="0">
              <a:solidFill>
                <a:schemeClr val="tx1"/>
              </a:solidFill>
            </a:endParaRP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Requires dysarthria speech database.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Maps speech features to labels (dysarthria/healthy).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Inexpensive, less time consuming but still prone to minor statistical and probabilistic biases.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Dysarthria</a:t>
            </a:r>
            <a:endParaRPr lang="en-US" dirty="0"/>
          </a:p>
        </p:txBody>
      </p:sp>
      <p:pic>
        <p:nvPicPr>
          <p:cNvPr id="2050" name="Picture 2" descr="C:\Users\nutan\Documents\Seminar\Sad-Face-PNG-Transparent-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54" y="2976873"/>
            <a:ext cx="460375" cy="4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utan\Documents\Seminar\238-2381636_happy-face-color-in-smiley-face-h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33" y="4343400"/>
            <a:ext cx="539750" cy="5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895600"/>
            <a:ext cx="7408333" cy="3230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Acoustic Features: Features related to sound.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Frequency, Pitch, Contour(variation), noise, etc.</a:t>
            </a:r>
          </a:p>
          <a:p>
            <a:pPr lvl="3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openSMILE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can be used to extract these.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Glottal Features: Features related to glottis.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 signals and waveforms.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be extracted using GIF (Glottal Inverse Filtering).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Mix of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Features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Ideology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66800" y="1981200"/>
            <a:ext cx="137160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Dysarthria Speech Database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752600" y="3352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4480" y="343918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Speech </a:t>
            </a:r>
          </a:p>
          <a:p>
            <a:r>
              <a:rPr lang="en-US" sz="1400" dirty="0" smtClean="0"/>
              <a:t>Utterances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159763" y="4038600"/>
            <a:ext cx="1447800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Acoustic Features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2600" y="3657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66999" y="3352800"/>
            <a:ext cx="1447800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Glottal Features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4114799" y="3657600"/>
            <a:ext cx="457201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07563" y="4343400"/>
            <a:ext cx="19644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47616" y="3924300"/>
            <a:ext cx="1624584" cy="643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59908" y="4584192"/>
            <a:ext cx="0" cy="597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4"/>
          </p:cNvCxnSpPr>
          <p:nvPr/>
        </p:nvCxnSpPr>
        <p:spPr>
          <a:xfrm>
            <a:off x="2438400" y="2667000"/>
            <a:ext cx="5715000" cy="2667000"/>
          </a:xfrm>
          <a:prstGeom prst="bentConnector3">
            <a:avLst>
              <a:gd name="adj1" fmla="val 9992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3482" y="280111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LABELS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56" idx="1"/>
          </p:cNvCxnSpPr>
          <p:nvPr/>
        </p:nvCxnSpPr>
        <p:spPr>
          <a:xfrm>
            <a:off x="5931408" y="5593080"/>
            <a:ext cx="1237488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4572000" y="5177028"/>
            <a:ext cx="1347216" cy="91440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dirty="0"/>
              <a:t>(SVM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Wave 55"/>
          <p:cNvSpPr/>
          <p:nvPr/>
        </p:nvSpPr>
        <p:spPr>
          <a:xfrm>
            <a:off x="7168896" y="5181600"/>
            <a:ext cx="1511808" cy="838200"/>
          </a:xfrm>
          <a:prstGeom prst="wav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32221" y="49199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</a:t>
            </a:r>
          </a:p>
          <a:p>
            <a:r>
              <a:rPr lang="en-US" sz="1400" dirty="0" smtClean="0"/>
              <a:t>Predictions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363329" y="4431792"/>
            <a:ext cx="7620" cy="749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27151" y="412401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Accuracy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5791200" y="6019800"/>
            <a:ext cx="2438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91200" y="608889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Updated Parameters based on mismatch for Learning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2000" y="51770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Labels: </a:t>
            </a:r>
            <a:r>
              <a:rPr lang="en-US" dirty="0" smtClean="0"/>
              <a:t>Dysarthria or 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2" grpId="0" animBg="1"/>
      <p:bldP spid="29" grpId="0" animBg="1"/>
      <p:bldP spid="40" grpId="0"/>
      <p:bldP spid="55" grpId="0" animBg="1"/>
      <p:bldP spid="56" grpId="0" animBg="1"/>
      <p:bldP spid="57" grpId="0"/>
      <p:bldP spid="65" grpId="0"/>
      <p:bldP spid="94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62200"/>
            <a:ext cx="7408333" cy="3763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Sequential Forward Feature 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election </a:t>
            </a:r>
            <a:r>
              <a:rPr lang="en-US" sz="2000" dirty="0">
                <a:solidFill>
                  <a:schemeClr val="tx1"/>
                </a:solidFill>
              </a:rPr>
              <a:t>(SFFS)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To avoid the risk of over-fitting, as (generally) size of acoustic/glottal features is huge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Evaluation: K – Fold cross validation.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Separate classifiers are </a:t>
            </a:r>
            <a:r>
              <a:rPr lang="en-US" sz="2000" dirty="0" smtClean="0">
                <a:solidFill>
                  <a:schemeClr val="tx1"/>
                </a:solidFill>
              </a:rPr>
              <a:t>trained: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reduced &amp; non-reduced </a:t>
            </a:r>
            <a:r>
              <a:rPr lang="en-US" sz="1600" dirty="0">
                <a:solidFill>
                  <a:schemeClr val="tx1"/>
                </a:solidFill>
              </a:rPr>
              <a:t>feature sets for </a:t>
            </a:r>
            <a:r>
              <a:rPr lang="en-US" sz="1600" dirty="0" err="1" smtClean="0">
                <a:solidFill>
                  <a:schemeClr val="tx1"/>
                </a:solidFill>
              </a:rPr>
              <a:t>openSMILE</a:t>
            </a:r>
            <a:r>
              <a:rPr lang="en-US" sz="1600" dirty="0" smtClean="0">
                <a:solidFill>
                  <a:schemeClr val="tx1"/>
                </a:solidFill>
              </a:rPr>
              <a:t>, glottal </a:t>
            </a:r>
            <a:r>
              <a:rPr lang="en-US" sz="1600" dirty="0">
                <a:solidFill>
                  <a:schemeClr val="tx1"/>
                </a:solidFill>
              </a:rPr>
              <a:t>features and their </a:t>
            </a:r>
            <a:r>
              <a:rPr lang="en-US" sz="1600" dirty="0" smtClean="0">
                <a:solidFill>
                  <a:schemeClr val="tx1"/>
                </a:solidFill>
              </a:rPr>
              <a:t>combination.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For Non-words, words and sentences.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SVMs are widely used in </a:t>
            </a:r>
            <a:r>
              <a:rPr lang="en-US" sz="2000" dirty="0" smtClean="0">
                <a:solidFill>
                  <a:schemeClr val="tx1"/>
                </a:solidFill>
              </a:rPr>
              <a:t>pathological speech </a:t>
            </a:r>
            <a:r>
              <a:rPr lang="en-US" sz="2000" dirty="0">
                <a:solidFill>
                  <a:schemeClr val="tx1"/>
                </a:solidFill>
              </a:rPr>
              <a:t>classification </a:t>
            </a:r>
            <a:r>
              <a:rPr lang="en-US" sz="2000" dirty="0" smtClean="0">
                <a:solidFill>
                  <a:schemeClr val="tx1"/>
                </a:solidFill>
              </a:rPr>
              <a:t>as the give consistent performance </a:t>
            </a:r>
            <a:r>
              <a:rPr lang="en-US" sz="2000" dirty="0">
                <a:solidFill>
                  <a:schemeClr val="tx1"/>
                </a:solidFill>
              </a:rPr>
              <a:t>even for </a:t>
            </a:r>
            <a:r>
              <a:rPr lang="en-US" sz="2000" b="1" dirty="0">
                <a:solidFill>
                  <a:schemeClr val="tx1"/>
                </a:solidFill>
              </a:rPr>
              <a:t>small amount of speech data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other </a:t>
            </a:r>
            <a:r>
              <a:rPr lang="en-US" sz="1400" dirty="0">
                <a:solidFill>
                  <a:schemeClr val="tx1"/>
                </a:solidFill>
              </a:rPr>
              <a:t>techniques </a:t>
            </a:r>
            <a:r>
              <a:rPr lang="en-US" sz="1400" dirty="0" smtClean="0">
                <a:solidFill>
                  <a:schemeClr val="tx1"/>
                </a:solidFill>
              </a:rPr>
              <a:t>Like DNNs requires large amount </a:t>
            </a:r>
            <a:r>
              <a:rPr lang="en-US" sz="1400" dirty="0">
                <a:solidFill>
                  <a:schemeClr val="tx1"/>
                </a:solidFill>
              </a:rPr>
              <a:t>data for proper </a:t>
            </a:r>
            <a:r>
              <a:rPr lang="en-US" sz="1400" dirty="0" smtClean="0">
                <a:solidFill>
                  <a:schemeClr val="tx1"/>
                </a:solidFill>
              </a:rPr>
              <a:t>training).</a:t>
            </a:r>
          </a:p>
          <a:p>
            <a:pPr lvl="2"/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Ideology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the </a:t>
            </a:r>
            <a:r>
              <a:rPr lang="en-US" sz="2000" b="1" dirty="0" smtClean="0"/>
              <a:t>best feature </a:t>
            </a:r>
            <a:r>
              <a:rPr lang="en-US" sz="2000" dirty="0" smtClean="0"/>
              <a:t>(based on some criteria/score) and add it to the list of features.</a:t>
            </a:r>
          </a:p>
          <a:p>
            <a:r>
              <a:rPr lang="en-US" sz="2000" dirty="0" smtClean="0"/>
              <a:t>Till a threshold is reached, do</a:t>
            </a:r>
          </a:p>
          <a:p>
            <a:pPr lvl="1"/>
            <a:r>
              <a:rPr lang="en-US" sz="1800" dirty="0" smtClean="0"/>
              <a:t>pair that selected feature(s) with every other feature and select the </a:t>
            </a:r>
            <a:r>
              <a:rPr lang="en-US" sz="1800" b="1" dirty="0" smtClean="0"/>
              <a:t>best pair.</a:t>
            </a:r>
            <a:endParaRPr lang="en-US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Forward Feature Selection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68144"/>
              </p:ext>
            </p:extLst>
          </p:nvPr>
        </p:nvGraphicFramePr>
        <p:xfrm>
          <a:off x="914400" y="3581400"/>
          <a:ext cx="335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 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343400" y="3962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282"/>
              </p:ext>
            </p:extLst>
          </p:nvPr>
        </p:nvGraphicFramePr>
        <p:xfrm>
          <a:off x="914400" y="4538769"/>
          <a:ext cx="83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 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53000" y="3777734"/>
                <a:ext cx="27535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𝑏𝑒𝑠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(1)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max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𝑠𝑐𝑜𝑟𝑒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777734"/>
                <a:ext cx="2753574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828800" y="490960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590799" y="4702008"/>
                <a:ext cx="4263347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𝑏𝑒𝑠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(2)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𝑠𝑐𝑜𝑟𝑒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where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4702008"/>
                <a:ext cx="4263347" cy="415755"/>
              </a:xfrm>
              <a:prstGeom prst="rect">
                <a:avLst/>
              </a:prstGeom>
              <a:blipFill rotWithShape="1"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73185"/>
              </p:ext>
            </p:extLst>
          </p:nvPr>
        </p:nvGraphicFramePr>
        <p:xfrm>
          <a:off x="914399" y="5486400"/>
          <a:ext cx="167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 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667000" y="5867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24939" y="5659522"/>
                <a:ext cx="5456750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𝑏𝑒𝑠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𝑠𝑐𝑜𝑟𝑒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≠5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i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39" y="5659522"/>
                <a:ext cx="5456750" cy="415755"/>
              </a:xfrm>
              <a:prstGeom prst="rect">
                <a:avLst/>
              </a:prstGeom>
              <a:blipFill rotWithShape="1">
                <a:blip r:embed="rId4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4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1"/>
            <a:ext cx="7408333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Divide the entire </a:t>
            </a:r>
            <a:r>
              <a:rPr lang="en-US" sz="2000" b="1" dirty="0" smtClean="0"/>
              <a:t>training data into K-equal parts</a:t>
            </a:r>
            <a:r>
              <a:rPr lang="en-US" sz="2000" dirty="0" smtClean="0"/>
              <a:t> (data entries might be selected at random).</a:t>
            </a:r>
          </a:p>
          <a:p>
            <a:r>
              <a:rPr lang="en-US" sz="2000" dirty="0" smtClean="0"/>
              <a:t>Keep one part for validation and the rest K-1 part for training </a:t>
            </a:r>
            <a:r>
              <a:rPr lang="en-US" sz="2000" b="1" dirty="0" smtClean="0"/>
              <a:t>for K times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/>
          <a:lstStyle/>
          <a:p>
            <a:r>
              <a:rPr lang="en-US" dirty="0" smtClean="0"/>
              <a:t>K –Fold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276600"/>
            <a:ext cx="1295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Entire data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3276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3810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343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38956" y="5181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3751" y="4812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0848" y="3761232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‘ i ’ from 1 to K: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val_data</a:t>
            </a:r>
            <a:r>
              <a:rPr lang="en-US" dirty="0" smtClean="0"/>
              <a:t> = Part ‘ i ’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train_data</a:t>
            </a:r>
            <a:r>
              <a:rPr lang="en-US" dirty="0" smtClean="0"/>
              <a:t> = combine(all Parts except ‘ i 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1064</TotalTime>
  <Words>1137</Words>
  <Application>Microsoft Office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SEMINAR - II Dysarthria Speech Classification (using Glottal Features)</vt:lpstr>
      <vt:lpstr>Contents:</vt:lpstr>
      <vt:lpstr>What is Dysarthria?</vt:lpstr>
      <vt:lpstr>Detection of Dysarthria</vt:lpstr>
      <vt:lpstr>Speech Features for Training</vt:lpstr>
      <vt:lpstr>Classification Ideology</vt:lpstr>
      <vt:lpstr>Classification Ideology</vt:lpstr>
      <vt:lpstr>Sequential Forward Feature Selection</vt:lpstr>
      <vt:lpstr>K –Fold Cross Validation</vt:lpstr>
      <vt:lpstr>Support Vector Machine</vt:lpstr>
      <vt:lpstr>Deep Neural Networks</vt:lpstr>
      <vt:lpstr>Glottal Feature Extraction</vt:lpstr>
      <vt:lpstr>Acoustic Feature Extraction</vt:lpstr>
      <vt:lpstr>Dysarthria Speech Database</vt:lpstr>
      <vt:lpstr>Classification Accuracy</vt:lpstr>
      <vt:lpstr>Coded Telephone Speech</vt:lpstr>
      <vt:lpstr>Challenges in CTS</vt:lpstr>
      <vt:lpstr>Classification Ideology for CTS</vt:lpstr>
      <vt:lpstr>Another Dysarthria Speech Database</vt:lpstr>
      <vt:lpstr>Observations for CTS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- II Dysarthria Speech Classification (using Glottal Features)</dc:title>
  <dc:creator>Dharmendra Jha</dc:creator>
  <cp:lastModifiedBy>Dharmendra Jha</cp:lastModifiedBy>
  <cp:revision>93</cp:revision>
  <dcterms:created xsi:type="dcterms:W3CDTF">2021-03-25T07:15:06Z</dcterms:created>
  <dcterms:modified xsi:type="dcterms:W3CDTF">2021-04-02T11:54:51Z</dcterms:modified>
</cp:coreProperties>
</file>