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6858000" cx="12192000"/>
  <p:notesSz cx="6858000" cy="9144000"/>
  <p:embeddedFontLst>
    <p:embeddedFont>
      <p:font typeface="Libre Franklin"/>
      <p:regular r:id="rId34"/>
      <p:bold r:id="rId35"/>
      <p:italic r:id="rId36"/>
      <p:boldItalic r:id="rId37"/>
    </p:embeddedFont>
    <p:embeddedFont>
      <p:font typeface="Century Schoolbook"/>
      <p:regular r:id="rId38"/>
      <p:bold r:id="rId39"/>
      <p:italic r:id="rId40"/>
      <p:boldItalic r:id="rId41"/>
    </p:embeddedFont>
    <p:embeddedFont>
      <p:font typeface="EB Garamond"/>
      <p:regular r:id="rId42"/>
      <p:bold r:id="rId43"/>
      <p:italic r:id="rId44"/>
      <p:boldItalic r:id="rId45"/>
    </p:embeddedFont>
    <p:embeddedFont>
      <p:font typeface="Helvetica Neue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0" roundtripDataSignature="AMtx7mjDsuvMkEqoe0mN6Q1OweSWgDTI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45BA7E-3191-4D0F-9B65-18A31530F392}">
  <a:tblStyle styleId="{5345BA7E-3191-4D0F-9B65-18A31530F3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Schoolbook-italic.fntdata"/><Relationship Id="rId42" Type="http://schemas.openxmlformats.org/officeDocument/2006/relationships/font" Target="fonts/EBGaramond-regular.fntdata"/><Relationship Id="rId41" Type="http://schemas.openxmlformats.org/officeDocument/2006/relationships/font" Target="fonts/CenturySchoolbook-boldItalic.fntdata"/><Relationship Id="rId44" Type="http://schemas.openxmlformats.org/officeDocument/2006/relationships/font" Target="fonts/EBGaramond-italic.fntdata"/><Relationship Id="rId43" Type="http://schemas.openxmlformats.org/officeDocument/2006/relationships/font" Target="fonts/EBGaramond-bold.fntdata"/><Relationship Id="rId46" Type="http://schemas.openxmlformats.org/officeDocument/2006/relationships/font" Target="fonts/HelveticaNeueLight-regular.fntdata"/><Relationship Id="rId45" Type="http://schemas.openxmlformats.org/officeDocument/2006/relationships/font" Target="fonts/EBGaramond-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HelveticaNeueLight-italic.fntdata"/><Relationship Id="rId47" Type="http://schemas.openxmlformats.org/officeDocument/2006/relationships/font" Target="fonts/HelveticaNeueLight-bold.fntdata"/><Relationship Id="rId49" Type="http://schemas.openxmlformats.org/officeDocument/2006/relationships/font" Target="fonts/HelveticaNeueLight-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LibreFranklin-bold.fntdata"/><Relationship Id="rId34" Type="http://schemas.openxmlformats.org/officeDocument/2006/relationships/font" Target="fonts/LibreFranklin-regular.fntdata"/><Relationship Id="rId37" Type="http://schemas.openxmlformats.org/officeDocument/2006/relationships/font" Target="fonts/LibreFranklin-boldItalic.fntdata"/><Relationship Id="rId36" Type="http://schemas.openxmlformats.org/officeDocument/2006/relationships/font" Target="fonts/LibreFranklin-italic.fntdata"/><Relationship Id="rId39" Type="http://schemas.openxmlformats.org/officeDocument/2006/relationships/font" Target="fonts/CenturySchoolbook-bold.fntdata"/><Relationship Id="rId38" Type="http://schemas.openxmlformats.org/officeDocument/2006/relationships/font" Target="fonts/CenturySchoolbook-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2b7a05db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2b7a05d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d2b7a05db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d2b7a05d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2b8d5181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2b8d5181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2b7a05db6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2b7a05d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2b8d51817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2b8d5181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d2b7a05db6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d2b7a05db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e7896630_1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bee7896630_1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d2b7a05db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d2b7a05db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d2b8d51817_2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d2b8d51817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d2b7a05db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d2b7a05db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d2b7a05db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d2b7a05d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2b7a05db6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2b7a05db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p:txBody>
      </p:sp>
      <p:sp>
        <p:nvSpPr>
          <p:cNvPr id="433" name="Google Shape;4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0" name="Google Shape;44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2b7a05db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2b7a05db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ee7896630_2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bee7896630_2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3600"/>
              <a:buFont typeface="Century Schoolbook"/>
              <a:buNone/>
              <a:defRPr sz="3600">
                <a:solidFill>
                  <a:srgbClr val="FEFEF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10000"/>
              </a:lnSpc>
              <a:spcBef>
                <a:spcPts val="600"/>
              </a:spcBef>
              <a:spcAft>
                <a:spcPts val="0"/>
              </a:spcAft>
              <a:buSzPts val="1288"/>
              <a:buNone/>
              <a:defRPr>
                <a:solidFill>
                  <a:schemeClr val="lt1"/>
                </a:solidFill>
              </a:defRPr>
            </a:lvl2pPr>
            <a:lvl3pPr lvl="2" algn="ctr">
              <a:lnSpc>
                <a:spcPct val="110000"/>
              </a:lnSpc>
              <a:spcBef>
                <a:spcPts val="600"/>
              </a:spcBef>
              <a:spcAft>
                <a:spcPts val="0"/>
              </a:spcAft>
              <a:buSzPts val="1196"/>
              <a:buNone/>
              <a:defRPr>
                <a:solidFill>
                  <a:schemeClr val="lt1"/>
                </a:solidFill>
              </a:defRPr>
            </a:lvl3pPr>
            <a:lvl4pPr lvl="3" algn="ctr">
              <a:lnSpc>
                <a:spcPct val="110000"/>
              </a:lnSpc>
              <a:spcBef>
                <a:spcPts val="600"/>
              </a:spcBef>
              <a:spcAft>
                <a:spcPts val="0"/>
              </a:spcAft>
              <a:buSzPts val="1012"/>
              <a:buNone/>
              <a:defRPr>
                <a:solidFill>
                  <a:schemeClr val="lt1"/>
                </a:solidFill>
              </a:defRPr>
            </a:lvl4pPr>
            <a:lvl5pPr lvl="4" algn="ctr">
              <a:lnSpc>
                <a:spcPct val="110000"/>
              </a:lnSpc>
              <a:spcBef>
                <a:spcPts val="600"/>
              </a:spcBef>
              <a:spcAft>
                <a:spcPts val="0"/>
              </a:spcAft>
              <a:buSzPts val="1012"/>
              <a:buNone/>
              <a:defRPr>
                <a:solidFill>
                  <a:schemeClr val="lt1"/>
                </a:solidFill>
              </a:defRPr>
            </a:lvl5pPr>
            <a:lvl6pPr lvl="5" algn="ctr">
              <a:lnSpc>
                <a:spcPct val="100000"/>
              </a:lnSpc>
              <a:spcBef>
                <a:spcPts val="600"/>
              </a:spcBef>
              <a:spcAft>
                <a:spcPts val="0"/>
              </a:spcAft>
              <a:buSzPts val="1104"/>
              <a:buNone/>
              <a:defRPr>
                <a:solidFill>
                  <a:schemeClr val="lt1"/>
                </a:solidFill>
              </a:defRPr>
            </a:lvl6pPr>
            <a:lvl7pPr lvl="6" algn="ctr">
              <a:lnSpc>
                <a:spcPct val="100000"/>
              </a:lnSpc>
              <a:spcBef>
                <a:spcPts val="600"/>
              </a:spcBef>
              <a:spcAft>
                <a:spcPts val="0"/>
              </a:spcAft>
              <a:buSzPts val="1104"/>
              <a:buNone/>
              <a:defRPr>
                <a:solidFill>
                  <a:schemeClr val="lt1"/>
                </a:solidFill>
              </a:defRPr>
            </a:lvl7pPr>
            <a:lvl8pPr lvl="7" algn="ctr">
              <a:lnSpc>
                <a:spcPct val="100000"/>
              </a:lnSpc>
              <a:spcBef>
                <a:spcPts val="600"/>
              </a:spcBef>
              <a:spcAft>
                <a:spcPts val="0"/>
              </a:spcAft>
              <a:buSzPts val="1104"/>
              <a:buNone/>
              <a:defRPr>
                <a:solidFill>
                  <a:schemeClr val="lt1"/>
                </a:solidFill>
              </a:defRPr>
            </a:lvl8pPr>
            <a:lvl9pPr lvl="8" algn="ctr">
              <a:lnSpc>
                <a:spcPct val="100000"/>
              </a:lnSpc>
              <a:spcBef>
                <a:spcPts val="600"/>
              </a:spcBef>
              <a:spcAft>
                <a:spcPts val="600"/>
              </a:spcAft>
              <a:buSzPts val="1104"/>
              <a:buNone/>
              <a:defRPr>
                <a:solidFill>
                  <a:schemeClr val="lt1"/>
                </a:solidFill>
              </a:defRPr>
            </a:lvl9pPr>
          </a:lstStyle>
          <a:p/>
        </p:txBody>
      </p:sp>
      <p:sp>
        <p:nvSpPr>
          <p:cNvPr id="18" name="Google Shape;1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2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3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Century Schoolbook"/>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10000"/>
              </a:lnSpc>
              <a:spcBef>
                <a:spcPts val="600"/>
              </a:spcBef>
              <a:spcAft>
                <a:spcPts val="0"/>
              </a:spcAft>
              <a:buSzPts val="1656"/>
              <a:buChar char="◼"/>
              <a:defRPr sz="1800">
                <a:solidFill>
                  <a:schemeClr val="dk2"/>
                </a:solidFill>
              </a:defRPr>
            </a:lvl2pPr>
            <a:lvl3pPr indent="-322072" lvl="2" marL="1371600" algn="l">
              <a:lnSpc>
                <a:spcPct val="110000"/>
              </a:lnSpc>
              <a:spcBef>
                <a:spcPts val="600"/>
              </a:spcBef>
              <a:spcAft>
                <a:spcPts val="0"/>
              </a:spcAft>
              <a:buSzPts val="1472"/>
              <a:buChar char="◼"/>
              <a:defRPr sz="1600">
                <a:solidFill>
                  <a:schemeClr val="dk2"/>
                </a:solidFill>
              </a:defRPr>
            </a:lvl3pPr>
            <a:lvl4pPr indent="-310388" lvl="3" marL="1828800" algn="l">
              <a:lnSpc>
                <a:spcPct val="110000"/>
              </a:lnSpc>
              <a:spcBef>
                <a:spcPts val="600"/>
              </a:spcBef>
              <a:spcAft>
                <a:spcPts val="0"/>
              </a:spcAft>
              <a:buSzPts val="1288"/>
              <a:buChar char="◼"/>
              <a:defRPr sz="1400">
                <a:solidFill>
                  <a:schemeClr val="dk2"/>
                </a:solidFill>
              </a:defRPr>
            </a:lvl4pPr>
            <a:lvl5pPr indent="-310388" lvl="4" marL="2286000" algn="l">
              <a:lnSpc>
                <a:spcPct val="11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92" name="Google Shape;92;p3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10000"/>
              </a:lnSpc>
              <a:spcBef>
                <a:spcPts val="600"/>
              </a:spcBef>
              <a:spcAft>
                <a:spcPts val="0"/>
              </a:spcAft>
              <a:buSzPts val="1012"/>
              <a:buNone/>
              <a:defRPr sz="11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93" name="Google Shape;93;p3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1"/>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3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Century Schoolbook"/>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lnSpc>
                <a:spcPct val="110000"/>
              </a:lnSpc>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9" name="Google Shape;99;p3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10000"/>
              </a:lnSpc>
              <a:spcBef>
                <a:spcPts val="600"/>
              </a:spcBef>
              <a:spcAft>
                <a:spcPts val="0"/>
              </a:spcAft>
              <a:buSzPts val="1104"/>
              <a:buNone/>
              <a:defRPr sz="12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100" name="Google Shape;100;p3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3"/>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10000"/>
              </a:lnSpc>
              <a:spcBef>
                <a:spcPts val="600"/>
              </a:spcBef>
              <a:spcAft>
                <a:spcPts val="0"/>
              </a:spcAft>
              <a:buSzPts val="1288"/>
              <a:buChar char="◼"/>
              <a:defRPr/>
            </a:lvl2pPr>
            <a:lvl3pPr indent="-304546" lvl="2" marL="1371600" algn="l">
              <a:lnSpc>
                <a:spcPct val="110000"/>
              </a:lnSpc>
              <a:spcBef>
                <a:spcPts val="600"/>
              </a:spcBef>
              <a:spcAft>
                <a:spcPts val="0"/>
              </a:spcAft>
              <a:buSzPts val="1196"/>
              <a:buChar char="◼"/>
              <a:defRPr/>
            </a:lvl3pPr>
            <a:lvl4pPr indent="-292861" lvl="3" marL="1828800" algn="l">
              <a:lnSpc>
                <a:spcPct val="110000"/>
              </a:lnSpc>
              <a:spcBef>
                <a:spcPts val="600"/>
              </a:spcBef>
              <a:spcAft>
                <a:spcPts val="0"/>
              </a:spcAft>
              <a:buSzPts val="1012"/>
              <a:buChar char="◼"/>
              <a:defRPr/>
            </a:lvl4pPr>
            <a:lvl5pPr indent="-292861" lvl="4" marL="2286000" algn="l">
              <a:lnSpc>
                <a:spcPct val="11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06" name="Google Shape;106;p3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9" name="Shape 109"/>
        <p:cNvGrpSpPr/>
        <p:nvPr/>
      </p:nvGrpSpPr>
      <p:grpSpPr>
        <a:xfrm>
          <a:off x="0" y="0"/>
          <a:ext cx="0" cy="0"/>
          <a:chOff x="0" y="0"/>
          <a:chExt cx="0" cy="0"/>
        </a:xfrm>
      </p:grpSpPr>
      <p:sp>
        <p:nvSpPr>
          <p:cNvPr id="110" name="Google Shape;110;p3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600"/>
              <a:buFont typeface="Century Schoolbook"/>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3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113" name="Google Shape;113;p3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4" name="Google Shape;24;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0" name="Google Shape;30;p2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31" name="Google Shape;31;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2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6" name="Google Shape;46;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3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2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10000"/>
              </a:lnSpc>
              <a:spcBef>
                <a:spcPts val="600"/>
              </a:spcBef>
              <a:spcAft>
                <a:spcPts val="0"/>
              </a:spcAft>
              <a:buSzPts val="1288"/>
              <a:buNone/>
              <a:defRPr>
                <a:solidFill>
                  <a:srgbClr val="888888"/>
                </a:solidFill>
              </a:defRPr>
            </a:lvl2pPr>
            <a:lvl3pPr lvl="2" algn="ctr">
              <a:lnSpc>
                <a:spcPct val="110000"/>
              </a:lnSpc>
              <a:spcBef>
                <a:spcPts val="600"/>
              </a:spcBef>
              <a:spcAft>
                <a:spcPts val="0"/>
              </a:spcAft>
              <a:buSzPts val="1196"/>
              <a:buNone/>
              <a:defRPr>
                <a:solidFill>
                  <a:srgbClr val="888888"/>
                </a:solidFill>
              </a:defRPr>
            </a:lvl3pPr>
            <a:lvl4pPr lvl="3" algn="ctr">
              <a:lnSpc>
                <a:spcPct val="110000"/>
              </a:lnSpc>
              <a:spcBef>
                <a:spcPts val="600"/>
              </a:spcBef>
              <a:spcAft>
                <a:spcPts val="0"/>
              </a:spcAft>
              <a:buSzPts val="1012"/>
              <a:buNone/>
              <a:defRPr>
                <a:solidFill>
                  <a:srgbClr val="888888"/>
                </a:solidFill>
              </a:defRPr>
            </a:lvl4pPr>
            <a:lvl5pPr lvl="4" algn="ctr">
              <a:lnSpc>
                <a:spcPct val="11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57" name="Google Shape;57;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2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10000"/>
              </a:lnSpc>
              <a:spcBef>
                <a:spcPts val="600"/>
              </a:spcBef>
              <a:spcAft>
                <a:spcPts val="0"/>
              </a:spcAft>
              <a:buSzPts val="1656"/>
              <a:buNone/>
              <a:defRPr sz="1800">
                <a:solidFill>
                  <a:srgbClr val="888888"/>
                </a:solidFill>
              </a:defRPr>
            </a:lvl2pPr>
            <a:lvl3pPr indent="-228600" lvl="2" marL="1371600" algn="l">
              <a:lnSpc>
                <a:spcPct val="110000"/>
              </a:lnSpc>
              <a:spcBef>
                <a:spcPts val="600"/>
              </a:spcBef>
              <a:spcAft>
                <a:spcPts val="0"/>
              </a:spcAft>
              <a:buSzPts val="1472"/>
              <a:buNone/>
              <a:defRPr sz="1600">
                <a:solidFill>
                  <a:srgbClr val="888888"/>
                </a:solidFill>
              </a:defRPr>
            </a:lvl3pPr>
            <a:lvl4pPr indent="-228600" lvl="3" marL="1828800" algn="l">
              <a:lnSpc>
                <a:spcPct val="110000"/>
              </a:lnSpc>
              <a:spcBef>
                <a:spcPts val="600"/>
              </a:spcBef>
              <a:spcAft>
                <a:spcPts val="0"/>
              </a:spcAft>
              <a:buSzPts val="1288"/>
              <a:buNone/>
              <a:defRPr sz="1400">
                <a:solidFill>
                  <a:srgbClr val="888888"/>
                </a:solidFill>
              </a:defRPr>
            </a:lvl4pPr>
            <a:lvl5pPr indent="-228600" lvl="4" marL="2286000" algn="l">
              <a:lnSpc>
                <a:spcPct val="11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64" name="Google Shape;64;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0" name="Google Shape;70;p2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1" name="Google Shape;71;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4" name="Shape 74"/>
        <p:cNvGrpSpPr/>
        <p:nvPr/>
      </p:nvGrpSpPr>
      <p:grpSpPr>
        <a:xfrm>
          <a:off x="0" y="0"/>
          <a:ext cx="0" cy="0"/>
          <a:chOff x="0" y="0"/>
          <a:chExt cx="0" cy="0"/>
        </a:xfrm>
      </p:grpSpPr>
      <p:sp>
        <p:nvSpPr>
          <p:cNvPr id="75" name="Google Shape;75;p2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77" name="Google Shape;77;p2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8" name="Google Shape;78;p2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79" name="Google Shape;79;p2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0" name="Google Shape;80;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1.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2600"/>
              <a:buFont typeface="Century Schoolbook"/>
              <a:buNone/>
              <a:defRPr b="0" i="0" sz="2600" u="none" cap="none" strike="noStrike">
                <a:solidFill>
                  <a:srgbClr val="FEFEFE"/>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7" name="Google Shape;7;p20"/>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FEFEFE"/>
                </a:solidFill>
                <a:latin typeface="Libre Franklin"/>
                <a:ea typeface="Libre Franklin"/>
                <a:cs typeface="Libre Franklin"/>
                <a:sym typeface="Libre Franklin"/>
              </a:defRPr>
            </a:lvl1pPr>
            <a:lvl2pPr indent="-310387" lvl="1" marL="914400" marR="0" rtl="0" algn="l">
              <a:lnSpc>
                <a:spcPct val="110000"/>
              </a:lnSpc>
              <a:spcBef>
                <a:spcPts val="600"/>
              </a:spcBef>
              <a:spcAft>
                <a:spcPts val="0"/>
              </a:spcAft>
              <a:buClr>
                <a:schemeClr val="accent1"/>
              </a:buClr>
              <a:buSzPts val="1288"/>
              <a:buFont typeface="Noto Sans Symbols"/>
              <a:buChar char="◼"/>
              <a:defRPr b="0" i="0" sz="1400" u="none" cap="none" strike="noStrike">
                <a:solidFill>
                  <a:srgbClr val="FEFEFE"/>
                </a:solidFill>
                <a:latin typeface="Libre Franklin"/>
                <a:ea typeface="Libre Franklin"/>
                <a:cs typeface="Libre Franklin"/>
                <a:sym typeface="Libre Franklin"/>
              </a:defRPr>
            </a:lvl2pPr>
            <a:lvl3pPr indent="-304546" lvl="2" marL="13716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FEFEFE"/>
                </a:solidFill>
                <a:latin typeface="Libre Franklin"/>
                <a:ea typeface="Libre Franklin"/>
                <a:cs typeface="Libre Franklin"/>
                <a:sym typeface="Libre Franklin"/>
              </a:defRPr>
            </a:lvl3pPr>
            <a:lvl4pPr indent="-292861" lvl="3" marL="18288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4pPr>
            <a:lvl5pPr indent="-292861" lvl="4" marL="22860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9pPr>
          </a:lstStyle>
          <a:p/>
        </p:txBody>
      </p:sp>
      <p:sp>
        <p:nvSpPr>
          <p:cNvPr id="8" name="Google Shape;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EFEFE"/>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9" name="Google Shape;9;p2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EFEFE"/>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1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600"/>
              <a:buFont typeface="Century Schoolbook"/>
              <a:buNone/>
              <a:defRPr b="0" i="0" sz="2600" u="none" cap="none" strike="noStrike">
                <a:solidFill>
                  <a:srgbClr val="3F3F3F"/>
                </a:solidFill>
                <a:latin typeface="Century Schoolbook"/>
                <a:ea typeface="Century Schoolbook"/>
                <a:cs typeface="Century Schoolbook"/>
                <a:sym typeface="Century Schoolboo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6" name="Google Shape;36;p19"/>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1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1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7" name="Google Shape;37;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8" name="Google Shape;38;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9" name="Google Shape;39;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hyperlink" Target="https://arxiv.org/search/cs?searchtype=author&amp;query=Ricaud%2C+B" TargetMode="External"/><Relationship Id="rId10" Type="http://schemas.openxmlformats.org/officeDocument/2006/relationships/hyperlink" Target="https://arxiv.org/search/cs?searchtype=author&amp;query=Aspert%2C+N" TargetMode="External"/><Relationship Id="rId13" Type="http://schemas.openxmlformats.org/officeDocument/2006/relationships/hyperlink" Target="https://arxiv.org/abs/2002.06885" TargetMode="External"/><Relationship Id="rId12" Type="http://schemas.openxmlformats.org/officeDocument/2006/relationships/hyperlink" Target="https://arxiv.org/search/cs?searchtype=author&amp;query=Vandergheynst%2C+P"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rxiv.org/search/cs?searchtype=author&amp;query=Aspert%2C+N" TargetMode="External"/><Relationship Id="rId4" Type="http://schemas.openxmlformats.org/officeDocument/2006/relationships/hyperlink" Target="https://arxiv.org/search/cs?searchtype=author&amp;query=Miz%2C+V" TargetMode="External"/><Relationship Id="rId9" Type="http://schemas.openxmlformats.org/officeDocument/2006/relationships/hyperlink" Target="https://arxiv.org/search/cs?searchtype=author&amp;query=Hanna%2C+J" TargetMode="External"/><Relationship Id="rId5" Type="http://schemas.openxmlformats.org/officeDocument/2006/relationships/hyperlink" Target="https://arxiv.org/search/cs?searchtype=author&amp;query=Ricaud%2C+B" TargetMode="External"/><Relationship Id="rId6" Type="http://schemas.openxmlformats.org/officeDocument/2006/relationships/hyperlink" Target="https://arxiv.org/search/cs?searchtype=author&amp;query=Vandergheynst%2C+P" TargetMode="External"/><Relationship Id="rId7" Type="http://schemas.openxmlformats.org/officeDocument/2006/relationships/hyperlink" Target="https://arxiv.org/abs/1903.08597" TargetMode="External"/><Relationship Id="rId8" Type="http://schemas.openxmlformats.org/officeDocument/2006/relationships/hyperlink" Target="https://arxiv.org/search/cs?searchtype=author&amp;query=Miz%2C+V"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1"/>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24" name="Google Shape;124;p1"/>
          <p:cNvSpPr txBox="1"/>
          <p:nvPr>
            <p:ph type="ctrTitle"/>
          </p:nvPr>
        </p:nvSpPr>
        <p:spPr>
          <a:xfrm>
            <a:off x="581192" y="1009398"/>
            <a:ext cx="6400798" cy="458618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Comic Sans MS"/>
              <a:buNone/>
            </a:pPr>
            <a:r>
              <a:rPr lang="en-US" sz="6000">
                <a:solidFill>
                  <a:srgbClr val="FFFFFF"/>
                </a:solidFill>
                <a:latin typeface="Comic Sans MS"/>
                <a:ea typeface="Comic Sans MS"/>
                <a:cs typeface="Comic Sans MS"/>
                <a:sym typeface="Comic Sans MS"/>
              </a:rPr>
              <a:t>TRENDING TOPICS ON WIKIPEDIA</a:t>
            </a:r>
            <a:endParaRPr/>
          </a:p>
        </p:txBody>
      </p:sp>
      <p:sp>
        <p:nvSpPr>
          <p:cNvPr id="125" name="Google Shape;125;p1"/>
          <p:cNvSpPr/>
          <p:nvPr/>
        </p:nvSpPr>
        <p:spPr>
          <a:xfrm>
            <a:off x="581190" y="457201"/>
            <a:ext cx="6400800" cy="94996"/>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7534656" y="0"/>
            <a:ext cx="4657344" cy="685800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txBox="1"/>
          <p:nvPr>
            <p:ph idx="1" type="subTitle"/>
          </p:nvPr>
        </p:nvSpPr>
        <p:spPr>
          <a:xfrm>
            <a:off x="7539959" y="630061"/>
            <a:ext cx="4573669" cy="6113739"/>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rPr lang="en-US" sz="2000">
                <a:solidFill>
                  <a:srgbClr val="FFFFFF"/>
                </a:solidFill>
                <a:latin typeface="Comic Sans MS"/>
                <a:ea typeface="Comic Sans MS"/>
                <a:cs typeface="Comic Sans MS"/>
                <a:sym typeface="Comic Sans MS"/>
              </a:rPr>
              <a:t>PRESENTED BY:</a:t>
            </a:r>
            <a:endParaRPr/>
          </a:p>
          <a:p>
            <a:pPr indent="-342900" lvl="0" marL="342900" rtl="0" algn="l">
              <a:lnSpc>
                <a:spcPct val="110000"/>
              </a:lnSpc>
              <a:spcBef>
                <a:spcPts val="1000"/>
              </a:spcBef>
              <a:spcAft>
                <a:spcPts val="0"/>
              </a:spcAft>
              <a:buSzPts val="1840"/>
              <a:buFont typeface="Arial"/>
              <a:buChar char="•"/>
            </a:pPr>
            <a:r>
              <a:rPr lang="en-US" sz="2000">
                <a:solidFill>
                  <a:srgbClr val="FFFFFF"/>
                </a:solidFill>
                <a:latin typeface="Comic Sans MS"/>
                <a:ea typeface="Comic Sans MS"/>
                <a:cs typeface="Comic Sans MS"/>
                <a:sym typeface="Comic Sans MS"/>
              </a:rPr>
              <a:t>SOMOSHREE DATTA (20CS60R05)</a:t>
            </a:r>
            <a:endParaRPr/>
          </a:p>
          <a:p>
            <a:pPr indent="-342900" lvl="0" marL="342900" rtl="0" algn="l">
              <a:lnSpc>
                <a:spcPct val="110000"/>
              </a:lnSpc>
              <a:spcBef>
                <a:spcPts val="1000"/>
              </a:spcBef>
              <a:spcAft>
                <a:spcPts val="0"/>
              </a:spcAft>
              <a:buSzPts val="1840"/>
              <a:buFont typeface="Arial"/>
              <a:buChar char="•"/>
            </a:pPr>
            <a:r>
              <a:rPr lang="en-US" sz="2000">
                <a:solidFill>
                  <a:srgbClr val="FFFFFF"/>
                </a:solidFill>
                <a:latin typeface="Comic Sans MS"/>
                <a:ea typeface="Comic Sans MS"/>
                <a:cs typeface="Comic Sans MS"/>
                <a:sym typeface="Comic Sans MS"/>
              </a:rPr>
              <a:t>PRATIBHA SINGH (20CS60R12)</a:t>
            </a:r>
            <a:endParaRPr/>
          </a:p>
          <a:p>
            <a:pPr indent="-342900" lvl="0" marL="342900" rtl="0" algn="l">
              <a:lnSpc>
                <a:spcPct val="110000"/>
              </a:lnSpc>
              <a:spcBef>
                <a:spcPts val="1000"/>
              </a:spcBef>
              <a:spcAft>
                <a:spcPts val="0"/>
              </a:spcAft>
              <a:buSzPts val="1840"/>
              <a:buFont typeface="Arial"/>
              <a:buChar char="•"/>
            </a:pPr>
            <a:r>
              <a:rPr lang="en-US" sz="2000">
                <a:solidFill>
                  <a:srgbClr val="FFFFFF"/>
                </a:solidFill>
                <a:latin typeface="Comic Sans MS"/>
                <a:ea typeface="Comic Sans MS"/>
                <a:cs typeface="Comic Sans MS"/>
                <a:sym typeface="Comic Sans MS"/>
              </a:rPr>
              <a:t>ADITYA ANAND (20CS60R24)</a:t>
            </a:r>
            <a:endParaRPr/>
          </a:p>
          <a:p>
            <a:pPr indent="-342900" lvl="0" marL="342900" rtl="0" algn="l">
              <a:lnSpc>
                <a:spcPct val="110000"/>
              </a:lnSpc>
              <a:spcBef>
                <a:spcPts val="1000"/>
              </a:spcBef>
              <a:spcAft>
                <a:spcPts val="0"/>
              </a:spcAft>
              <a:buSzPts val="1840"/>
              <a:buFont typeface="Arial"/>
              <a:buChar char="•"/>
            </a:pPr>
            <a:r>
              <a:rPr lang="en-US" sz="2000">
                <a:solidFill>
                  <a:srgbClr val="FFFFFF"/>
                </a:solidFill>
                <a:latin typeface="Comic Sans MS"/>
                <a:ea typeface="Comic Sans MS"/>
                <a:cs typeface="Comic Sans MS"/>
                <a:sym typeface="Comic Sans MS"/>
              </a:rPr>
              <a:t>YOGESH PORWAL (20CS60R52)</a:t>
            </a:r>
            <a:endParaRPr sz="2000">
              <a:solidFill>
                <a:srgbClr val="FFFFFF"/>
              </a:solidFill>
              <a:latin typeface="Comic Sans MS"/>
              <a:ea typeface="Comic Sans MS"/>
              <a:cs typeface="Comic Sans MS"/>
              <a:sym typeface="Comic Sans MS"/>
            </a:endParaRPr>
          </a:p>
          <a:p>
            <a:pPr indent="0" lvl="0" marL="0" rtl="0" algn="l">
              <a:lnSpc>
                <a:spcPct val="110000"/>
              </a:lnSpc>
              <a:spcBef>
                <a:spcPts val="1000"/>
              </a:spcBef>
              <a:spcAft>
                <a:spcPts val="0"/>
              </a:spcAft>
              <a:buSzPts val="1472"/>
              <a:buNone/>
            </a:pPr>
            <a:r>
              <a:t/>
            </a:r>
            <a:endParaRPr sz="2000">
              <a:solidFill>
                <a:srgbClr val="FFFFFF"/>
              </a:solidFill>
              <a:latin typeface="Comic Sans MS"/>
              <a:ea typeface="Comic Sans MS"/>
              <a:cs typeface="Comic Sans MS"/>
              <a:sym typeface="Comic Sans MS"/>
            </a:endParaRPr>
          </a:p>
          <a:p>
            <a:pPr indent="0" lvl="0" marL="0" rtl="0" algn="l">
              <a:lnSpc>
                <a:spcPct val="110000"/>
              </a:lnSpc>
              <a:spcBef>
                <a:spcPts val="1000"/>
              </a:spcBef>
              <a:spcAft>
                <a:spcPts val="0"/>
              </a:spcAft>
              <a:buSzPts val="1472"/>
              <a:buNone/>
            </a:pPr>
            <a:r>
              <a:t/>
            </a:r>
            <a:endParaRPr sz="2000">
              <a:solidFill>
                <a:srgbClr val="FFFFFF"/>
              </a:solidFill>
              <a:latin typeface="Comic Sans MS"/>
              <a:ea typeface="Comic Sans MS"/>
              <a:cs typeface="Comic Sans MS"/>
              <a:sym typeface="Comic Sans MS"/>
            </a:endParaRPr>
          </a:p>
          <a:p>
            <a:pPr indent="0" lvl="0" marL="0" rtl="0" algn="l">
              <a:lnSpc>
                <a:spcPct val="110000"/>
              </a:lnSpc>
              <a:spcBef>
                <a:spcPts val="1000"/>
              </a:spcBef>
              <a:spcAft>
                <a:spcPts val="0"/>
              </a:spcAft>
              <a:buSzPts val="1472"/>
              <a:buNone/>
            </a:pPr>
            <a:r>
              <a:rPr lang="en-US" sz="2000">
                <a:solidFill>
                  <a:srgbClr val="FFFFFF"/>
                </a:solidFill>
                <a:latin typeface="Comic Sans MS"/>
                <a:ea typeface="Comic Sans MS"/>
                <a:cs typeface="Comic Sans MS"/>
                <a:sym typeface="Comic Sans MS"/>
              </a:rPr>
              <a:t>GUIDED BY:</a:t>
            </a:r>
            <a:endParaRPr sz="2000">
              <a:solidFill>
                <a:srgbClr val="FFFFFF"/>
              </a:solidFill>
              <a:latin typeface="Comic Sans MS"/>
              <a:ea typeface="Comic Sans MS"/>
              <a:cs typeface="Comic Sans MS"/>
              <a:sym typeface="Comic Sans MS"/>
            </a:endParaRPr>
          </a:p>
          <a:p>
            <a:pPr indent="0" lvl="0" marL="0" rtl="0" algn="l">
              <a:lnSpc>
                <a:spcPct val="110000"/>
              </a:lnSpc>
              <a:spcBef>
                <a:spcPts val="1000"/>
              </a:spcBef>
              <a:spcAft>
                <a:spcPts val="0"/>
              </a:spcAft>
              <a:buSzPts val="1472"/>
              <a:buNone/>
            </a:pPr>
            <a:r>
              <a:rPr b="1" lang="en-US" sz="2000">
                <a:solidFill>
                  <a:srgbClr val="FFFFFF"/>
                </a:solidFill>
                <a:latin typeface="Comic Sans MS"/>
                <a:ea typeface="Comic Sans MS"/>
                <a:cs typeface="Comic Sans MS"/>
                <a:sym typeface="Comic Sans MS"/>
              </a:rPr>
              <a:t>PARAMITA DAS</a:t>
            </a:r>
            <a:endParaRPr b="1" sz="2000">
              <a:solidFill>
                <a:srgbClr val="FFFFFF"/>
              </a:solidFill>
              <a:latin typeface="Comic Sans MS"/>
              <a:ea typeface="Comic Sans MS"/>
              <a:cs typeface="Comic Sans MS"/>
              <a:sym typeface="Comic Sans MS"/>
            </a:endParaRPr>
          </a:p>
          <a:p>
            <a:pPr indent="0" lvl="0" marL="0" rtl="0" algn="l">
              <a:lnSpc>
                <a:spcPct val="110000"/>
              </a:lnSpc>
              <a:spcBef>
                <a:spcPts val="1000"/>
              </a:spcBef>
              <a:spcAft>
                <a:spcPts val="0"/>
              </a:spcAft>
              <a:buSzPts val="1472"/>
              <a:buNone/>
            </a:pPr>
            <a:r>
              <a:t/>
            </a:r>
            <a:endParaRPr sz="2000">
              <a:solidFill>
                <a:srgbClr val="FFFFFF"/>
              </a:solidFill>
              <a:latin typeface="Comic Sans MS"/>
              <a:ea typeface="Comic Sans MS"/>
              <a:cs typeface="Comic Sans MS"/>
              <a:sym typeface="Comic Sans MS"/>
            </a:endParaRPr>
          </a:p>
        </p:txBody>
      </p:sp>
      <p:sp>
        <p:nvSpPr>
          <p:cNvPr id="128" name="Google Shape;128;p1"/>
          <p:cNvSpPr/>
          <p:nvPr/>
        </p:nvSpPr>
        <p:spPr>
          <a:xfrm>
            <a:off x="7988808" y="455422"/>
            <a:ext cx="3749040" cy="94998"/>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0"/>
          <p:cNvSpPr txBox="1"/>
          <p:nvPr>
            <p:ph type="title"/>
          </p:nvPr>
        </p:nvSpPr>
        <p:spPr>
          <a:xfrm>
            <a:off x="581192" y="702156"/>
            <a:ext cx="11029616" cy="66113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omic Sans MS"/>
              <a:buNone/>
            </a:pPr>
            <a:r>
              <a:rPr b="1" lang="en-US">
                <a:latin typeface="Comic Sans MS"/>
                <a:ea typeface="Comic Sans MS"/>
                <a:cs typeface="Comic Sans MS"/>
                <a:sym typeface="Comic Sans MS"/>
              </a:rPr>
              <a:t>ENVIRONMENT SETUP</a:t>
            </a:r>
            <a:endParaRPr b="1">
              <a:latin typeface="Comic Sans MS"/>
              <a:ea typeface="Comic Sans MS"/>
              <a:cs typeface="Comic Sans MS"/>
              <a:sym typeface="Comic Sans MS"/>
            </a:endParaRPr>
          </a:p>
        </p:txBody>
      </p:sp>
      <p:sp>
        <p:nvSpPr>
          <p:cNvPr id="251" name="Google Shape;251;p10"/>
          <p:cNvSpPr/>
          <p:nvPr/>
        </p:nvSpPr>
        <p:spPr>
          <a:xfrm>
            <a:off x="815791" y="3115244"/>
            <a:ext cx="1155000" cy="1142400"/>
          </a:xfrm>
          <a:prstGeom prst="ellipse">
            <a:avLst/>
          </a:prstGeom>
          <a:gradFill>
            <a:gsLst>
              <a:gs pos="0">
                <a:srgbClr val="DCECD5"/>
              </a:gs>
              <a:gs pos="100000">
                <a:srgbClr val="93BC81"/>
              </a:gs>
            </a:gsLst>
            <a:path path="circle">
              <a:fillToRect b="50%" l="50%" r="50%" t="50%"/>
            </a:path>
            <a:tileRect/>
          </a:gra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Libre Franklin"/>
              <a:buNone/>
            </a:pPr>
            <a:r>
              <a:rPr b="1" i="0" lang="en-US" sz="1700" u="none" cap="none" strike="noStrike">
                <a:solidFill>
                  <a:schemeClr val="dk1"/>
                </a:solidFill>
                <a:latin typeface="Libre Franklin"/>
                <a:ea typeface="Libre Franklin"/>
                <a:cs typeface="Libre Franklin"/>
                <a:sym typeface="Libre Franklin"/>
              </a:rPr>
              <a:t>JDK 8</a:t>
            </a:r>
            <a:endParaRPr b="1" i="0" sz="1700" u="none" cap="none" strike="noStrike">
              <a:solidFill>
                <a:schemeClr val="dk1"/>
              </a:solidFill>
              <a:latin typeface="Libre Franklin"/>
              <a:ea typeface="Libre Franklin"/>
              <a:cs typeface="Libre Franklin"/>
              <a:sym typeface="Libre Franklin"/>
            </a:endParaRPr>
          </a:p>
        </p:txBody>
      </p:sp>
      <p:sp>
        <p:nvSpPr>
          <p:cNvPr id="252" name="Google Shape;252;p10"/>
          <p:cNvSpPr/>
          <p:nvPr/>
        </p:nvSpPr>
        <p:spPr>
          <a:xfrm>
            <a:off x="2949391" y="3191444"/>
            <a:ext cx="1155000" cy="1142400"/>
          </a:xfrm>
          <a:prstGeom prst="ellipse">
            <a:avLst/>
          </a:prstGeom>
          <a:gradFill>
            <a:gsLst>
              <a:gs pos="0">
                <a:srgbClr val="DFE9FB"/>
              </a:gs>
              <a:gs pos="100000">
                <a:srgbClr val="6E9BE7"/>
              </a:gs>
            </a:gsLst>
            <a:path path="circle">
              <a:fillToRect b="50%" l="50%" r="50%" t="50%"/>
            </a:path>
            <a:tileRect/>
          </a:gra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Libre Franklin"/>
              <a:buNone/>
            </a:pPr>
            <a:r>
              <a:rPr b="1" i="0" lang="en-US" sz="1700" u="none" cap="none" strike="noStrike">
                <a:solidFill>
                  <a:schemeClr val="dk1"/>
                </a:solidFill>
                <a:latin typeface="Libre Franklin"/>
                <a:ea typeface="Libre Franklin"/>
                <a:cs typeface="Libre Franklin"/>
                <a:sym typeface="Libre Franklin"/>
              </a:rPr>
              <a:t>SBT</a:t>
            </a:r>
            <a:endParaRPr b="1" i="0" sz="1700" u="none" cap="none" strike="noStrike">
              <a:solidFill>
                <a:schemeClr val="dk1"/>
              </a:solidFill>
              <a:latin typeface="Libre Franklin"/>
              <a:ea typeface="Libre Franklin"/>
              <a:cs typeface="Libre Franklin"/>
              <a:sym typeface="Libre Franklin"/>
            </a:endParaRPr>
          </a:p>
        </p:txBody>
      </p:sp>
      <p:sp>
        <p:nvSpPr>
          <p:cNvPr id="253" name="Google Shape;253;p10"/>
          <p:cNvSpPr/>
          <p:nvPr/>
        </p:nvSpPr>
        <p:spPr>
          <a:xfrm>
            <a:off x="5072841" y="3191444"/>
            <a:ext cx="1155000" cy="1142400"/>
          </a:xfrm>
          <a:prstGeom prst="ellipse">
            <a:avLst/>
          </a:prstGeom>
          <a:gradFill>
            <a:gsLst>
              <a:gs pos="0">
                <a:srgbClr val="DFE9FB"/>
              </a:gs>
              <a:gs pos="100000">
                <a:srgbClr val="6E9BE7"/>
              </a:gs>
            </a:gsLst>
            <a:path path="circle">
              <a:fillToRect b="50%" l="50%" r="50%" t="50%"/>
            </a:path>
            <a:tileRect/>
          </a:gra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Libre Franklin"/>
              <a:buNone/>
            </a:pPr>
            <a:r>
              <a:rPr b="1" i="0" lang="en-US" sz="1700" u="none" cap="none" strike="noStrike">
                <a:solidFill>
                  <a:schemeClr val="dk1"/>
                </a:solidFill>
                <a:latin typeface="Libre Franklin"/>
                <a:ea typeface="Libre Franklin"/>
                <a:cs typeface="Libre Franklin"/>
                <a:sym typeface="Libre Franklin"/>
              </a:rPr>
              <a:t>Spark</a:t>
            </a:r>
            <a:endParaRPr b="1" i="0" sz="1700" u="none" cap="none" strike="noStrike">
              <a:solidFill>
                <a:schemeClr val="dk1"/>
              </a:solidFill>
              <a:latin typeface="Libre Franklin"/>
              <a:ea typeface="Libre Franklin"/>
              <a:cs typeface="Libre Franklin"/>
              <a:sym typeface="Libre Franklin"/>
            </a:endParaRPr>
          </a:p>
        </p:txBody>
      </p:sp>
      <p:sp>
        <p:nvSpPr>
          <p:cNvPr id="254" name="Google Shape;254;p10"/>
          <p:cNvSpPr/>
          <p:nvPr/>
        </p:nvSpPr>
        <p:spPr>
          <a:xfrm>
            <a:off x="7233516" y="3191444"/>
            <a:ext cx="1155000" cy="1142400"/>
          </a:xfrm>
          <a:prstGeom prst="ellipse">
            <a:avLst/>
          </a:prstGeom>
          <a:gradFill>
            <a:gsLst>
              <a:gs pos="0">
                <a:srgbClr val="DBD4EB"/>
              </a:gs>
              <a:gs pos="100000">
                <a:srgbClr val="9180BB"/>
              </a:gs>
            </a:gsLst>
            <a:path path="circle">
              <a:fillToRect b="50%" l="50%" r="50%" t="50%"/>
            </a:path>
            <a:tileRect/>
          </a:gra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Libre Franklin"/>
              <a:buNone/>
            </a:pPr>
            <a:r>
              <a:rPr b="1" i="0" lang="en-US" sz="1700" u="none" cap="none" strike="noStrike">
                <a:solidFill>
                  <a:schemeClr val="dk1"/>
                </a:solidFill>
                <a:latin typeface="Libre Franklin"/>
                <a:ea typeface="Libre Franklin"/>
                <a:cs typeface="Libre Franklin"/>
                <a:sym typeface="Libre Franklin"/>
              </a:rPr>
              <a:t>Neo4j</a:t>
            </a:r>
            <a:endParaRPr b="1" i="0" sz="1700" u="none" cap="none" strike="noStrike">
              <a:solidFill>
                <a:schemeClr val="dk1"/>
              </a:solidFill>
              <a:latin typeface="Libre Franklin"/>
              <a:ea typeface="Libre Franklin"/>
              <a:cs typeface="Libre Franklin"/>
              <a:sym typeface="Libre Franklin"/>
            </a:endParaRPr>
          </a:p>
        </p:txBody>
      </p:sp>
      <p:pic>
        <p:nvPicPr>
          <p:cNvPr id="255" name="Google Shape;255;p10"/>
          <p:cNvPicPr preferRelativeResize="0"/>
          <p:nvPr/>
        </p:nvPicPr>
        <p:blipFill rotWithShape="1">
          <a:blip r:embed="rId3">
            <a:alphaModFix/>
          </a:blip>
          <a:srcRect b="18454" l="4231" r="59039" t="63145"/>
          <a:stretch/>
        </p:blipFill>
        <p:spPr>
          <a:xfrm>
            <a:off x="4647917" y="5053744"/>
            <a:ext cx="3143012" cy="924601"/>
          </a:xfrm>
          <a:prstGeom prst="rect">
            <a:avLst/>
          </a:prstGeom>
          <a:noFill/>
          <a:ln>
            <a:noFill/>
          </a:ln>
        </p:spPr>
      </p:pic>
      <p:pic>
        <p:nvPicPr>
          <p:cNvPr id="256" name="Google Shape;256;p10"/>
          <p:cNvPicPr preferRelativeResize="0"/>
          <p:nvPr/>
        </p:nvPicPr>
        <p:blipFill rotWithShape="1">
          <a:blip r:embed="rId4">
            <a:alphaModFix/>
          </a:blip>
          <a:srcRect b="20861" l="3892" r="33020" t="71367"/>
          <a:stretch/>
        </p:blipFill>
        <p:spPr>
          <a:xfrm>
            <a:off x="196050" y="1722475"/>
            <a:ext cx="6905024" cy="924599"/>
          </a:xfrm>
          <a:prstGeom prst="rect">
            <a:avLst/>
          </a:prstGeom>
          <a:noFill/>
          <a:ln>
            <a:noFill/>
          </a:ln>
        </p:spPr>
      </p:pic>
      <p:pic>
        <p:nvPicPr>
          <p:cNvPr id="257" name="Google Shape;257;p10"/>
          <p:cNvPicPr preferRelativeResize="0"/>
          <p:nvPr/>
        </p:nvPicPr>
        <p:blipFill rotWithShape="1">
          <a:blip r:embed="rId5">
            <a:alphaModFix/>
          </a:blip>
          <a:srcRect b="19205" l="4244" r="62595" t="73381"/>
          <a:stretch/>
        </p:blipFill>
        <p:spPr>
          <a:xfrm>
            <a:off x="21475" y="4936375"/>
            <a:ext cx="4180124" cy="850401"/>
          </a:xfrm>
          <a:prstGeom prst="rect">
            <a:avLst/>
          </a:prstGeom>
          <a:noFill/>
          <a:ln>
            <a:noFill/>
          </a:ln>
        </p:spPr>
      </p:pic>
      <p:cxnSp>
        <p:nvCxnSpPr>
          <p:cNvPr id="258" name="Google Shape;258;p10"/>
          <p:cNvCxnSpPr/>
          <p:nvPr/>
        </p:nvCxnSpPr>
        <p:spPr>
          <a:xfrm>
            <a:off x="4107242" y="3762644"/>
            <a:ext cx="988800" cy="600"/>
          </a:xfrm>
          <a:prstGeom prst="straightConnector1">
            <a:avLst/>
          </a:prstGeom>
          <a:noFill/>
          <a:ln cap="flat" cmpd="sng" w="28575">
            <a:solidFill>
              <a:schemeClr val="dk1"/>
            </a:solidFill>
            <a:prstDash val="solid"/>
            <a:round/>
            <a:headEnd len="sm" w="sm" type="none"/>
            <a:tailEnd len="med" w="med" type="stealth"/>
          </a:ln>
        </p:spPr>
      </p:cxnSp>
      <p:cxnSp>
        <p:nvCxnSpPr>
          <p:cNvPr id="259" name="Google Shape;259;p10"/>
          <p:cNvCxnSpPr/>
          <p:nvPr/>
        </p:nvCxnSpPr>
        <p:spPr>
          <a:xfrm>
            <a:off x="1377692" y="4283044"/>
            <a:ext cx="3300" cy="573300"/>
          </a:xfrm>
          <a:prstGeom prst="straightConnector1">
            <a:avLst/>
          </a:prstGeom>
          <a:noFill/>
          <a:ln cap="flat" cmpd="sng" w="19050">
            <a:solidFill>
              <a:srgbClr val="CC0000"/>
            </a:solidFill>
            <a:prstDash val="solid"/>
            <a:round/>
            <a:headEnd len="sm" w="sm" type="none"/>
            <a:tailEnd len="med" w="med" type="triangle"/>
          </a:ln>
        </p:spPr>
      </p:cxnSp>
      <p:cxnSp>
        <p:nvCxnSpPr>
          <p:cNvPr id="260" name="Google Shape;260;p10"/>
          <p:cNvCxnSpPr/>
          <p:nvPr/>
        </p:nvCxnSpPr>
        <p:spPr>
          <a:xfrm>
            <a:off x="5650340" y="4333844"/>
            <a:ext cx="3300" cy="675000"/>
          </a:xfrm>
          <a:prstGeom prst="straightConnector1">
            <a:avLst/>
          </a:prstGeom>
          <a:noFill/>
          <a:ln cap="flat" cmpd="sng" w="19050">
            <a:solidFill>
              <a:srgbClr val="DA1818"/>
            </a:solidFill>
            <a:prstDash val="solid"/>
            <a:round/>
            <a:headEnd len="sm" w="sm" type="none"/>
            <a:tailEnd len="med" w="med" type="triangle"/>
          </a:ln>
        </p:spPr>
      </p:cxnSp>
      <p:cxnSp>
        <p:nvCxnSpPr>
          <p:cNvPr id="261" name="Google Shape;261;p10"/>
          <p:cNvCxnSpPr/>
          <p:nvPr/>
        </p:nvCxnSpPr>
        <p:spPr>
          <a:xfrm flipH="1" rot="10800000">
            <a:off x="3511292" y="2629644"/>
            <a:ext cx="7200" cy="536400"/>
          </a:xfrm>
          <a:prstGeom prst="straightConnector1">
            <a:avLst/>
          </a:prstGeom>
          <a:noFill/>
          <a:ln cap="flat" cmpd="sng" w="19050">
            <a:solidFill>
              <a:srgbClr val="DA1818"/>
            </a:solidFill>
            <a:prstDash val="solid"/>
            <a:round/>
            <a:headEnd len="sm" w="sm" type="none"/>
            <a:tailEnd len="med" w="med" type="triangle"/>
          </a:ln>
        </p:spPr>
      </p:cxnSp>
      <p:cxnSp>
        <p:nvCxnSpPr>
          <p:cNvPr id="262" name="Google Shape;262;p10"/>
          <p:cNvCxnSpPr/>
          <p:nvPr/>
        </p:nvCxnSpPr>
        <p:spPr>
          <a:xfrm rot="10800000">
            <a:off x="7778492" y="2647003"/>
            <a:ext cx="0" cy="519900"/>
          </a:xfrm>
          <a:prstGeom prst="straightConnector1">
            <a:avLst/>
          </a:prstGeom>
          <a:noFill/>
          <a:ln cap="flat" cmpd="sng" w="19050">
            <a:solidFill>
              <a:srgbClr val="DA1818"/>
            </a:solidFill>
            <a:prstDash val="solid"/>
            <a:round/>
            <a:headEnd len="sm" w="sm" type="none"/>
            <a:tailEnd len="med" w="med" type="triangle"/>
          </a:ln>
        </p:spPr>
      </p:cxnSp>
      <p:cxnSp>
        <p:nvCxnSpPr>
          <p:cNvPr id="263" name="Google Shape;263;p10"/>
          <p:cNvCxnSpPr/>
          <p:nvPr/>
        </p:nvCxnSpPr>
        <p:spPr>
          <a:xfrm>
            <a:off x="1973642" y="3762644"/>
            <a:ext cx="988800" cy="600"/>
          </a:xfrm>
          <a:prstGeom prst="straightConnector1">
            <a:avLst/>
          </a:prstGeom>
          <a:noFill/>
          <a:ln cap="flat" cmpd="sng" w="28575">
            <a:solidFill>
              <a:schemeClr val="dk1"/>
            </a:solidFill>
            <a:prstDash val="solid"/>
            <a:round/>
            <a:headEnd len="sm" w="sm" type="none"/>
            <a:tailEnd len="med" w="med" type="stealth"/>
          </a:ln>
        </p:spPr>
      </p:cxnSp>
      <p:pic>
        <p:nvPicPr>
          <p:cNvPr id="264" name="Google Shape;264;p10"/>
          <p:cNvPicPr preferRelativeResize="0"/>
          <p:nvPr/>
        </p:nvPicPr>
        <p:blipFill rotWithShape="1">
          <a:blip r:embed="rId6">
            <a:alphaModFix/>
          </a:blip>
          <a:srcRect b="76007" l="4735" r="61935" t="14347"/>
          <a:stretch/>
        </p:blipFill>
        <p:spPr>
          <a:xfrm>
            <a:off x="7435050" y="1975750"/>
            <a:ext cx="4063427" cy="661125"/>
          </a:xfrm>
          <a:prstGeom prst="rect">
            <a:avLst/>
          </a:prstGeom>
          <a:noFill/>
          <a:ln>
            <a:noFill/>
          </a:ln>
        </p:spPr>
      </p:pic>
      <p:cxnSp>
        <p:nvCxnSpPr>
          <p:cNvPr id="265" name="Google Shape;265;p10"/>
          <p:cNvCxnSpPr/>
          <p:nvPr/>
        </p:nvCxnSpPr>
        <p:spPr>
          <a:xfrm>
            <a:off x="6240842" y="3762644"/>
            <a:ext cx="988800" cy="600"/>
          </a:xfrm>
          <a:prstGeom prst="straightConnector1">
            <a:avLst/>
          </a:prstGeom>
          <a:noFill/>
          <a:ln cap="flat" cmpd="sng" w="28575">
            <a:solidFill>
              <a:schemeClr val="dk1"/>
            </a:solidFill>
            <a:prstDash val="solid"/>
            <a:round/>
            <a:headEnd len="sm" w="sm" type="none"/>
            <a:tailEnd len="med" w="med" type="stealth"/>
          </a:ln>
        </p:spPr>
      </p:cxnSp>
      <p:sp>
        <p:nvSpPr>
          <p:cNvPr id="266" name="Google Shape;266;p10"/>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cxnSp>
        <p:nvCxnSpPr>
          <p:cNvPr id="267" name="Google Shape;267;p10"/>
          <p:cNvCxnSpPr/>
          <p:nvPr/>
        </p:nvCxnSpPr>
        <p:spPr>
          <a:xfrm>
            <a:off x="8374442" y="3838844"/>
            <a:ext cx="988800" cy="600"/>
          </a:xfrm>
          <a:prstGeom prst="straightConnector1">
            <a:avLst/>
          </a:prstGeom>
          <a:noFill/>
          <a:ln cap="flat" cmpd="sng" w="28575">
            <a:solidFill>
              <a:schemeClr val="dk1"/>
            </a:solidFill>
            <a:prstDash val="solid"/>
            <a:round/>
            <a:headEnd len="sm" w="sm" type="none"/>
            <a:tailEnd len="med" w="med" type="stealth"/>
          </a:ln>
        </p:spPr>
      </p:cxnSp>
      <p:sp>
        <p:nvSpPr>
          <p:cNvPr id="268" name="Google Shape;268;p10"/>
          <p:cNvSpPr/>
          <p:nvPr/>
        </p:nvSpPr>
        <p:spPr>
          <a:xfrm>
            <a:off x="9367116" y="3267644"/>
            <a:ext cx="1155000" cy="1142400"/>
          </a:xfrm>
          <a:prstGeom prst="ellipse">
            <a:avLst/>
          </a:prstGeom>
          <a:gradFill>
            <a:gsLst>
              <a:gs pos="0">
                <a:srgbClr val="F5D0D0"/>
              </a:gs>
              <a:gs pos="100000">
                <a:srgbClr val="D96868"/>
              </a:gs>
            </a:gsLst>
            <a:path path="circle">
              <a:fillToRect b="50%" l="50%" r="50%" t="50%"/>
            </a:path>
            <a:tileRect/>
          </a:gradFill>
          <a:ln cap="flat" cmpd="sng" w="9525">
            <a:solidFill>
              <a:srgbClr val="B4A7D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800"/>
              <a:buFont typeface="Libre Franklin"/>
              <a:buNone/>
            </a:pPr>
            <a:r>
              <a:t/>
            </a:r>
            <a:endParaRPr b="1" i="0" sz="1500" u="none" cap="none" strike="noStrike">
              <a:solidFill>
                <a:schemeClr val="dk1"/>
              </a:solidFill>
              <a:latin typeface="Libre Franklin"/>
              <a:ea typeface="Libre Franklin"/>
              <a:cs typeface="Libre Franklin"/>
              <a:sym typeface="Libre Franklin"/>
            </a:endParaRPr>
          </a:p>
        </p:txBody>
      </p:sp>
      <p:cxnSp>
        <p:nvCxnSpPr>
          <p:cNvPr id="269" name="Google Shape;269;p10"/>
          <p:cNvCxnSpPr/>
          <p:nvPr/>
        </p:nvCxnSpPr>
        <p:spPr>
          <a:xfrm>
            <a:off x="9993740" y="4410044"/>
            <a:ext cx="3300" cy="675000"/>
          </a:xfrm>
          <a:prstGeom prst="straightConnector1">
            <a:avLst/>
          </a:prstGeom>
          <a:noFill/>
          <a:ln cap="flat" cmpd="sng" w="19050">
            <a:solidFill>
              <a:srgbClr val="DA1818"/>
            </a:solidFill>
            <a:prstDash val="solid"/>
            <a:round/>
            <a:headEnd len="sm" w="sm" type="none"/>
            <a:tailEnd len="med" w="med" type="triangle"/>
          </a:ln>
        </p:spPr>
      </p:cxnSp>
      <p:sp>
        <p:nvSpPr>
          <p:cNvPr id="270" name="Google Shape;270;p10"/>
          <p:cNvSpPr txBox="1"/>
          <p:nvPr/>
        </p:nvSpPr>
        <p:spPr>
          <a:xfrm>
            <a:off x="9337875" y="3601650"/>
            <a:ext cx="1284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Libre Franklin"/>
                <a:ea typeface="Libre Franklin"/>
                <a:cs typeface="Libre Franklin"/>
                <a:sym typeface="Libre Franklin"/>
              </a:rPr>
              <a:t>Cassandra</a:t>
            </a:r>
            <a:endParaRPr b="1" sz="1600">
              <a:latin typeface="Libre Franklin"/>
              <a:ea typeface="Libre Franklin"/>
              <a:cs typeface="Libre Franklin"/>
              <a:sym typeface="Libre Franklin"/>
            </a:endParaRPr>
          </a:p>
        </p:txBody>
      </p:sp>
      <p:pic>
        <p:nvPicPr>
          <p:cNvPr id="271" name="Google Shape;271;p10"/>
          <p:cNvPicPr preferRelativeResize="0"/>
          <p:nvPr/>
        </p:nvPicPr>
        <p:blipFill rotWithShape="1">
          <a:blip r:embed="rId7">
            <a:alphaModFix/>
          </a:blip>
          <a:srcRect b="10851" l="0" r="13284" t="52760"/>
          <a:stretch/>
        </p:blipFill>
        <p:spPr>
          <a:xfrm>
            <a:off x="7931325" y="5125250"/>
            <a:ext cx="4236919" cy="53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1"/>
          <p:cNvSpPr txBox="1"/>
          <p:nvPr>
            <p:ph type="title"/>
          </p:nvPr>
        </p:nvSpPr>
        <p:spPr>
          <a:xfrm>
            <a:off x="581192" y="321156"/>
            <a:ext cx="11029500" cy="1151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omic Sans MS"/>
              <a:buNone/>
            </a:pPr>
            <a:r>
              <a:rPr b="1" lang="en-US" sz="2800">
                <a:solidFill>
                  <a:schemeClr val="dk1"/>
                </a:solidFill>
                <a:latin typeface="Comic Sans MS"/>
                <a:ea typeface="Comic Sans MS"/>
                <a:cs typeface="Comic Sans MS"/>
                <a:sym typeface="Comic Sans MS"/>
              </a:rPr>
              <a:t>WIKIPEDIA SQL DUMPS </a:t>
            </a:r>
            <a:br>
              <a:rPr b="1" lang="en-US" sz="100">
                <a:solidFill>
                  <a:schemeClr val="dk1"/>
                </a:solidFill>
                <a:latin typeface="Comic Sans MS"/>
                <a:ea typeface="Comic Sans MS"/>
                <a:cs typeface="Comic Sans MS"/>
                <a:sym typeface="Comic Sans MS"/>
              </a:rPr>
            </a:br>
            <a:endParaRPr b="1">
              <a:solidFill>
                <a:schemeClr val="dk1"/>
              </a:solidFill>
              <a:latin typeface="Comic Sans MS"/>
              <a:ea typeface="Comic Sans MS"/>
              <a:cs typeface="Comic Sans MS"/>
              <a:sym typeface="Comic Sans MS"/>
            </a:endParaRPr>
          </a:p>
        </p:txBody>
      </p:sp>
      <p:sp>
        <p:nvSpPr>
          <p:cNvPr id="277" name="Google Shape;277;p11"/>
          <p:cNvSpPr txBox="1"/>
          <p:nvPr>
            <p:ph idx="1" type="body"/>
          </p:nvPr>
        </p:nvSpPr>
        <p:spPr>
          <a:xfrm>
            <a:off x="581200" y="1145900"/>
            <a:ext cx="11029500" cy="53214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SzPts val="1472"/>
              <a:buNone/>
            </a:pPr>
            <a:r>
              <a:rPr b="1" lang="en-US" sz="1600"/>
              <a:t>Step 1: </a:t>
            </a:r>
            <a:r>
              <a:rPr lang="en-US" sz="1600"/>
              <a:t>Downloaded the latest wikipedia dumps : 01 Feb 2021</a:t>
            </a:r>
            <a:endParaRPr sz="1600"/>
          </a:p>
          <a:p>
            <a:pPr indent="-342900" lvl="0" marL="457200" rtl="0" algn="l">
              <a:lnSpc>
                <a:spcPct val="115000"/>
              </a:lnSpc>
              <a:spcBef>
                <a:spcPts val="0"/>
              </a:spcBef>
              <a:spcAft>
                <a:spcPts val="0"/>
              </a:spcAft>
              <a:buSzPts val="1800"/>
              <a:buAutoNum type="arabicPeriod"/>
            </a:pPr>
            <a:r>
              <a:rPr lang="en-US" sz="1600"/>
              <a:t>enwiki-20210201-categorylinks.sql.gz 		(2.9GB)</a:t>
            </a:r>
            <a:endParaRPr/>
          </a:p>
          <a:p>
            <a:pPr indent="-342900" lvl="0" marL="457200" rtl="0" algn="l">
              <a:lnSpc>
                <a:spcPct val="115000"/>
              </a:lnSpc>
              <a:spcBef>
                <a:spcPts val="0"/>
              </a:spcBef>
              <a:spcAft>
                <a:spcPts val="0"/>
              </a:spcAft>
              <a:buSzPts val="1800"/>
              <a:buAutoNum type="arabicPeriod"/>
            </a:pPr>
            <a:r>
              <a:rPr lang="en-US" sz="1600"/>
              <a:t>enwiki-20210201-category.sql.gz			(27MB)</a:t>
            </a:r>
            <a:endParaRPr/>
          </a:p>
          <a:p>
            <a:pPr indent="-342900" lvl="0" marL="457200" rtl="0" algn="l">
              <a:lnSpc>
                <a:spcPct val="115000"/>
              </a:lnSpc>
              <a:spcBef>
                <a:spcPts val="0"/>
              </a:spcBef>
              <a:spcAft>
                <a:spcPts val="0"/>
              </a:spcAft>
              <a:buSzPts val="1800"/>
              <a:buAutoNum type="arabicPeriod"/>
            </a:pPr>
            <a:r>
              <a:rPr lang="en-US" sz="1600"/>
              <a:t>enwiki-20210201-pagelinks.sql.gz		(6.8GB)		</a:t>
            </a:r>
            <a:r>
              <a:rPr b="1" lang="en-US" sz="1600"/>
              <a:t>11GB approx</a:t>
            </a:r>
            <a:endParaRPr b="1" sz="1600"/>
          </a:p>
          <a:p>
            <a:pPr indent="-342900" lvl="0" marL="457200" rtl="0" algn="l">
              <a:lnSpc>
                <a:spcPct val="115000"/>
              </a:lnSpc>
              <a:spcBef>
                <a:spcPts val="0"/>
              </a:spcBef>
              <a:spcAft>
                <a:spcPts val="0"/>
              </a:spcAft>
              <a:buSzPts val="1800"/>
              <a:buAutoNum type="arabicPeriod"/>
            </a:pPr>
            <a:r>
              <a:rPr lang="en-US" sz="1600"/>
              <a:t>enwiki-20210201-page.sql.gz			(1.9GB)</a:t>
            </a:r>
            <a:endParaRPr/>
          </a:p>
          <a:p>
            <a:pPr indent="-342900" lvl="0" marL="457200" rtl="0" algn="l">
              <a:lnSpc>
                <a:spcPct val="115000"/>
              </a:lnSpc>
              <a:spcBef>
                <a:spcPts val="0"/>
              </a:spcBef>
              <a:spcAft>
                <a:spcPts val="0"/>
              </a:spcAft>
              <a:buSzPts val="1800"/>
              <a:buAutoNum type="arabicPeriod"/>
            </a:pPr>
            <a:r>
              <a:rPr lang="en-US" sz="1600"/>
              <a:t>enwiki-20210201-redirect.sql.gz			(136MB)</a:t>
            </a:r>
            <a:endParaRPr/>
          </a:p>
          <a:p>
            <a:pPr indent="0" lvl="0" marL="457200" rtl="0" algn="l">
              <a:lnSpc>
                <a:spcPct val="115000"/>
              </a:lnSpc>
              <a:spcBef>
                <a:spcPts val="0"/>
              </a:spcBef>
              <a:spcAft>
                <a:spcPts val="0"/>
              </a:spcAft>
              <a:buSzPts val="1472"/>
              <a:buNone/>
            </a:pPr>
            <a:r>
              <a:t/>
            </a:r>
            <a:endParaRPr sz="1600"/>
          </a:p>
          <a:p>
            <a:pPr indent="0" lvl="0" marL="0" rtl="0" algn="l">
              <a:lnSpc>
                <a:spcPct val="115000"/>
              </a:lnSpc>
              <a:spcBef>
                <a:spcPts val="0"/>
              </a:spcBef>
              <a:spcAft>
                <a:spcPts val="0"/>
              </a:spcAft>
              <a:buSzPts val="1472"/>
              <a:buNone/>
            </a:pPr>
            <a:r>
              <a:rPr b="1" lang="en-US" sz="1600"/>
              <a:t>Step 2: </a:t>
            </a:r>
            <a:r>
              <a:rPr lang="en-US" sz="1600"/>
              <a:t>Converted the above data format(.sql.gz) to .sql.bz2 for further processing in spark.</a:t>
            </a:r>
            <a:endParaRPr/>
          </a:p>
          <a:p>
            <a:pPr indent="0" lvl="0" marL="0" rtl="0" algn="l">
              <a:lnSpc>
                <a:spcPct val="115000"/>
              </a:lnSpc>
              <a:spcBef>
                <a:spcPts val="0"/>
              </a:spcBef>
              <a:spcAft>
                <a:spcPts val="0"/>
              </a:spcAft>
              <a:buSzPts val="1472"/>
              <a:buNone/>
            </a:pPr>
            <a:r>
              <a:t/>
            </a:r>
            <a:endParaRPr sz="1600"/>
          </a:p>
          <a:p>
            <a:pPr indent="0" lvl="0" marL="0" rtl="0" algn="l">
              <a:lnSpc>
                <a:spcPct val="115000"/>
              </a:lnSpc>
              <a:spcBef>
                <a:spcPts val="0"/>
              </a:spcBef>
              <a:spcAft>
                <a:spcPts val="0"/>
              </a:spcAft>
              <a:buSzPts val="1472"/>
              <a:buNone/>
            </a:pPr>
            <a:r>
              <a:t/>
            </a:r>
            <a:endParaRPr sz="1600"/>
          </a:p>
          <a:p>
            <a:pPr indent="0" lvl="0" marL="0" rtl="0" algn="l">
              <a:lnSpc>
                <a:spcPct val="115000"/>
              </a:lnSpc>
              <a:spcBef>
                <a:spcPts val="0"/>
              </a:spcBef>
              <a:spcAft>
                <a:spcPts val="0"/>
              </a:spcAft>
              <a:buSzPts val="1472"/>
              <a:buNone/>
            </a:pPr>
            <a:r>
              <a:t/>
            </a:r>
            <a:endParaRPr sz="1600"/>
          </a:p>
          <a:p>
            <a:pPr indent="0" lvl="0" marL="0" rtl="0" algn="l">
              <a:lnSpc>
                <a:spcPct val="115000"/>
              </a:lnSpc>
              <a:spcBef>
                <a:spcPts val="0"/>
              </a:spcBef>
              <a:spcAft>
                <a:spcPts val="0"/>
              </a:spcAft>
              <a:buSzPts val="1472"/>
              <a:buNone/>
            </a:pPr>
            <a:r>
              <a:t/>
            </a:r>
            <a:endParaRPr sz="1600"/>
          </a:p>
          <a:p>
            <a:pPr indent="0" lvl="0" marL="0" rtl="0" algn="l">
              <a:lnSpc>
                <a:spcPct val="110000"/>
              </a:lnSpc>
              <a:spcBef>
                <a:spcPts val="340"/>
              </a:spcBef>
              <a:spcAft>
                <a:spcPts val="0"/>
              </a:spcAft>
              <a:buSzPts val="1564"/>
              <a:buNone/>
            </a:pPr>
            <a:r>
              <a:t/>
            </a:r>
            <a:endParaRPr b="1" sz="1600"/>
          </a:p>
          <a:p>
            <a:pPr indent="0" lvl="0" marL="0" rtl="0" algn="l">
              <a:lnSpc>
                <a:spcPct val="110000"/>
              </a:lnSpc>
              <a:spcBef>
                <a:spcPts val="340"/>
              </a:spcBef>
              <a:spcAft>
                <a:spcPts val="0"/>
              </a:spcAft>
              <a:buSzPts val="1564"/>
              <a:buNone/>
            </a:pPr>
            <a:r>
              <a:rPr b="1" lang="en-US" sz="1600"/>
              <a:t>Step 3: </a:t>
            </a:r>
            <a:r>
              <a:rPr lang="en-US" sz="1600"/>
              <a:t>Downloaded the pageview count data:</a:t>
            </a:r>
            <a:endParaRPr sz="1600"/>
          </a:p>
          <a:p>
            <a:pPr indent="0" lvl="0" marL="0" rtl="0" algn="l">
              <a:lnSpc>
                <a:spcPct val="110000"/>
              </a:lnSpc>
              <a:spcBef>
                <a:spcPts val="340"/>
              </a:spcBef>
              <a:spcAft>
                <a:spcPts val="0"/>
              </a:spcAft>
              <a:buSzPts val="1564"/>
              <a:buNone/>
            </a:pPr>
            <a:r>
              <a:t/>
            </a:r>
            <a:endParaRPr sz="1600"/>
          </a:p>
          <a:p>
            <a:pPr indent="0" lvl="0" marL="0" rtl="0" algn="l">
              <a:lnSpc>
                <a:spcPct val="110000"/>
              </a:lnSpc>
              <a:spcBef>
                <a:spcPts val="340"/>
              </a:spcBef>
              <a:spcAft>
                <a:spcPts val="0"/>
              </a:spcAft>
              <a:buSzPts val="1564"/>
              <a:buNone/>
            </a:pPr>
            <a:r>
              <a:t/>
            </a:r>
            <a:endParaRPr sz="1600"/>
          </a:p>
          <a:p>
            <a:pPr indent="0" lvl="0" marL="0" rtl="0" algn="l">
              <a:lnSpc>
                <a:spcPct val="110000"/>
              </a:lnSpc>
              <a:spcBef>
                <a:spcPts val="340"/>
              </a:spcBef>
              <a:spcAft>
                <a:spcPts val="0"/>
              </a:spcAft>
              <a:buSzPts val="1564"/>
              <a:buNone/>
            </a:pPr>
            <a:r>
              <a:t/>
            </a:r>
            <a:endParaRPr sz="1600"/>
          </a:p>
          <a:p>
            <a:pPr indent="0" lvl="0" marL="0" rtl="0" algn="l">
              <a:lnSpc>
                <a:spcPct val="110000"/>
              </a:lnSpc>
              <a:spcBef>
                <a:spcPts val="340"/>
              </a:spcBef>
              <a:spcAft>
                <a:spcPts val="0"/>
              </a:spcAft>
              <a:buSzPts val="1564"/>
              <a:buNone/>
            </a:pPr>
            <a:r>
              <a:t/>
            </a:r>
            <a:endParaRPr sz="1600"/>
          </a:p>
          <a:p>
            <a:pPr indent="-206686" lvl="0" marL="306000" rtl="0" algn="l">
              <a:lnSpc>
                <a:spcPct val="110000"/>
              </a:lnSpc>
              <a:spcBef>
                <a:spcPts val="340"/>
              </a:spcBef>
              <a:spcAft>
                <a:spcPts val="0"/>
              </a:spcAft>
              <a:buSzPts val="1564"/>
              <a:buNone/>
            </a:pPr>
            <a:r>
              <a:t/>
            </a:r>
            <a:endParaRPr sz="1600"/>
          </a:p>
        </p:txBody>
      </p:sp>
      <p:pic>
        <p:nvPicPr>
          <p:cNvPr id="278" name="Google Shape;278;p11"/>
          <p:cNvPicPr preferRelativeResize="0"/>
          <p:nvPr/>
        </p:nvPicPr>
        <p:blipFill rotWithShape="1">
          <a:blip r:embed="rId3">
            <a:alphaModFix/>
          </a:blip>
          <a:srcRect b="11645" l="75542" r="8002" t="14682"/>
          <a:stretch/>
        </p:blipFill>
        <p:spPr>
          <a:xfrm>
            <a:off x="6116892" y="1399263"/>
            <a:ext cx="367950" cy="1485900"/>
          </a:xfrm>
          <a:prstGeom prst="rect">
            <a:avLst/>
          </a:prstGeom>
          <a:noFill/>
          <a:ln>
            <a:noFill/>
          </a:ln>
        </p:spPr>
      </p:pic>
      <p:pic>
        <p:nvPicPr>
          <p:cNvPr id="279" name="Google Shape;279;p11"/>
          <p:cNvPicPr preferRelativeResize="0"/>
          <p:nvPr/>
        </p:nvPicPr>
        <p:blipFill rotWithShape="1">
          <a:blip r:embed="rId4">
            <a:alphaModFix/>
          </a:blip>
          <a:srcRect b="2326" l="4789" r="0" t="87885"/>
          <a:stretch/>
        </p:blipFill>
        <p:spPr>
          <a:xfrm>
            <a:off x="1550425" y="3547049"/>
            <a:ext cx="8099376" cy="974924"/>
          </a:xfrm>
          <a:prstGeom prst="rect">
            <a:avLst/>
          </a:prstGeom>
          <a:noFill/>
          <a:ln>
            <a:noFill/>
          </a:ln>
        </p:spPr>
      </p:pic>
      <p:sp>
        <p:nvSpPr>
          <p:cNvPr id="280" name="Google Shape;280;p11"/>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81" name="Google Shape;281;p11"/>
          <p:cNvPicPr preferRelativeResize="0"/>
          <p:nvPr/>
        </p:nvPicPr>
        <p:blipFill rotWithShape="1">
          <a:blip r:embed="rId5">
            <a:alphaModFix/>
          </a:blip>
          <a:srcRect b="72394" l="0" r="0" t="0"/>
          <a:stretch/>
        </p:blipFill>
        <p:spPr>
          <a:xfrm>
            <a:off x="1041700" y="5103925"/>
            <a:ext cx="9444950" cy="115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2"/>
          <p:cNvSpPr txBox="1"/>
          <p:nvPr>
            <p:ph type="title"/>
          </p:nvPr>
        </p:nvSpPr>
        <p:spPr>
          <a:xfrm>
            <a:off x="581192" y="702156"/>
            <a:ext cx="11029616" cy="669444"/>
          </a:xfrm>
          <a:prstGeom prst="rect">
            <a:avLst/>
          </a:prstGeom>
          <a:gradFill>
            <a:gsLst>
              <a:gs pos="0">
                <a:srgbClr val="2F2F2F"/>
              </a:gs>
              <a:gs pos="84000">
                <a:schemeClr val="dk1"/>
              </a:gs>
              <a:gs pos="100000">
                <a:schemeClr val="dk1"/>
              </a:gs>
            </a:gsLst>
            <a:lin ang="5400000" scaled="0"/>
          </a:gradFill>
          <a:ln>
            <a:noFill/>
          </a:ln>
          <a:effectLst>
            <a:outerShdw blurRad="88900" rotWithShape="0" dir="5040000" dist="38100">
              <a:srgbClr val="000000">
                <a:alpha val="60000"/>
              </a:srgbClr>
            </a:outerShdw>
          </a:effectLst>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600"/>
              <a:buFont typeface="Comic Sans MS"/>
              <a:buNone/>
            </a:pPr>
            <a:r>
              <a:rPr b="1" lang="en-US">
                <a:solidFill>
                  <a:schemeClr val="lt1"/>
                </a:solidFill>
                <a:latin typeface="Comic Sans MS"/>
                <a:ea typeface="Comic Sans MS"/>
                <a:cs typeface="Comic Sans MS"/>
                <a:sym typeface="Comic Sans MS"/>
              </a:rPr>
              <a:t>GRAPH DATABASE DEPLOYMENT</a:t>
            </a:r>
            <a:endParaRPr/>
          </a:p>
        </p:txBody>
      </p:sp>
      <p:sp>
        <p:nvSpPr>
          <p:cNvPr id="287" name="Google Shape;287;p12"/>
          <p:cNvSpPr txBox="1"/>
          <p:nvPr>
            <p:ph idx="1" type="body"/>
          </p:nvPr>
        </p:nvSpPr>
        <p:spPr>
          <a:xfrm>
            <a:off x="572879" y="1338350"/>
            <a:ext cx="11029615" cy="4272741"/>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288"/>
              <a:buNone/>
            </a:pPr>
            <a:r>
              <a:rPr b="1" lang="en-US" sz="1400" u="sng">
                <a:latin typeface="Comic Sans MS"/>
                <a:ea typeface="Comic Sans MS"/>
                <a:cs typeface="Comic Sans MS"/>
                <a:sym typeface="Comic Sans MS"/>
              </a:rPr>
              <a:t>S</a:t>
            </a:r>
            <a:r>
              <a:rPr b="1" lang="en-US" sz="1600" u="sng">
                <a:latin typeface="Comic Sans MS"/>
                <a:ea typeface="Comic Sans MS"/>
                <a:cs typeface="Comic Sans MS"/>
                <a:sym typeface="Comic Sans MS"/>
              </a:rPr>
              <a:t>tep 1: Pre-processing</a:t>
            </a:r>
            <a:endParaRPr/>
          </a:p>
          <a:p>
            <a:pPr indent="-285750" lvl="0" marL="400050" rtl="0" algn="l">
              <a:lnSpc>
                <a:spcPct val="115000"/>
              </a:lnSpc>
              <a:spcBef>
                <a:spcPts val="0"/>
              </a:spcBef>
              <a:spcAft>
                <a:spcPts val="0"/>
              </a:spcAft>
              <a:buSzPts val="1800"/>
              <a:buChar char="◼"/>
            </a:pPr>
            <a:r>
              <a:rPr lang="en-US" sz="1600">
                <a:latin typeface="Comic Sans MS"/>
                <a:ea typeface="Comic Sans MS"/>
                <a:cs typeface="Comic Sans MS"/>
                <a:sym typeface="Comic Sans MS"/>
              </a:rPr>
              <a:t>Preprocessed the Wikipedia dumps using “spark-submit” command. </a:t>
            </a:r>
            <a:endParaRPr sz="1600">
              <a:latin typeface="Comic Sans MS"/>
              <a:ea typeface="Comic Sans MS"/>
              <a:cs typeface="Comic Sans MS"/>
              <a:sym typeface="Comic Sans MS"/>
            </a:endParaRPr>
          </a:p>
          <a:p>
            <a:pPr indent="-285750" lvl="1" marL="724050" rtl="0" algn="l">
              <a:lnSpc>
                <a:spcPct val="115000"/>
              </a:lnSpc>
              <a:spcBef>
                <a:spcPts val="0"/>
              </a:spcBef>
              <a:spcAft>
                <a:spcPts val="0"/>
              </a:spcAft>
              <a:buSzPts val="1800"/>
              <a:buChar char="◼"/>
            </a:pPr>
            <a:r>
              <a:rPr lang="en-US" sz="1300">
                <a:latin typeface="Comic Sans MS"/>
                <a:ea typeface="Comic Sans MS"/>
                <a:cs typeface="Comic Sans MS"/>
                <a:sym typeface="Comic Sans MS"/>
              </a:rPr>
              <a:t>spark-submit changed .sql.bz2 file format to .csv.gz format.</a:t>
            </a:r>
            <a:endParaRPr/>
          </a:p>
          <a:p>
            <a:pPr indent="0" lvl="0" marL="0" rtl="0" algn="l">
              <a:lnSpc>
                <a:spcPct val="150000"/>
              </a:lnSpc>
              <a:spcBef>
                <a:spcPts val="0"/>
              </a:spcBef>
              <a:spcAft>
                <a:spcPts val="0"/>
              </a:spcAft>
              <a:buSzPts val="1472"/>
              <a:buNone/>
            </a:pPr>
            <a:r>
              <a:t/>
            </a:r>
            <a:endParaRPr sz="1600">
              <a:latin typeface="Comic Sans MS"/>
              <a:ea typeface="Comic Sans MS"/>
              <a:cs typeface="Comic Sans MS"/>
              <a:sym typeface="Comic Sans MS"/>
            </a:endParaRPr>
          </a:p>
          <a:p>
            <a:pPr indent="0" lvl="0" marL="0" rtl="0" algn="l">
              <a:lnSpc>
                <a:spcPct val="150000"/>
              </a:lnSpc>
              <a:spcBef>
                <a:spcPts val="0"/>
              </a:spcBef>
              <a:spcAft>
                <a:spcPts val="0"/>
              </a:spcAft>
              <a:buSzPts val="1472"/>
              <a:buNone/>
            </a:pPr>
            <a:r>
              <a:t/>
            </a:r>
            <a:endParaRPr sz="1600">
              <a:latin typeface="Comic Sans MS"/>
              <a:ea typeface="Comic Sans MS"/>
              <a:cs typeface="Comic Sans MS"/>
              <a:sym typeface="Comic Sans MS"/>
            </a:endParaRPr>
          </a:p>
          <a:p>
            <a:pPr indent="0" lvl="0" marL="0" rtl="0" algn="l">
              <a:lnSpc>
                <a:spcPct val="150000"/>
              </a:lnSpc>
              <a:spcBef>
                <a:spcPts val="0"/>
              </a:spcBef>
              <a:spcAft>
                <a:spcPts val="0"/>
              </a:spcAft>
              <a:buSzPts val="1472"/>
              <a:buNone/>
            </a:pPr>
            <a:r>
              <a:t/>
            </a:r>
            <a:endParaRPr sz="1600">
              <a:latin typeface="Comic Sans MS"/>
              <a:ea typeface="Comic Sans MS"/>
              <a:cs typeface="Comic Sans MS"/>
              <a:sym typeface="Comic Sans MS"/>
            </a:endParaRPr>
          </a:p>
          <a:p>
            <a:pPr indent="0" lvl="0" marL="0" rtl="0" algn="l">
              <a:lnSpc>
                <a:spcPct val="150000"/>
              </a:lnSpc>
              <a:spcBef>
                <a:spcPts val="0"/>
              </a:spcBef>
              <a:spcAft>
                <a:spcPts val="0"/>
              </a:spcAft>
              <a:buSzPts val="1472"/>
              <a:buNone/>
            </a:pPr>
            <a:r>
              <a:t/>
            </a:r>
            <a:endParaRPr sz="1600">
              <a:latin typeface="Comic Sans MS"/>
              <a:ea typeface="Comic Sans MS"/>
              <a:cs typeface="Comic Sans MS"/>
              <a:sym typeface="Comic Sans MS"/>
            </a:endParaRPr>
          </a:p>
          <a:p>
            <a:pPr indent="0" lvl="0" marL="0" rtl="0" algn="l">
              <a:lnSpc>
                <a:spcPct val="150000"/>
              </a:lnSpc>
              <a:spcBef>
                <a:spcPts val="0"/>
              </a:spcBef>
              <a:spcAft>
                <a:spcPts val="0"/>
              </a:spcAft>
              <a:buSzPts val="1472"/>
              <a:buNone/>
            </a:pPr>
            <a:r>
              <a:t/>
            </a:r>
            <a:endParaRPr sz="1600">
              <a:latin typeface="Comic Sans MS"/>
              <a:ea typeface="Comic Sans MS"/>
              <a:cs typeface="Comic Sans MS"/>
              <a:sym typeface="Comic Sans MS"/>
            </a:endParaRPr>
          </a:p>
          <a:p>
            <a:pPr indent="0" lvl="0" marL="457200" rtl="0" algn="l">
              <a:lnSpc>
                <a:spcPct val="150000"/>
              </a:lnSpc>
              <a:spcBef>
                <a:spcPts val="0"/>
              </a:spcBef>
              <a:spcAft>
                <a:spcPts val="0"/>
              </a:spcAft>
              <a:buSzPts val="1472"/>
              <a:buNone/>
            </a:pPr>
            <a:r>
              <a:t/>
            </a:r>
            <a:endParaRPr sz="1600">
              <a:latin typeface="Comic Sans MS"/>
              <a:ea typeface="Comic Sans MS"/>
              <a:cs typeface="Comic Sans MS"/>
              <a:sym typeface="Comic Sans MS"/>
            </a:endParaRPr>
          </a:p>
          <a:p>
            <a:pPr indent="-285750" lvl="0" marL="400050" rtl="0" algn="l">
              <a:lnSpc>
                <a:spcPct val="150000"/>
              </a:lnSpc>
              <a:spcBef>
                <a:spcPts val="0"/>
              </a:spcBef>
              <a:spcAft>
                <a:spcPts val="0"/>
              </a:spcAft>
              <a:buSzPts val="1800"/>
              <a:buChar char="◼"/>
            </a:pPr>
            <a:r>
              <a:rPr lang="en-US" sz="1600">
                <a:latin typeface="Comic Sans MS"/>
                <a:ea typeface="Comic Sans MS"/>
                <a:cs typeface="Comic Sans MS"/>
                <a:sym typeface="Comic Sans MS"/>
              </a:rPr>
              <a:t>spark submit divided the whole data set in following category: </a:t>
            </a:r>
            <a:endParaRPr/>
          </a:p>
          <a:p>
            <a:pPr indent="-206686" lvl="0" marL="306000" rtl="0" algn="l">
              <a:lnSpc>
                <a:spcPct val="110000"/>
              </a:lnSpc>
              <a:spcBef>
                <a:spcPts val="340"/>
              </a:spcBef>
              <a:spcAft>
                <a:spcPts val="0"/>
              </a:spcAft>
              <a:buSzPts val="1564"/>
              <a:buNone/>
            </a:pPr>
            <a:r>
              <a:t/>
            </a:r>
            <a:endParaRPr/>
          </a:p>
        </p:txBody>
      </p:sp>
      <p:pic>
        <p:nvPicPr>
          <p:cNvPr id="288" name="Google Shape;288;p12"/>
          <p:cNvPicPr preferRelativeResize="0"/>
          <p:nvPr/>
        </p:nvPicPr>
        <p:blipFill rotWithShape="1">
          <a:blip r:embed="rId3">
            <a:alphaModFix/>
          </a:blip>
          <a:srcRect b="-3998" l="3694" r="38942" t="54022"/>
          <a:stretch/>
        </p:blipFill>
        <p:spPr>
          <a:xfrm>
            <a:off x="1318483" y="2493819"/>
            <a:ext cx="6362475" cy="2227810"/>
          </a:xfrm>
          <a:prstGeom prst="rect">
            <a:avLst/>
          </a:prstGeom>
          <a:noFill/>
          <a:ln>
            <a:noFill/>
          </a:ln>
        </p:spPr>
      </p:pic>
      <p:pic>
        <p:nvPicPr>
          <p:cNvPr id="289" name="Google Shape;289;p12"/>
          <p:cNvPicPr preferRelativeResize="0"/>
          <p:nvPr/>
        </p:nvPicPr>
        <p:blipFill rotWithShape="1">
          <a:blip r:embed="rId4">
            <a:alphaModFix/>
          </a:blip>
          <a:srcRect b="0" l="4131" r="47875" t="87593"/>
          <a:stretch/>
        </p:blipFill>
        <p:spPr>
          <a:xfrm>
            <a:off x="1318483" y="5053418"/>
            <a:ext cx="5697458" cy="1056436"/>
          </a:xfrm>
          <a:prstGeom prst="rect">
            <a:avLst/>
          </a:prstGeom>
          <a:noFill/>
          <a:ln>
            <a:noFill/>
          </a:ln>
        </p:spPr>
      </p:pic>
      <p:sp>
        <p:nvSpPr>
          <p:cNvPr id="290" name="Google Shape;290;p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3"/>
          <p:cNvSpPr txBox="1"/>
          <p:nvPr>
            <p:ph type="title"/>
          </p:nvPr>
        </p:nvSpPr>
        <p:spPr>
          <a:xfrm>
            <a:off x="581192" y="702156"/>
            <a:ext cx="11029616" cy="669444"/>
          </a:xfrm>
          <a:prstGeom prst="rect">
            <a:avLst/>
          </a:prstGeom>
          <a:gradFill>
            <a:gsLst>
              <a:gs pos="0">
                <a:srgbClr val="2F2F2F"/>
              </a:gs>
              <a:gs pos="84000">
                <a:schemeClr val="dk1"/>
              </a:gs>
              <a:gs pos="100000">
                <a:schemeClr val="dk1"/>
              </a:gs>
            </a:gsLst>
            <a:lin ang="5400000" scaled="0"/>
          </a:gradFill>
          <a:ln>
            <a:noFill/>
          </a:ln>
          <a:effectLst>
            <a:outerShdw blurRad="88900" rotWithShape="0" dir="5040000" dist="38100">
              <a:srgbClr val="000000">
                <a:alpha val="60000"/>
              </a:srgbClr>
            </a:outerShdw>
          </a:effectLst>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600"/>
              <a:buFont typeface="Comic Sans MS"/>
              <a:buNone/>
            </a:pPr>
            <a:r>
              <a:rPr b="1" lang="en-US">
                <a:solidFill>
                  <a:schemeClr val="lt1"/>
                </a:solidFill>
                <a:latin typeface="Comic Sans MS"/>
                <a:ea typeface="Comic Sans MS"/>
                <a:cs typeface="Comic Sans MS"/>
                <a:sym typeface="Comic Sans MS"/>
              </a:rPr>
              <a:t>GRAPH DATABASE DEPLOYMENT</a:t>
            </a:r>
            <a:endParaRPr/>
          </a:p>
        </p:txBody>
      </p:sp>
      <p:sp>
        <p:nvSpPr>
          <p:cNvPr id="296" name="Google Shape;296;p13"/>
          <p:cNvSpPr txBox="1"/>
          <p:nvPr>
            <p:ph idx="1" type="body"/>
          </p:nvPr>
        </p:nvSpPr>
        <p:spPr>
          <a:xfrm>
            <a:off x="739832" y="1413164"/>
            <a:ext cx="10837800" cy="16875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472"/>
              <a:buNone/>
            </a:pPr>
            <a:r>
              <a:rPr b="1" lang="en-US" sz="1600" u="sng">
                <a:latin typeface="Comic Sans MS"/>
                <a:ea typeface="Comic Sans MS"/>
                <a:cs typeface="Comic Sans MS"/>
                <a:sym typeface="Comic Sans MS"/>
              </a:rPr>
              <a:t>Step 2: wikipedia.db database creation in Neo4j</a:t>
            </a:r>
            <a:endParaRPr b="1" sz="1400">
              <a:latin typeface="Comic Sans MS"/>
              <a:ea typeface="Comic Sans MS"/>
              <a:cs typeface="Comic Sans MS"/>
              <a:sym typeface="Comic Sans MS"/>
            </a:endParaRPr>
          </a:p>
          <a:p>
            <a:pPr indent="-285750" lvl="0" marL="400050" rtl="0" algn="l">
              <a:lnSpc>
                <a:spcPct val="115000"/>
              </a:lnSpc>
              <a:spcBef>
                <a:spcPts val="0"/>
              </a:spcBef>
              <a:spcAft>
                <a:spcPts val="0"/>
              </a:spcAft>
              <a:buSzPts val="1800"/>
              <a:buChar char="◼"/>
            </a:pPr>
            <a:r>
              <a:rPr lang="en-US" sz="1600">
                <a:latin typeface="Comic Sans MS"/>
                <a:ea typeface="Comic Sans MS"/>
                <a:cs typeface="Comic Sans MS"/>
                <a:sym typeface="Comic Sans MS"/>
              </a:rPr>
              <a:t>Created wikipedia.db database in Neo4j using “dbms.active_database” command</a:t>
            </a:r>
            <a:endParaRPr/>
          </a:p>
          <a:p>
            <a:pPr indent="-285750" lvl="0" marL="400050" rtl="0" algn="l">
              <a:lnSpc>
                <a:spcPct val="115000"/>
              </a:lnSpc>
              <a:spcBef>
                <a:spcPts val="0"/>
              </a:spcBef>
              <a:spcAft>
                <a:spcPts val="0"/>
              </a:spcAft>
              <a:buSzPts val="1800"/>
              <a:buChar char="◼"/>
            </a:pPr>
            <a:r>
              <a:rPr lang="en-US" sz="1600">
                <a:latin typeface="Comic Sans MS"/>
                <a:ea typeface="Comic Sans MS"/>
                <a:cs typeface="Comic Sans MS"/>
                <a:sym typeface="Comic Sans MS"/>
              </a:rPr>
              <a:t>Import the preprocessed files in Neo4j by running a script</a:t>
            </a:r>
            <a:endParaRPr/>
          </a:p>
          <a:p>
            <a:pPr indent="-285750" lvl="0" marL="400050" rtl="0" algn="l">
              <a:lnSpc>
                <a:spcPct val="115000"/>
              </a:lnSpc>
              <a:spcBef>
                <a:spcPts val="0"/>
              </a:spcBef>
              <a:spcAft>
                <a:spcPts val="0"/>
              </a:spcAft>
              <a:buSzPts val="1800"/>
              <a:buChar char="◼"/>
            </a:pPr>
            <a:r>
              <a:rPr lang="en-US" sz="1800">
                <a:latin typeface="Comic Sans MS"/>
                <a:ea typeface="Comic Sans MS"/>
                <a:cs typeface="Comic Sans MS"/>
                <a:sym typeface="Comic Sans MS"/>
              </a:rPr>
              <a:t>Result after database creation:</a:t>
            </a:r>
            <a:endParaRPr/>
          </a:p>
          <a:p>
            <a:pPr indent="-206686" lvl="0" marL="306000" rtl="0" algn="l">
              <a:lnSpc>
                <a:spcPct val="110000"/>
              </a:lnSpc>
              <a:spcBef>
                <a:spcPts val="340"/>
              </a:spcBef>
              <a:spcAft>
                <a:spcPts val="0"/>
              </a:spcAft>
              <a:buSzPts val="1564"/>
              <a:buNone/>
            </a:pPr>
            <a:r>
              <a:t/>
            </a:r>
            <a:endParaRPr>
              <a:latin typeface="Comic Sans MS"/>
              <a:ea typeface="Comic Sans MS"/>
              <a:cs typeface="Comic Sans MS"/>
              <a:sym typeface="Comic Sans MS"/>
            </a:endParaRPr>
          </a:p>
        </p:txBody>
      </p:sp>
      <p:pic>
        <p:nvPicPr>
          <p:cNvPr id="297" name="Google Shape;297;p13"/>
          <p:cNvPicPr preferRelativeResize="0"/>
          <p:nvPr/>
        </p:nvPicPr>
        <p:blipFill rotWithShape="1">
          <a:blip r:embed="rId3">
            <a:alphaModFix/>
          </a:blip>
          <a:srcRect b="0" l="0" r="0" t="21470"/>
          <a:stretch/>
        </p:blipFill>
        <p:spPr>
          <a:xfrm>
            <a:off x="1169546" y="2757788"/>
            <a:ext cx="7350999" cy="3601448"/>
          </a:xfrm>
          <a:prstGeom prst="rect">
            <a:avLst/>
          </a:prstGeom>
          <a:noFill/>
          <a:ln>
            <a:noFill/>
          </a:ln>
        </p:spPr>
      </p:pic>
      <p:sp>
        <p:nvSpPr>
          <p:cNvPr id="298" name="Google Shape;298;p1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99" name="Google Shape;299;p13"/>
          <p:cNvSpPr/>
          <p:nvPr/>
        </p:nvSpPr>
        <p:spPr>
          <a:xfrm>
            <a:off x="831925" y="4989675"/>
            <a:ext cx="2699100" cy="16296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13"/>
          <p:cNvPicPr preferRelativeResize="0"/>
          <p:nvPr/>
        </p:nvPicPr>
        <p:blipFill rotWithShape="1">
          <a:blip r:embed="rId4">
            <a:alphaModFix/>
          </a:blip>
          <a:srcRect b="0" l="-3777" r="0" t="47317"/>
          <a:stretch/>
        </p:blipFill>
        <p:spPr>
          <a:xfrm>
            <a:off x="7123550" y="3815050"/>
            <a:ext cx="3732025" cy="1894500"/>
          </a:xfrm>
          <a:prstGeom prst="rect">
            <a:avLst/>
          </a:prstGeom>
          <a:noFill/>
          <a:ln cap="flat" cmpd="sng" w="19050">
            <a:solidFill>
              <a:srgbClr val="FF0000"/>
            </a:solidFill>
            <a:prstDash val="solid"/>
            <a:round/>
            <a:headEnd len="sm" w="sm" type="none"/>
            <a:tailEnd len="sm" w="sm" type="none"/>
          </a:ln>
        </p:spPr>
      </p:pic>
      <p:cxnSp>
        <p:nvCxnSpPr>
          <p:cNvPr id="301" name="Google Shape;301;p13"/>
          <p:cNvCxnSpPr>
            <a:stCxn id="299" idx="6"/>
          </p:cNvCxnSpPr>
          <p:nvPr/>
        </p:nvCxnSpPr>
        <p:spPr>
          <a:xfrm flipH="1" rot="10800000">
            <a:off x="3531025" y="5187975"/>
            <a:ext cx="3507600" cy="616500"/>
          </a:xfrm>
          <a:prstGeom prst="straightConnector1">
            <a:avLst/>
          </a:prstGeom>
          <a:noFill/>
          <a:ln cap="flat" cmpd="sng" w="19050">
            <a:solidFill>
              <a:srgbClr val="FF0000"/>
            </a:solidFill>
            <a:prstDash val="solid"/>
            <a:round/>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d2b7a05db6_0_0"/>
          <p:cNvSpPr txBox="1"/>
          <p:nvPr>
            <p:ph type="title"/>
          </p:nvPr>
        </p:nvSpPr>
        <p:spPr>
          <a:xfrm>
            <a:off x="581200" y="702152"/>
            <a:ext cx="11029500" cy="784800"/>
          </a:xfrm>
          <a:prstGeom prst="rect">
            <a:avLst/>
          </a:prstGeom>
          <a:solidFill>
            <a:srgbClr val="000000"/>
          </a:solidFill>
        </p:spPr>
        <p:txBody>
          <a:bodyPr anchorCtr="0" anchor="b" bIns="45700" lIns="91425" spcFirstLastPara="1" rIns="91425" wrap="square" tIns="45700">
            <a:normAutofit/>
          </a:bodyPr>
          <a:lstStyle/>
          <a:p>
            <a:pPr indent="0" lvl="0" marL="0" rtl="0" algn="l">
              <a:spcBef>
                <a:spcPts val="0"/>
              </a:spcBef>
              <a:spcAft>
                <a:spcPts val="0"/>
              </a:spcAft>
              <a:buNone/>
            </a:pPr>
            <a:r>
              <a:rPr b="1" lang="en-US">
                <a:solidFill>
                  <a:srgbClr val="FFFFFF"/>
                </a:solidFill>
                <a:latin typeface="Comic Sans MS"/>
                <a:ea typeface="Comic Sans MS"/>
                <a:cs typeface="Comic Sans MS"/>
                <a:sym typeface="Comic Sans MS"/>
              </a:rPr>
              <a:t>GRAPH DATABASE DEPLOYMENT</a:t>
            </a:r>
            <a:endParaRPr b="1">
              <a:solidFill>
                <a:srgbClr val="FFFFFF"/>
              </a:solidFill>
              <a:latin typeface="Comic Sans MS"/>
              <a:ea typeface="Comic Sans MS"/>
              <a:cs typeface="Comic Sans MS"/>
              <a:sym typeface="Comic Sans MS"/>
            </a:endParaRPr>
          </a:p>
        </p:txBody>
      </p:sp>
      <p:sp>
        <p:nvSpPr>
          <p:cNvPr id="307" name="Google Shape;307;gd2b7a05db6_0_0"/>
          <p:cNvSpPr txBox="1"/>
          <p:nvPr>
            <p:ph idx="1" type="body"/>
          </p:nvPr>
        </p:nvSpPr>
        <p:spPr>
          <a:xfrm>
            <a:off x="581200" y="1674327"/>
            <a:ext cx="11029500" cy="4301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1" lang="en-US" sz="1800" u="sng">
                <a:latin typeface="Comic Sans MS"/>
                <a:ea typeface="Comic Sans MS"/>
                <a:cs typeface="Comic Sans MS"/>
                <a:sym typeface="Comic Sans MS"/>
              </a:rPr>
              <a:t>Step 3: Pagecounts deployment in Cassandra database</a:t>
            </a:r>
            <a:endParaRPr b="1" sz="1800" u="sng">
              <a:latin typeface="Comic Sans MS"/>
              <a:ea typeface="Comic Sans MS"/>
              <a:cs typeface="Comic Sans MS"/>
              <a:sym typeface="Comic Sans MS"/>
            </a:endParaRPr>
          </a:p>
          <a:p>
            <a:pPr indent="-342900" lvl="0" marL="457200" rtl="0" algn="l">
              <a:spcBef>
                <a:spcPts val="360"/>
              </a:spcBef>
              <a:spcAft>
                <a:spcPts val="0"/>
              </a:spcAft>
              <a:buSzPts val="1800"/>
              <a:buFont typeface="Comic Sans MS"/>
              <a:buChar char="◼"/>
            </a:pPr>
            <a:r>
              <a:rPr lang="en-US" sz="1800">
                <a:latin typeface="Comic Sans MS"/>
                <a:ea typeface="Comic Sans MS"/>
                <a:cs typeface="Comic Sans MS"/>
                <a:sym typeface="Comic Sans MS"/>
              </a:rPr>
              <a:t>Created a keyspace named as “wikipedia” in Cassandra database.</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US" sz="1800">
                <a:latin typeface="Comic Sans MS"/>
                <a:ea typeface="Comic Sans MS"/>
                <a:cs typeface="Comic Sans MS"/>
                <a:sym typeface="Comic Sans MS"/>
              </a:rPr>
              <a:t>This keyspace comprises of two tables: page_visits and pagecount_metadata</a:t>
            </a:r>
            <a:endParaRPr sz="1800">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US" sz="1800">
                <a:latin typeface="Comic Sans MS"/>
                <a:ea typeface="Comic Sans MS"/>
                <a:cs typeface="Comic Sans MS"/>
                <a:sym typeface="Comic Sans MS"/>
              </a:rPr>
              <a:t>These tables provide information regarding the pagecounts and visit times of the numerous pages and articles in wikipedia.</a:t>
            </a:r>
            <a:endParaRPr sz="1800">
              <a:latin typeface="Comic Sans MS"/>
              <a:ea typeface="Comic Sans MS"/>
              <a:cs typeface="Comic Sans MS"/>
              <a:sym typeface="Comic Sans MS"/>
            </a:endParaRPr>
          </a:p>
          <a:p>
            <a:pPr indent="0" lvl="0" marL="457200" rtl="0" algn="l">
              <a:spcBef>
                <a:spcPts val="360"/>
              </a:spcBef>
              <a:spcAft>
                <a:spcPts val="0"/>
              </a:spcAft>
              <a:buNone/>
            </a:pPr>
            <a:r>
              <a:t/>
            </a:r>
            <a:endParaRPr sz="1800">
              <a:latin typeface="Comic Sans MS"/>
              <a:ea typeface="Comic Sans MS"/>
              <a:cs typeface="Comic Sans MS"/>
              <a:sym typeface="Comic Sans MS"/>
            </a:endParaRPr>
          </a:p>
        </p:txBody>
      </p:sp>
      <p:sp>
        <p:nvSpPr>
          <p:cNvPr id="308" name="Google Shape;308;gd2b7a05db6_0_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09" name="Google Shape;309;gd2b7a05db6_0_0"/>
          <p:cNvPicPr preferRelativeResize="0"/>
          <p:nvPr/>
        </p:nvPicPr>
        <p:blipFill>
          <a:blip r:embed="rId3">
            <a:alphaModFix/>
          </a:blip>
          <a:stretch>
            <a:fillRect/>
          </a:stretch>
        </p:blipFill>
        <p:spPr>
          <a:xfrm>
            <a:off x="581200" y="3295050"/>
            <a:ext cx="11211223" cy="3262826"/>
          </a:xfrm>
          <a:prstGeom prst="rect">
            <a:avLst/>
          </a:prstGeom>
          <a:noFill/>
          <a:ln>
            <a:noFill/>
          </a:ln>
        </p:spPr>
      </p:pic>
      <p:sp>
        <p:nvSpPr>
          <p:cNvPr id="310" name="Google Shape;310;gd2b7a05db6_0_0"/>
          <p:cNvSpPr/>
          <p:nvPr/>
        </p:nvSpPr>
        <p:spPr>
          <a:xfrm>
            <a:off x="279375" y="4196500"/>
            <a:ext cx="3226800" cy="1526100"/>
          </a:xfrm>
          <a:prstGeom prst="ellipse">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d2b7a05db6_0_6"/>
          <p:cNvSpPr txBox="1"/>
          <p:nvPr>
            <p:ph type="title"/>
          </p:nvPr>
        </p:nvSpPr>
        <p:spPr>
          <a:xfrm>
            <a:off x="581200" y="549753"/>
            <a:ext cx="11029500" cy="682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2800">
                <a:latin typeface="Comic Sans MS"/>
                <a:ea typeface="Comic Sans MS"/>
                <a:cs typeface="Comic Sans MS"/>
                <a:sym typeface="Comic Sans MS"/>
              </a:rPr>
              <a:t>Extraction of Subgraph</a:t>
            </a:r>
            <a:endParaRPr b="1" sz="2800">
              <a:latin typeface="Comic Sans MS"/>
              <a:ea typeface="Comic Sans MS"/>
              <a:cs typeface="Comic Sans MS"/>
              <a:sym typeface="Comic Sans MS"/>
            </a:endParaRPr>
          </a:p>
        </p:txBody>
      </p:sp>
      <p:sp>
        <p:nvSpPr>
          <p:cNvPr id="316" name="Google Shape;316;gd2b7a05db6_0_6"/>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17" name="Google Shape;317;gd2b7a05db6_0_6"/>
          <p:cNvPicPr preferRelativeResize="0"/>
          <p:nvPr/>
        </p:nvPicPr>
        <p:blipFill>
          <a:blip r:embed="rId3">
            <a:alphaModFix/>
          </a:blip>
          <a:stretch>
            <a:fillRect/>
          </a:stretch>
        </p:blipFill>
        <p:spPr>
          <a:xfrm>
            <a:off x="287900" y="2968350"/>
            <a:ext cx="11593050" cy="3528000"/>
          </a:xfrm>
          <a:prstGeom prst="rect">
            <a:avLst/>
          </a:prstGeom>
          <a:noFill/>
          <a:ln>
            <a:noFill/>
          </a:ln>
        </p:spPr>
      </p:pic>
      <p:sp>
        <p:nvSpPr>
          <p:cNvPr id="318" name="Google Shape;318;gd2b7a05db6_0_6"/>
          <p:cNvSpPr txBox="1"/>
          <p:nvPr/>
        </p:nvSpPr>
        <p:spPr>
          <a:xfrm>
            <a:off x="857250" y="2196700"/>
            <a:ext cx="7715400" cy="90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19" name="Google Shape;319;gd2b7a05db6_0_6"/>
          <p:cNvSpPr txBox="1"/>
          <p:nvPr/>
        </p:nvSpPr>
        <p:spPr>
          <a:xfrm>
            <a:off x="581200" y="1232250"/>
            <a:ext cx="11125500" cy="17361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SzPts val="1800"/>
              <a:buFont typeface="Comic Sans MS"/>
              <a:buChar char="●"/>
            </a:pPr>
            <a:r>
              <a:rPr lang="en-US" sz="1800">
                <a:latin typeface="Comic Sans MS"/>
                <a:ea typeface="Comic Sans MS"/>
                <a:cs typeface="Comic Sans MS"/>
                <a:sym typeface="Comic Sans MS"/>
              </a:rPr>
              <a:t>We extracted a subgraph from the original graph since </a:t>
            </a:r>
            <a:r>
              <a:rPr lang="en-US" sz="1800">
                <a:latin typeface="Comic Sans MS"/>
                <a:ea typeface="Comic Sans MS"/>
                <a:cs typeface="Comic Sans MS"/>
                <a:sym typeface="Comic Sans MS"/>
              </a:rPr>
              <a:t>processing the entire graph wasn’t feasible due to its enormous size, i.e. almost 8.2M nodes and 631M edges.</a:t>
            </a:r>
            <a:endParaRPr sz="1800">
              <a:latin typeface="Comic Sans MS"/>
              <a:ea typeface="Comic Sans MS"/>
              <a:cs typeface="Comic Sans MS"/>
              <a:sym typeface="Comic Sans MS"/>
            </a:endParaRPr>
          </a:p>
          <a:p>
            <a:pPr indent="-342900" lvl="0" marL="457200" rtl="0" algn="just">
              <a:lnSpc>
                <a:spcPct val="115000"/>
              </a:lnSpc>
              <a:spcBef>
                <a:spcPts val="0"/>
              </a:spcBef>
              <a:spcAft>
                <a:spcPts val="0"/>
              </a:spcAft>
              <a:buSzPts val="1800"/>
              <a:buFont typeface="Comic Sans MS"/>
              <a:buChar char="●"/>
            </a:pPr>
            <a:r>
              <a:rPr lang="en-US" sz="1800">
                <a:latin typeface="Comic Sans MS"/>
                <a:ea typeface="Comic Sans MS"/>
                <a:cs typeface="Comic Sans MS"/>
                <a:sym typeface="Comic Sans MS"/>
              </a:rPr>
              <a:t>The subgraph was extracted for the WikiProject </a:t>
            </a:r>
            <a:r>
              <a:rPr b="1" lang="en-US" sz="1800">
                <a:latin typeface="Comic Sans MS"/>
                <a:ea typeface="Comic Sans MS"/>
                <a:cs typeface="Comic Sans MS"/>
                <a:sym typeface="Comic Sans MS"/>
              </a:rPr>
              <a:t>COVID-19</a:t>
            </a:r>
            <a:r>
              <a:rPr lang="en-US" sz="1800">
                <a:latin typeface="Comic Sans MS"/>
                <a:ea typeface="Comic Sans MS"/>
                <a:cs typeface="Comic Sans MS"/>
                <a:sym typeface="Comic Sans MS"/>
              </a:rPr>
              <a:t> which is dedicated to Wikipedia’s coverage of SARS-Cov-2 virus, COVID-19 and the COVID-19 pandemic.</a:t>
            </a:r>
            <a:endParaRPr sz="1800">
              <a:latin typeface="Comic Sans MS"/>
              <a:ea typeface="Comic Sans MS"/>
              <a:cs typeface="Comic Sans MS"/>
              <a:sym typeface="Comic Sans MS"/>
            </a:endParaRPr>
          </a:p>
          <a:p>
            <a:pPr indent="-342900" lvl="0" marL="457200" rtl="0" algn="just">
              <a:lnSpc>
                <a:spcPct val="115000"/>
              </a:lnSpc>
              <a:spcBef>
                <a:spcPts val="0"/>
              </a:spcBef>
              <a:spcAft>
                <a:spcPts val="0"/>
              </a:spcAft>
              <a:buSzPts val="1800"/>
              <a:buFont typeface="Comic Sans MS"/>
              <a:buChar char="●"/>
            </a:pPr>
            <a:r>
              <a:rPr lang="en-US" sz="1800">
                <a:latin typeface="Comic Sans MS"/>
                <a:ea typeface="Comic Sans MS"/>
                <a:cs typeface="Comic Sans MS"/>
                <a:sym typeface="Comic Sans MS"/>
              </a:rPr>
              <a:t>The extracted subgraph comprises of </a:t>
            </a:r>
            <a:r>
              <a:rPr b="1" lang="en-US" sz="1800">
                <a:latin typeface="Comic Sans MS"/>
                <a:ea typeface="Comic Sans MS"/>
                <a:cs typeface="Comic Sans MS"/>
                <a:sym typeface="Comic Sans MS"/>
              </a:rPr>
              <a:t>16,203 nodes </a:t>
            </a:r>
            <a:r>
              <a:rPr lang="en-US" sz="1800">
                <a:latin typeface="Comic Sans MS"/>
                <a:ea typeface="Comic Sans MS"/>
                <a:cs typeface="Comic Sans MS"/>
                <a:sym typeface="Comic Sans MS"/>
              </a:rPr>
              <a:t>and </a:t>
            </a:r>
            <a:r>
              <a:rPr b="1" lang="en-US" sz="1800">
                <a:latin typeface="Comic Sans MS"/>
                <a:ea typeface="Comic Sans MS"/>
                <a:cs typeface="Comic Sans MS"/>
                <a:sym typeface="Comic Sans MS"/>
              </a:rPr>
              <a:t>57,294 edges.</a:t>
            </a:r>
            <a:endParaRPr sz="1800">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 name="Shape 323"/>
        <p:cNvGrpSpPr/>
        <p:nvPr/>
      </p:nvGrpSpPr>
      <p:grpSpPr>
        <a:xfrm>
          <a:off x="0" y="0"/>
          <a:ext cx="0" cy="0"/>
          <a:chOff x="0" y="0"/>
          <a:chExt cx="0" cy="0"/>
        </a:xfrm>
      </p:grpSpPr>
      <p:sp>
        <p:nvSpPr>
          <p:cNvPr id="324" name="Google Shape;324;gd2b8d51817_1_0"/>
          <p:cNvSpPr txBox="1"/>
          <p:nvPr>
            <p:ph type="title"/>
          </p:nvPr>
        </p:nvSpPr>
        <p:spPr>
          <a:xfrm>
            <a:off x="435775" y="702150"/>
            <a:ext cx="11175000" cy="1139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800">
                <a:solidFill>
                  <a:schemeClr val="lt1"/>
                </a:solidFill>
                <a:latin typeface="Comic Sans MS"/>
                <a:ea typeface="Comic Sans MS"/>
                <a:cs typeface="Comic Sans MS"/>
                <a:sym typeface="Comic Sans MS"/>
              </a:rPr>
              <a:t>Community Detection Algorithm</a:t>
            </a:r>
            <a:endParaRPr>
              <a:solidFill>
                <a:schemeClr val="lt1"/>
              </a:solidFill>
            </a:endParaRPr>
          </a:p>
          <a:p>
            <a:pPr indent="0" lvl="0" marL="0" rtl="0" algn="l">
              <a:spcBef>
                <a:spcPts val="0"/>
              </a:spcBef>
              <a:spcAft>
                <a:spcPts val="0"/>
              </a:spcAft>
              <a:buNone/>
            </a:pPr>
            <a:r>
              <a:t/>
            </a:r>
            <a:endParaRPr/>
          </a:p>
        </p:txBody>
      </p:sp>
      <p:sp>
        <p:nvSpPr>
          <p:cNvPr id="325" name="Google Shape;325;gd2b8d51817_1_0"/>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26" name="Google Shape;326;gd2b8d51817_1_0"/>
          <p:cNvSpPr txBox="1"/>
          <p:nvPr/>
        </p:nvSpPr>
        <p:spPr>
          <a:xfrm>
            <a:off x="643000" y="1841850"/>
            <a:ext cx="10528200" cy="9234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Clr>
                <a:schemeClr val="lt1"/>
              </a:buClr>
              <a:buSzPts val="1600"/>
              <a:buFont typeface="Libre Franklin"/>
              <a:buChar char="➢"/>
            </a:pPr>
            <a:r>
              <a:rPr lang="en-US" sz="1600">
                <a:solidFill>
                  <a:schemeClr val="lt1"/>
                </a:solidFill>
                <a:latin typeface="Libre Franklin"/>
                <a:ea typeface="Libre Franklin"/>
                <a:cs typeface="Libre Franklin"/>
                <a:sym typeface="Libre Franklin"/>
              </a:rPr>
              <a:t>Applied Louvain community </a:t>
            </a:r>
            <a:r>
              <a:rPr lang="en-US" sz="1600">
                <a:solidFill>
                  <a:schemeClr val="lt1"/>
                </a:solidFill>
                <a:latin typeface="Libre Franklin"/>
                <a:ea typeface="Libre Franklin"/>
                <a:cs typeface="Libre Franklin"/>
                <a:sym typeface="Libre Franklin"/>
              </a:rPr>
              <a:t>detection</a:t>
            </a:r>
            <a:r>
              <a:rPr lang="en-US" sz="1600">
                <a:solidFill>
                  <a:schemeClr val="lt1"/>
                </a:solidFill>
                <a:latin typeface="Libre Franklin"/>
                <a:ea typeface="Libre Franklin"/>
                <a:cs typeface="Libre Franklin"/>
                <a:sym typeface="Libre Franklin"/>
              </a:rPr>
              <a:t>  algorithm to find </a:t>
            </a:r>
            <a:r>
              <a:rPr lang="en-US" sz="1600">
                <a:solidFill>
                  <a:schemeClr val="lt1"/>
                </a:solidFill>
                <a:latin typeface="Libre Franklin"/>
                <a:ea typeface="Libre Franklin"/>
                <a:cs typeface="Libre Franklin"/>
                <a:sym typeface="Libre Franklin"/>
              </a:rPr>
              <a:t>communities</a:t>
            </a:r>
            <a:r>
              <a:rPr lang="en-US" sz="1600">
                <a:solidFill>
                  <a:schemeClr val="lt1"/>
                </a:solidFill>
                <a:latin typeface="Libre Franklin"/>
                <a:ea typeface="Libre Franklin"/>
                <a:cs typeface="Libre Franklin"/>
                <a:sym typeface="Libre Franklin"/>
              </a:rPr>
              <a:t> in the extracted subgraph</a:t>
            </a:r>
            <a:endParaRPr sz="1600">
              <a:solidFill>
                <a:schemeClr val="lt1"/>
              </a:solidFill>
              <a:latin typeface="Libre Franklin"/>
              <a:ea typeface="Libre Franklin"/>
              <a:cs typeface="Libre Franklin"/>
              <a:sym typeface="Libre Franklin"/>
            </a:endParaRPr>
          </a:p>
          <a:p>
            <a:pPr indent="-330200" lvl="0" marL="457200" rtl="0" algn="l">
              <a:lnSpc>
                <a:spcPct val="200000"/>
              </a:lnSpc>
              <a:spcBef>
                <a:spcPts val="0"/>
              </a:spcBef>
              <a:spcAft>
                <a:spcPts val="0"/>
              </a:spcAft>
              <a:buClr>
                <a:schemeClr val="lt1"/>
              </a:buClr>
              <a:buSzPts val="1600"/>
              <a:buFont typeface="Libre Franklin"/>
              <a:buChar char="➢"/>
            </a:pPr>
            <a:r>
              <a:rPr lang="en-US" sz="1600">
                <a:solidFill>
                  <a:schemeClr val="lt1"/>
                </a:solidFill>
                <a:latin typeface="Libre Franklin"/>
                <a:ea typeface="Libre Franklin"/>
                <a:cs typeface="Libre Franklin"/>
                <a:sym typeface="Libre Franklin"/>
              </a:rPr>
              <a:t>We found the following 9 </a:t>
            </a:r>
            <a:r>
              <a:rPr lang="en-US" sz="1600">
                <a:solidFill>
                  <a:schemeClr val="lt1"/>
                </a:solidFill>
                <a:latin typeface="Libre Franklin"/>
                <a:ea typeface="Libre Franklin"/>
                <a:cs typeface="Libre Franklin"/>
                <a:sym typeface="Libre Franklin"/>
              </a:rPr>
              <a:t>communities</a:t>
            </a:r>
            <a:r>
              <a:rPr lang="en-US" sz="1600">
                <a:solidFill>
                  <a:schemeClr val="lt1"/>
                </a:solidFill>
                <a:latin typeface="Libre Franklin"/>
                <a:ea typeface="Libre Franklin"/>
                <a:cs typeface="Libre Franklin"/>
                <a:sym typeface="Libre Franklin"/>
              </a:rPr>
              <a:t> in our subgraph with modularity score 0.4926:</a:t>
            </a:r>
            <a:endParaRPr sz="1600">
              <a:solidFill>
                <a:schemeClr val="lt1"/>
              </a:solidFill>
              <a:latin typeface="Libre Franklin"/>
              <a:ea typeface="Libre Franklin"/>
              <a:cs typeface="Libre Franklin"/>
              <a:sym typeface="Libre Franklin"/>
            </a:endParaRPr>
          </a:p>
        </p:txBody>
      </p:sp>
      <p:pic>
        <p:nvPicPr>
          <p:cNvPr id="327" name="Google Shape;327;gd2b8d51817_1_0"/>
          <p:cNvPicPr preferRelativeResize="0"/>
          <p:nvPr/>
        </p:nvPicPr>
        <p:blipFill>
          <a:blip r:embed="rId3">
            <a:alphaModFix/>
          </a:blip>
          <a:stretch>
            <a:fillRect/>
          </a:stretch>
        </p:blipFill>
        <p:spPr>
          <a:xfrm>
            <a:off x="1088200" y="3162075"/>
            <a:ext cx="7681600" cy="2543100"/>
          </a:xfrm>
          <a:prstGeom prst="rect">
            <a:avLst/>
          </a:prstGeom>
          <a:noFill/>
          <a:ln>
            <a:noFill/>
          </a:ln>
        </p:spPr>
      </p:pic>
      <p:sp>
        <p:nvSpPr>
          <p:cNvPr id="328" name="Google Shape;328;gd2b8d51817_1_0"/>
          <p:cNvSpPr txBox="1"/>
          <p:nvPr/>
        </p:nvSpPr>
        <p:spPr>
          <a:xfrm>
            <a:off x="713000" y="5845400"/>
            <a:ext cx="91230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Libre Franklin"/>
              <a:buChar char="➢"/>
            </a:pPr>
            <a:r>
              <a:rPr lang="en-US" sz="1600">
                <a:solidFill>
                  <a:schemeClr val="lt1"/>
                </a:solidFill>
                <a:latin typeface="Libre Franklin"/>
                <a:ea typeface="Libre Franklin"/>
                <a:cs typeface="Libre Franklin"/>
                <a:sym typeface="Libre Franklin"/>
              </a:rPr>
              <a:t>Note that 5 communities(2,4,7,5,6) contain 98% of the total nodes</a:t>
            </a:r>
            <a:endParaRPr sz="1600">
              <a:solidFill>
                <a:schemeClr val="lt1"/>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2" name="Shape 332"/>
        <p:cNvGrpSpPr/>
        <p:nvPr/>
      </p:nvGrpSpPr>
      <p:grpSpPr>
        <a:xfrm>
          <a:off x="0" y="0"/>
          <a:ext cx="0" cy="0"/>
          <a:chOff x="0" y="0"/>
          <a:chExt cx="0" cy="0"/>
        </a:xfrm>
      </p:grpSpPr>
      <p:sp>
        <p:nvSpPr>
          <p:cNvPr id="333" name="Google Shape;333;gd2b7a05db6_0_24"/>
          <p:cNvSpPr txBox="1"/>
          <p:nvPr>
            <p:ph type="title"/>
          </p:nvPr>
        </p:nvSpPr>
        <p:spPr>
          <a:xfrm>
            <a:off x="359470" y="494580"/>
            <a:ext cx="11029500" cy="8052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39285"/>
              <a:buFont typeface="Arial"/>
              <a:buNone/>
            </a:pPr>
            <a:r>
              <a:rPr b="1" lang="en-US" sz="2800">
                <a:solidFill>
                  <a:schemeClr val="lt1"/>
                </a:solidFill>
                <a:latin typeface="Comic Sans MS"/>
                <a:ea typeface="Comic Sans MS"/>
                <a:cs typeface="Comic Sans MS"/>
                <a:sym typeface="Comic Sans MS"/>
              </a:rPr>
              <a:t>Graph visualization of the communities for extracted subgraph</a:t>
            </a:r>
            <a:endParaRPr b="1"/>
          </a:p>
        </p:txBody>
      </p:sp>
      <p:sp>
        <p:nvSpPr>
          <p:cNvPr id="334" name="Google Shape;334;gd2b7a05db6_0_24"/>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t/>
            </a:r>
            <a:endParaRPr/>
          </a:p>
        </p:txBody>
      </p:sp>
      <p:sp>
        <p:nvSpPr>
          <p:cNvPr id="335" name="Google Shape;335;gd2b7a05db6_0_24"/>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36" name="Google Shape;336;gd2b7a05db6_0_24"/>
          <p:cNvPicPr preferRelativeResize="0"/>
          <p:nvPr/>
        </p:nvPicPr>
        <p:blipFill rotWithShape="1">
          <a:blip r:embed="rId3">
            <a:alphaModFix/>
          </a:blip>
          <a:srcRect b="3119" l="-8401" r="10821" t="0"/>
          <a:stretch/>
        </p:blipFill>
        <p:spPr>
          <a:xfrm>
            <a:off x="50" y="1319150"/>
            <a:ext cx="10692800" cy="5385051"/>
          </a:xfrm>
          <a:prstGeom prst="rect">
            <a:avLst/>
          </a:prstGeom>
          <a:noFill/>
          <a:ln>
            <a:noFill/>
          </a:ln>
        </p:spPr>
      </p:pic>
      <p:sp>
        <p:nvSpPr>
          <p:cNvPr id="337" name="Google Shape;337;gd2b7a05db6_0_24"/>
          <p:cNvSpPr/>
          <p:nvPr/>
        </p:nvSpPr>
        <p:spPr>
          <a:xfrm>
            <a:off x="1114600" y="1437650"/>
            <a:ext cx="253500" cy="163200"/>
          </a:xfrm>
          <a:prstGeom prst="rect">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d2b7a05db6_0_24"/>
          <p:cNvSpPr/>
          <p:nvPr/>
        </p:nvSpPr>
        <p:spPr>
          <a:xfrm>
            <a:off x="1114600" y="1738725"/>
            <a:ext cx="253500" cy="163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d2b7a05db6_0_24"/>
          <p:cNvSpPr/>
          <p:nvPr/>
        </p:nvSpPr>
        <p:spPr>
          <a:xfrm>
            <a:off x="1114600" y="2039800"/>
            <a:ext cx="253500" cy="1632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d2b7a05db6_0_24"/>
          <p:cNvSpPr/>
          <p:nvPr/>
        </p:nvSpPr>
        <p:spPr>
          <a:xfrm>
            <a:off x="1114600" y="2547313"/>
            <a:ext cx="253500" cy="1632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gd2b7a05db6_0_24"/>
          <p:cNvSpPr/>
          <p:nvPr/>
        </p:nvSpPr>
        <p:spPr>
          <a:xfrm>
            <a:off x="1114600" y="2779825"/>
            <a:ext cx="253500" cy="163200"/>
          </a:xfrm>
          <a:prstGeom prst="rect">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d2b7a05db6_0_24"/>
          <p:cNvSpPr/>
          <p:nvPr/>
        </p:nvSpPr>
        <p:spPr>
          <a:xfrm>
            <a:off x="1114600" y="3054850"/>
            <a:ext cx="253500" cy="163200"/>
          </a:xfrm>
          <a:prstGeom prst="rect">
            <a:avLst/>
          </a:prstGeom>
          <a:solidFill>
            <a:srgbClr val="3C78D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d2b7a05db6_0_24"/>
          <p:cNvSpPr/>
          <p:nvPr/>
        </p:nvSpPr>
        <p:spPr>
          <a:xfrm>
            <a:off x="1114600" y="2314788"/>
            <a:ext cx="253500" cy="163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d2b7a05db6_0_24"/>
          <p:cNvSpPr/>
          <p:nvPr/>
        </p:nvSpPr>
        <p:spPr>
          <a:xfrm>
            <a:off x="1114600" y="3329875"/>
            <a:ext cx="253500" cy="1632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gd2b7a05db6_0_24"/>
          <p:cNvSpPr/>
          <p:nvPr/>
        </p:nvSpPr>
        <p:spPr>
          <a:xfrm>
            <a:off x="1114600" y="3604900"/>
            <a:ext cx="253500" cy="163200"/>
          </a:xfrm>
          <a:prstGeom prst="rect">
            <a:avLst/>
          </a:prstGeom>
          <a:solidFill>
            <a:srgbClr val="ECED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d2b7a05db6_0_24"/>
          <p:cNvSpPr txBox="1"/>
          <p:nvPr/>
        </p:nvSpPr>
        <p:spPr>
          <a:xfrm>
            <a:off x="1370600" y="1371225"/>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2</a:t>
            </a:r>
            <a:endParaRPr>
              <a:latin typeface="Libre Franklin"/>
              <a:ea typeface="Libre Franklin"/>
              <a:cs typeface="Libre Franklin"/>
              <a:sym typeface="Libre Franklin"/>
            </a:endParaRPr>
          </a:p>
        </p:txBody>
      </p:sp>
      <p:sp>
        <p:nvSpPr>
          <p:cNvPr id="347" name="Google Shape;347;gd2b7a05db6_0_24"/>
          <p:cNvSpPr txBox="1"/>
          <p:nvPr/>
        </p:nvSpPr>
        <p:spPr>
          <a:xfrm>
            <a:off x="1370600" y="1620225"/>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4</a:t>
            </a:r>
            <a:endParaRPr>
              <a:latin typeface="Libre Franklin"/>
              <a:ea typeface="Libre Franklin"/>
              <a:cs typeface="Libre Franklin"/>
              <a:sym typeface="Libre Franklin"/>
            </a:endParaRPr>
          </a:p>
        </p:txBody>
      </p:sp>
      <p:sp>
        <p:nvSpPr>
          <p:cNvPr id="348" name="Google Shape;348;gd2b7a05db6_0_24"/>
          <p:cNvSpPr txBox="1"/>
          <p:nvPr/>
        </p:nvSpPr>
        <p:spPr>
          <a:xfrm>
            <a:off x="1373200" y="1921300"/>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7</a:t>
            </a:r>
            <a:endParaRPr>
              <a:latin typeface="Libre Franklin"/>
              <a:ea typeface="Libre Franklin"/>
              <a:cs typeface="Libre Franklin"/>
              <a:sym typeface="Libre Franklin"/>
            </a:endParaRPr>
          </a:p>
        </p:txBody>
      </p:sp>
      <p:sp>
        <p:nvSpPr>
          <p:cNvPr id="349" name="Google Shape;349;gd2b7a05db6_0_24"/>
          <p:cNvSpPr txBox="1"/>
          <p:nvPr/>
        </p:nvSpPr>
        <p:spPr>
          <a:xfrm>
            <a:off x="1370600" y="2192988"/>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5</a:t>
            </a:r>
            <a:endParaRPr>
              <a:latin typeface="Libre Franklin"/>
              <a:ea typeface="Libre Franklin"/>
              <a:cs typeface="Libre Franklin"/>
              <a:sym typeface="Libre Franklin"/>
            </a:endParaRPr>
          </a:p>
        </p:txBody>
      </p:sp>
      <p:sp>
        <p:nvSpPr>
          <p:cNvPr id="350" name="Google Shape;350;gd2b7a05db6_0_24"/>
          <p:cNvSpPr txBox="1"/>
          <p:nvPr/>
        </p:nvSpPr>
        <p:spPr>
          <a:xfrm>
            <a:off x="1373200" y="2661325"/>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8</a:t>
            </a:r>
            <a:endParaRPr>
              <a:latin typeface="Libre Franklin"/>
              <a:ea typeface="Libre Franklin"/>
              <a:cs typeface="Libre Franklin"/>
              <a:sym typeface="Libre Franklin"/>
            </a:endParaRPr>
          </a:p>
        </p:txBody>
      </p:sp>
      <p:sp>
        <p:nvSpPr>
          <p:cNvPr id="351" name="Google Shape;351;gd2b7a05db6_0_24"/>
          <p:cNvSpPr txBox="1"/>
          <p:nvPr/>
        </p:nvSpPr>
        <p:spPr>
          <a:xfrm>
            <a:off x="1368100" y="2424550"/>
            <a:ext cx="4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6</a:t>
            </a:r>
            <a:endParaRPr>
              <a:latin typeface="Libre Franklin"/>
              <a:ea typeface="Libre Franklin"/>
              <a:cs typeface="Libre Franklin"/>
              <a:sym typeface="Libre Franklin"/>
            </a:endParaRPr>
          </a:p>
        </p:txBody>
      </p:sp>
      <p:sp>
        <p:nvSpPr>
          <p:cNvPr id="352" name="Google Shape;352;gd2b7a05db6_0_24"/>
          <p:cNvSpPr txBox="1"/>
          <p:nvPr/>
        </p:nvSpPr>
        <p:spPr>
          <a:xfrm>
            <a:off x="1370600" y="3486450"/>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3</a:t>
            </a:r>
            <a:endParaRPr>
              <a:latin typeface="Libre Franklin"/>
              <a:ea typeface="Libre Franklin"/>
              <a:cs typeface="Libre Franklin"/>
              <a:sym typeface="Libre Franklin"/>
            </a:endParaRPr>
          </a:p>
        </p:txBody>
      </p:sp>
      <p:sp>
        <p:nvSpPr>
          <p:cNvPr id="353" name="Google Shape;353;gd2b7a05db6_0_24"/>
          <p:cNvSpPr txBox="1"/>
          <p:nvPr/>
        </p:nvSpPr>
        <p:spPr>
          <a:xfrm>
            <a:off x="1373200" y="3228875"/>
            <a:ext cx="5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0</a:t>
            </a:r>
            <a:endParaRPr>
              <a:latin typeface="Libre Franklin"/>
              <a:ea typeface="Libre Franklin"/>
              <a:cs typeface="Libre Franklin"/>
              <a:sym typeface="Libre Franklin"/>
            </a:endParaRPr>
          </a:p>
        </p:txBody>
      </p:sp>
      <p:sp>
        <p:nvSpPr>
          <p:cNvPr id="354" name="Google Shape;354;gd2b7a05db6_0_24"/>
          <p:cNvSpPr txBox="1"/>
          <p:nvPr/>
        </p:nvSpPr>
        <p:spPr>
          <a:xfrm>
            <a:off x="1368100" y="2955488"/>
            <a:ext cx="4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1</a:t>
            </a:r>
            <a:endParaRPr>
              <a:latin typeface="Libre Franklin"/>
              <a:ea typeface="Libre Franklin"/>
              <a:cs typeface="Libre Franklin"/>
              <a:sym typeface="Libre Frankli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sp>
        <p:nvSpPr>
          <p:cNvPr id="359" name="Google Shape;359;gd2b8d51817_1_38"/>
          <p:cNvSpPr txBox="1"/>
          <p:nvPr>
            <p:ph type="title"/>
          </p:nvPr>
        </p:nvSpPr>
        <p:spPr>
          <a:xfrm>
            <a:off x="581200" y="512076"/>
            <a:ext cx="11029500" cy="914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2800">
                <a:solidFill>
                  <a:schemeClr val="lt1"/>
                </a:solidFill>
                <a:latin typeface="Comic Sans MS"/>
                <a:ea typeface="Comic Sans MS"/>
                <a:cs typeface="Comic Sans MS"/>
                <a:sym typeface="Comic Sans MS"/>
              </a:rPr>
              <a:t>Page-view score calculation</a:t>
            </a:r>
            <a:endParaRPr/>
          </a:p>
        </p:txBody>
      </p:sp>
      <p:sp>
        <p:nvSpPr>
          <p:cNvPr id="360" name="Google Shape;360;gd2b8d51817_1_38"/>
          <p:cNvSpPr txBox="1"/>
          <p:nvPr>
            <p:ph idx="1" type="body"/>
          </p:nvPr>
        </p:nvSpPr>
        <p:spPr>
          <a:xfrm>
            <a:off x="581200" y="1679900"/>
            <a:ext cx="11029500" cy="4743900"/>
          </a:xfrm>
          <a:prstGeom prst="rect">
            <a:avLst/>
          </a:prstGeom>
        </p:spPr>
        <p:txBody>
          <a:bodyPr anchorCtr="0" anchor="t" bIns="45700" lIns="91425" spcFirstLastPara="1" rIns="91425" wrap="square" tIns="45700">
            <a:normAutofit fontScale="92500"/>
          </a:bodyPr>
          <a:lstStyle/>
          <a:p>
            <a:pPr indent="-325869" lvl="0" marL="457200" rtl="0" algn="l">
              <a:lnSpc>
                <a:spcPct val="200000"/>
              </a:lnSpc>
              <a:spcBef>
                <a:spcPts val="360"/>
              </a:spcBef>
              <a:spcAft>
                <a:spcPts val="0"/>
              </a:spcAft>
              <a:buClr>
                <a:schemeClr val="lt1"/>
              </a:buClr>
              <a:buSzPct val="97411"/>
              <a:buFont typeface="Comic Sans MS"/>
              <a:buChar char="➢"/>
            </a:pPr>
            <a:r>
              <a:rPr lang="en-US">
                <a:solidFill>
                  <a:schemeClr val="lt1"/>
                </a:solidFill>
                <a:latin typeface="Comic Sans MS"/>
                <a:ea typeface="Comic Sans MS"/>
                <a:cs typeface="Comic Sans MS"/>
                <a:sym typeface="Comic Sans MS"/>
              </a:rPr>
              <a:t>Took top-5 communities based on the size which comprises 98% of the total nodes</a:t>
            </a:r>
            <a:endParaRPr>
              <a:solidFill>
                <a:schemeClr val="lt1"/>
              </a:solidFill>
              <a:latin typeface="Comic Sans MS"/>
              <a:ea typeface="Comic Sans MS"/>
              <a:cs typeface="Comic Sans MS"/>
              <a:sym typeface="Comic Sans MS"/>
            </a:endParaRPr>
          </a:p>
          <a:p>
            <a:pPr indent="-325869" lvl="0" marL="457200" rtl="0" algn="l">
              <a:lnSpc>
                <a:spcPct val="200000"/>
              </a:lnSpc>
              <a:spcBef>
                <a:spcPts val="0"/>
              </a:spcBef>
              <a:spcAft>
                <a:spcPts val="0"/>
              </a:spcAft>
              <a:buClr>
                <a:schemeClr val="lt1"/>
              </a:buClr>
              <a:buSzPct val="97411"/>
              <a:buFont typeface="Comic Sans MS"/>
              <a:buChar char="➢"/>
            </a:pPr>
            <a:r>
              <a:rPr lang="en-US">
                <a:solidFill>
                  <a:schemeClr val="lt1"/>
                </a:solidFill>
                <a:latin typeface="Comic Sans MS"/>
                <a:ea typeface="Comic Sans MS"/>
                <a:cs typeface="Comic Sans MS"/>
                <a:sym typeface="Comic Sans MS"/>
              </a:rPr>
              <a:t>Calculated pageview score for each node belonging to top-5 communities using following way:</a:t>
            </a:r>
            <a:endParaRPr>
              <a:solidFill>
                <a:schemeClr val="lt1"/>
              </a:solidFill>
              <a:latin typeface="Comic Sans MS"/>
              <a:ea typeface="Comic Sans MS"/>
              <a:cs typeface="Comic Sans MS"/>
              <a:sym typeface="Comic Sans MS"/>
            </a:endParaRPr>
          </a:p>
          <a:p>
            <a:pPr indent="-325869" lvl="1" marL="914400" rtl="0" algn="l">
              <a:lnSpc>
                <a:spcPct val="200000"/>
              </a:lnSpc>
              <a:spcBef>
                <a:spcPts val="0"/>
              </a:spcBef>
              <a:spcAft>
                <a:spcPts val="0"/>
              </a:spcAft>
              <a:buClr>
                <a:schemeClr val="lt1"/>
              </a:buClr>
              <a:buSzPct val="118285"/>
              <a:buFont typeface="Comic Sans MS"/>
              <a:buChar char="○"/>
            </a:pPr>
            <a:r>
              <a:rPr lang="en-US">
                <a:solidFill>
                  <a:schemeClr val="lt1"/>
                </a:solidFill>
                <a:latin typeface="Comic Sans MS"/>
                <a:ea typeface="Comic Sans MS"/>
                <a:cs typeface="Comic Sans MS"/>
                <a:sym typeface="Comic Sans MS"/>
              </a:rPr>
              <a:t>Calculate ‘f’ for each node  which denotes the fraction of the edges connected to that node in the community                                         </a:t>
            </a:r>
            <a:r>
              <a:rPr lang="en-US">
                <a:solidFill>
                  <a:schemeClr val="lt1"/>
                </a:solidFill>
                <a:latin typeface="Comic Sans MS"/>
                <a:ea typeface="Comic Sans MS"/>
                <a:cs typeface="Comic Sans MS"/>
                <a:sym typeface="Comic Sans MS"/>
              </a:rPr>
              <a:t>where d</a:t>
            </a:r>
            <a:r>
              <a:rPr baseline="-25000" lang="en-US">
                <a:solidFill>
                  <a:schemeClr val="lt1"/>
                </a:solidFill>
                <a:latin typeface="Comic Sans MS"/>
                <a:ea typeface="Comic Sans MS"/>
                <a:cs typeface="Comic Sans MS"/>
                <a:sym typeface="Comic Sans MS"/>
              </a:rPr>
              <a:t>i</a:t>
            </a:r>
            <a:r>
              <a:rPr lang="en-US">
                <a:solidFill>
                  <a:schemeClr val="lt1"/>
                </a:solidFill>
                <a:latin typeface="Comic Sans MS"/>
                <a:ea typeface="Comic Sans MS"/>
                <a:cs typeface="Comic Sans MS"/>
                <a:sym typeface="Comic Sans MS"/>
              </a:rPr>
              <a:t> denotes the degree of node i and m denotes the total number of edges in the community that the node belongs to.</a:t>
            </a:r>
            <a:endParaRPr>
              <a:solidFill>
                <a:schemeClr val="lt1"/>
              </a:solidFill>
              <a:latin typeface="Comic Sans MS"/>
              <a:ea typeface="Comic Sans MS"/>
              <a:cs typeface="Comic Sans MS"/>
              <a:sym typeface="Comic Sans MS"/>
            </a:endParaRPr>
          </a:p>
          <a:p>
            <a:pPr indent="-325869" lvl="1" marL="914400" rtl="0" algn="l">
              <a:lnSpc>
                <a:spcPct val="200000"/>
              </a:lnSpc>
              <a:spcBef>
                <a:spcPts val="0"/>
              </a:spcBef>
              <a:spcAft>
                <a:spcPts val="0"/>
              </a:spcAft>
              <a:buClr>
                <a:schemeClr val="lt1"/>
              </a:buClr>
              <a:buSzPct val="118285"/>
              <a:buFont typeface="Comic Sans MS"/>
              <a:buChar char="○"/>
            </a:pPr>
            <a:r>
              <a:rPr lang="en-US">
                <a:solidFill>
                  <a:schemeClr val="lt1"/>
                </a:solidFill>
                <a:latin typeface="Comic Sans MS"/>
                <a:ea typeface="Comic Sans MS"/>
                <a:cs typeface="Comic Sans MS"/>
                <a:sym typeface="Comic Sans MS"/>
              </a:rPr>
              <a:t> Calculate pageview score P for each </a:t>
            </a:r>
            <a:r>
              <a:rPr lang="en-US">
                <a:solidFill>
                  <a:schemeClr val="lt1"/>
                </a:solidFill>
                <a:latin typeface="Comic Sans MS"/>
                <a:ea typeface="Comic Sans MS"/>
                <a:cs typeface="Comic Sans MS"/>
                <a:sym typeface="Comic Sans MS"/>
              </a:rPr>
              <a:t>page(node)                         where f</a:t>
            </a:r>
            <a:r>
              <a:rPr baseline="-25000" lang="en-US">
                <a:solidFill>
                  <a:schemeClr val="lt1"/>
                </a:solidFill>
                <a:latin typeface="Comic Sans MS"/>
                <a:ea typeface="Comic Sans MS"/>
                <a:cs typeface="Comic Sans MS"/>
                <a:sym typeface="Comic Sans MS"/>
              </a:rPr>
              <a:t>i</a:t>
            </a:r>
            <a:r>
              <a:rPr lang="en-US">
                <a:solidFill>
                  <a:schemeClr val="lt1"/>
                </a:solidFill>
                <a:latin typeface="Comic Sans MS"/>
                <a:ea typeface="Comic Sans MS"/>
                <a:cs typeface="Comic Sans MS"/>
                <a:sym typeface="Comic Sans MS"/>
              </a:rPr>
              <a:t>=f-value of node i and p</a:t>
            </a:r>
            <a:r>
              <a:rPr baseline="-25000" lang="en-US">
                <a:solidFill>
                  <a:schemeClr val="lt1"/>
                </a:solidFill>
                <a:latin typeface="Comic Sans MS"/>
                <a:ea typeface="Comic Sans MS"/>
                <a:cs typeface="Comic Sans MS"/>
                <a:sym typeface="Comic Sans MS"/>
              </a:rPr>
              <a:t>i</a:t>
            </a:r>
            <a:r>
              <a:rPr lang="en-US">
                <a:solidFill>
                  <a:schemeClr val="lt1"/>
                </a:solidFill>
                <a:latin typeface="Comic Sans MS"/>
                <a:ea typeface="Comic Sans MS"/>
                <a:cs typeface="Comic Sans MS"/>
                <a:sym typeface="Comic Sans MS"/>
              </a:rPr>
              <a:t> =pageview count of node i</a:t>
            </a:r>
            <a:endParaRPr>
              <a:solidFill>
                <a:schemeClr val="lt1"/>
              </a:solidFill>
              <a:latin typeface="Comic Sans MS"/>
              <a:ea typeface="Comic Sans MS"/>
              <a:cs typeface="Comic Sans MS"/>
              <a:sym typeface="Comic Sans MS"/>
            </a:endParaRPr>
          </a:p>
          <a:p>
            <a:pPr indent="-325869" lvl="0" marL="457200" rtl="0" algn="l">
              <a:lnSpc>
                <a:spcPct val="200000"/>
              </a:lnSpc>
              <a:spcBef>
                <a:spcPts val="0"/>
              </a:spcBef>
              <a:spcAft>
                <a:spcPts val="0"/>
              </a:spcAft>
              <a:buClr>
                <a:schemeClr val="lt1"/>
              </a:buClr>
              <a:buSzPct val="97411"/>
              <a:buFont typeface="Comic Sans MS"/>
              <a:buChar char="➢"/>
            </a:pPr>
            <a:r>
              <a:rPr lang="en-US">
                <a:solidFill>
                  <a:schemeClr val="lt1"/>
                </a:solidFill>
                <a:latin typeface="Comic Sans MS"/>
                <a:ea typeface="Comic Sans MS"/>
                <a:cs typeface="Comic Sans MS"/>
                <a:sym typeface="Comic Sans MS"/>
              </a:rPr>
              <a:t>Calculated mean and standard deviation of pageview scores for each community</a:t>
            </a:r>
            <a:endParaRPr>
              <a:solidFill>
                <a:schemeClr val="lt1"/>
              </a:solidFill>
              <a:latin typeface="Comic Sans MS"/>
              <a:ea typeface="Comic Sans MS"/>
              <a:cs typeface="Comic Sans MS"/>
              <a:sym typeface="Comic Sans MS"/>
            </a:endParaRPr>
          </a:p>
          <a:p>
            <a:pPr indent="-325869" lvl="0" marL="457200" rtl="0" algn="l">
              <a:lnSpc>
                <a:spcPct val="200000"/>
              </a:lnSpc>
              <a:spcBef>
                <a:spcPts val="0"/>
              </a:spcBef>
              <a:spcAft>
                <a:spcPts val="0"/>
              </a:spcAft>
              <a:buClr>
                <a:schemeClr val="lt1"/>
              </a:buClr>
              <a:buSzPct val="97411"/>
              <a:buFont typeface="Comic Sans MS"/>
              <a:buChar char="➢"/>
            </a:pPr>
            <a:r>
              <a:rPr lang="en-US">
                <a:solidFill>
                  <a:schemeClr val="lt1"/>
                </a:solidFill>
                <a:latin typeface="Comic Sans MS"/>
                <a:ea typeface="Comic Sans MS"/>
                <a:cs typeface="Comic Sans MS"/>
                <a:sym typeface="Comic Sans MS"/>
              </a:rPr>
              <a:t>Discard nodes from each community whose pageview score lie outside +/- 1 SD of their mean</a:t>
            </a:r>
            <a:endParaRPr>
              <a:solidFill>
                <a:schemeClr val="lt1"/>
              </a:solidFill>
              <a:latin typeface="Comic Sans MS"/>
              <a:ea typeface="Comic Sans MS"/>
              <a:cs typeface="Comic Sans MS"/>
              <a:sym typeface="Comic Sans MS"/>
            </a:endParaRPr>
          </a:p>
          <a:p>
            <a:pPr indent="-325869" lvl="0" marL="457200" rtl="0" algn="l">
              <a:lnSpc>
                <a:spcPct val="200000"/>
              </a:lnSpc>
              <a:spcBef>
                <a:spcPts val="0"/>
              </a:spcBef>
              <a:spcAft>
                <a:spcPts val="0"/>
              </a:spcAft>
              <a:buClr>
                <a:schemeClr val="lt1"/>
              </a:buClr>
              <a:buSzPct val="103500"/>
              <a:buFont typeface="Comic Sans MS"/>
              <a:buChar char="➢"/>
            </a:pPr>
            <a:r>
              <a:rPr lang="en-US" sz="1600">
                <a:solidFill>
                  <a:schemeClr val="lt1"/>
                </a:solidFill>
                <a:latin typeface="Comic Sans MS"/>
                <a:ea typeface="Comic Sans MS"/>
                <a:cs typeface="Comic Sans MS"/>
                <a:sym typeface="Comic Sans MS"/>
              </a:rPr>
              <a:t>Pick up the top k’ nodes from each of the 5 communities along with their titles in order to build a corpus so as to find the trending topics for the month of feb 2021.</a:t>
            </a:r>
            <a:endParaRPr sz="1600">
              <a:solidFill>
                <a:schemeClr val="lt1"/>
              </a:solidFill>
              <a:latin typeface="Comic Sans MS"/>
              <a:ea typeface="Comic Sans MS"/>
              <a:cs typeface="Comic Sans MS"/>
              <a:sym typeface="Comic Sans MS"/>
            </a:endParaRPr>
          </a:p>
          <a:p>
            <a:pPr indent="0" lvl="0" marL="457200" rtl="0" algn="l">
              <a:lnSpc>
                <a:spcPct val="200000"/>
              </a:lnSpc>
              <a:spcBef>
                <a:spcPts val="360"/>
              </a:spcBef>
              <a:spcAft>
                <a:spcPts val="0"/>
              </a:spcAft>
              <a:buNone/>
            </a:pPr>
            <a:r>
              <a:t/>
            </a:r>
            <a:endParaRPr>
              <a:solidFill>
                <a:schemeClr val="lt1"/>
              </a:solidFill>
              <a:latin typeface="Comic Sans MS"/>
              <a:ea typeface="Comic Sans MS"/>
              <a:cs typeface="Comic Sans MS"/>
              <a:sym typeface="Comic Sans MS"/>
            </a:endParaRPr>
          </a:p>
        </p:txBody>
      </p:sp>
      <p:sp>
        <p:nvSpPr>
          <p:cNvPr id="361" name="Google Shape;361;gd2b8d51817_1_38"/>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62" name="Google Shape;362;gd2b8d51817_1_38"/>
          <p:cNvPicPr preferRelativeResize="0"/>
          <p:nvPr/>
        </p:nvPicPr>
        <p:blipFill>
          <a:blip r:embed="rId3">
            <a:alphaModFix/>
          </a:blip>
          <a:stretch>
            <a:fillRect/>
          </a:stretch>
        </p:blipFill>
        <p:spPr>
          <a:xfrm>
            <a:off x="10091825" y="2664775"/>
            <a:ext cx="1052400" cy="333075"/>
          </a:xfrm>
          <a:prstGeom prst="rect">
            <a:avLst/>
          </a:prstGeom>
          <a:noFill/>
          <a:ln>
            <a:noFill/>
          </a:ln>
        </p:spPr>
      </p:pic>
      <p:pic>
        <p:nvPicPr>
          <p:cNvPr id="363" name="Google Shape;363;gd2b8d51817_1_38"/>
          <p:cNvPicPr preferRelativeResize="0"/>
          <p:nvPr/>
        </p:nvPicPr>
        <p:blipFill>
          <a:blip r:embed="rId4">
            <a:alphaModFix/>
          </a:blip>
          <a:stretch>
            <a:fillRect/>
          </a:stretch>
        </p:blipFill>
        <p:spPr>
          <a:xfrm>
            <a:off x="5453525" y="3522650"/>
            <a:ext cx="901725" cy="36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d2b7a05db6_0_36"/>
          <p:cNvSpPr txBox="1"/>
          <p:nvPr>
            <p:ph type="title"/>
          </p:nvPr>
        </p:nvSpPr>
        <p:spPr>
          <a:xfrm>
            <a:off x="581200" y="702149"/>
            <a:ext cx="11029500" cy="79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3100">
                <a:latin typeface="Comic Sans MS"/>
                <a:ea typeface="Comic Sans MS"/>
                <a:cs typeface="Comic Sans MS"/>
                <a:sym typeface="Comic Sans MS"/>
              </a:rPr>
              <a:t>Ranking Words</a:t>
            </a:r>
            <a:endParaRPr b="1" sz="3100">
              <a:latin typeface="Comic Sans MS"/>
              <a:ea typeface="Comic Sans MS"/>
              <a:cs typeface="Comic Sans MS"/>
              <a:sym typeface="Comic Sans MS"/>
            </a:endParaRPr>
          </a:p>
        </p:txBody>
      </p:sp>
      <p:sp>
        <p:nvSpPr>
          <p:cNvPr id="369" name="Google Shape;369;gd2b7a05db6_0_36"/>
          <p:cNvSpPr txBox="1"/>
          <p:nvPr>
            <p:ph idx="1" type="body"/>
          </p:nvPr>
        </p:nvSpPr>
        <p:spPr>
          <a:xfrm>
            <a:off x="581200" y="1581863"/>
            <a:ext cx="11029500" cy="1676100"/>
          </a:xfrm>
          <a:prstGeom prst="rect">
            <a:avLst/>
          </a:prstGeom>
        </p:spPr>
        <p:txBody>
          <a:bodyPr anchorCtr="0" anchor="ctr" bIns="45700" lIns="91425" spcFirstLastPara="1" rIns="91425" wrap="square" tIns="45700">
            <a:normAutofit/>
          </a:bodyPr>
          <a:lstStyle/>
          <a:p>
            <a:pPr indent="-342900" lvl="0" marL="457200" rtl="0" algn="l">
              <a:spcBef>
                <a:spcPts val="360"/>
              </a:spcBef>
              <a:spcAft>
                <a:spcPts val="0"/>
              </a:spcAft>
              <a:buSzPts val="1800"/>
              <a:buChar char="◼"/>
            </a:pPr>
            <a:r>
              <a:rPr lang="en-US" sz="1800">
                <a:latin typeface="Comic Sans MS"/>
                <a:ea typeface="Comic Sans MS"/>
                <a:cs typeface="Comic Sans MS"/>
                <a:sym typeface="Comic Sans MS"/>
              </a:rPr>
              <a:t>Let </a:t>
            </a:r>
            <a:r>
              <a:rPr b="1" lang="en-US" sz="1800">
                <a:latin typeface="Comic Sans MS"/>
                <a:ea typeface="Comic Sans MS"/>
                <a:cs typeface="Comic Sans MS"/>
                <a:sym typeface="Comic Sans MS"/>
              </a:rPr>
              <a:t>P</a:t>
            </a:r>
            <a:r>
              <a:rPr lang="en-US" sz="1800">
                <a:latin typeface="Comic Sans MS"/>
                <a:ea typeface="Comic Sans MS"/>
                <a:cs typeface="Comic Sans MS"/>
                <a:sym typeface="Comic Sans MS"/>
              </a:rPr>
              <a:t> and </a:t>
            </a:r>
            <a:r>
              <a:rPr b="1" lang="en-US" sz="1800">
                <a:latin typeface="Comic Sans MS"/>
                <a:ea typeface="Comic Sans MS"/>
                <a:cs typeface="Comic Sans MS"/>
                <a:sym typeface="Comic Sans MS"/>
              </a:rPr>
              <a:t>T</a:t>
            </a:r>
            <a:r>
              <a:rPr lang="en-US" sz="1800">
                <a:latin typeface="Comic Sans MS"/>
                <a:ea typeface="Comic Sans MS"/>
                <a:cs typeface="Comic Sans MS"/>
                <a:sym typeface="Comic Sans MS"/>
              </a:rPr>
              <a:t> denote </a:t>
            </a:r>
            <a:r>
              <a:rPr b="1" lang="en-US" sz="1800">
                <a:solidFill>
                  <a:srgbClr val="202124"/>
                </a:solidFill>
                <a:highlight>
                  <a:srgbClr val="FFFFFF"/>
                </a:highlight>
                <a:latin typeface="Comic Sans MS"/>
                <a:ea typeface="Comic Sans MS"/>
                <a:cs typeface="Comic Sans MS"/>
                <a:sym typeface="Comic Sans MS"/>
              </a:rPr>
              <a:t>page ids</a:t>
            </a:r>
            <a:r>
              <a:rPr lang="en-US" sz="1800">
                <a:solidFill>
                  <a:srgbClr val="202124"/>
                </a:solidFill>
                <a:highlight>
                  <a:srgbClr val="FFFFFF"/>
                </a:highlight>
                <a:latin typeface="Comic Sans MS"/>
                <a:ea typeface="Comic Sans MS"/>
                <a:cs typeface="Comic Sans MS"/>
                <a:sym typeface="Comic Sans MS"/>
              </a:rPr>
              <a:t> and </a:t>
            </a:r>
            <a:r>
              <a:rPr b="1" lang="en-US" sz="1800">
                <a:solidFill>
                  <a:srgbClr val="202124"/>
                </a:solidFill>
                <a:highlight>
                  <a:srgbClr val="FFFFFF"/>
                </a:highlight>
                <a:latin typeface="Comic Sans MS"/>
                <a:ea typeface="Comic Sans MS"/>
                <a:cs typeface="Comic Sans MS"/>
                <a:sym typeface="Comic Sans MS"/>
              </a:rPr>
              <a:t>titles</a:t>
            </a:r>
            <a:r>
              <a:rPr lang="en-US" sz="1800">
                <a:solidFill>
                  <a:srgbClr val="202124"/>
                </a:solidFill>
                <a:highlight>
                  <a:srgbClr val="FFFFFF"/>
                </a:highlight>
                <a:latin typeface="Comic Sans MS"/>
                <a:ea typeface="Comic Sans MS"/>
                <a:cs typeface="Comic Sans MS"/>
                <a:sym typeface="Comic Sans MS"/>
              </a:rPr>
              <a:t> of the nodes present in the edge-list of the extracted subgraph </a:t>
            </a:r>
            <a:r>
              <a:rPr b="1" lang="en-US" sz="1800">
                <a:solidFill>
                  <a:srgbClr val="202124"/>
                </a:solidFill>
                <a:highlight>
                  <a:srgbClr val="FFFFFF"/>
                </a:highlight>
                <a:latin typeface="Comic Sans MS"/>
                <a:ea typeface="Comic Sans MS"/>
                <a:cs typeface="Comic Sans MS"/>
                <a:sym typeface="Comic Sans MS"/>
              </a:rPr>
              <a:t>respectively</a:t>
            </a:r>
            <a:r>
              <a:rPr lang="en-US" sz="1800">
                <a:solidFill>
                  <a:srgbClr val="202124"/>
                </a:solidFill>
                <a:highlight>
                  <a:srgbClr val="FFFFFF"/>
                </a:highlight>
                <a:latin typeface="Comic Sans MS"/>
                <a:ea typeface="Comic Sans MS"/>
                <a:cs typeface="Comic Sans MS"/>
                <a:sym typeface="Comic Sans MS"/>
              </a:rPr>
              <a:t>.</a:t>
            </a:r>
            <a:endParaRPr sz="1800">
              <a:solidFill>
                <a:srgbClr val="202124"/>
              </a:solidFill>
              <a:highlight>
                <a:srgbClr val="FFFFFF"/>
              </a:highlight>
              <a:latin typeface="Comic Sans MS"/>
              <a:ea typeface="Comic Sans MS"/>
              <a:cs typeface="Comic Sans MS"/>
              <a:sym typeface="Comic Sans MS"/>
            </a:endParaRPr>
          </a:p>
          <a:p>
            <a:pPr indent="-342900" lvl="0" marL="457200" rtl="0" algn="l">
              <a:spcBef>
                <a:spcPts val="0"/>
              </a:spcBef>
              <a:spcAft>
                <a:spcPts val="0"/>
              </a:spcAft>
              <a:buSzPts val="1800"/>
              <a:buChar char="◼"/>
            </a:pPr>
            <a:r>
              <a:rPr lang="en-US" sz="1800">
                <a:solidFill>
                  <a:srgbClr val="202124"/>
                </a:solidFill>
                <a:highlight>
                  <a:srgbClr val="FFFFFF"/>
                </a:highlight>
                <a:latin typeface="Comic Sans MS"/>
                <a:ea typeface="Comic Sans MS"/>
                <a:cs typeface="Comic Sans MS"/>
                <a:sym typeface="Comic Sans MS"/>
              </a:rPr>
              <a:t>Let </a:t>
            </a:r>
            <a:r>
              <a:rPr b="1" lang="en-US" sz="1800">
                <a:solidFill>
                  <a:srgbClr val="202124"/>
                </a:solidFill>
                <a:highlight>
                  <a:srgbClr val="FFFFFF"/>
                </a:highlight>
                <a:latin typeface="Comic Sans MS"/>
                <a:ea typeface="Comic Sans MS"/>
                <a:cs typeface="Comic Sans MS"/>
                <a:sym typeface="Comic Sans MS"/>
              </a:rPr>
              <a:t>P* </a:t>
            </a:r>
            <a:r>
              <a:rPr lang="en-US" sz="1800">
                <a:solidFill>
                  <a:srgbClr val="202124"/>
                </a:solidFill>
                <a:highlight>
                  <a:srgbClr val="FFFFFF"/>
                </a:highlight>
                <a:latin typeface="Comic Sans MS"/>
                <a:ea typeface="Comic Sans MS"/>
                <a:cs typeface="Comic Sans MS"/>
                <a:sym typeface="Comic Sans MS"/>
              </a:rPr>
              <a:t>denote </a:t>
            </a:r>
            <a:r>
              <a:rPr b="1" lang="en-US" sz="1800">
                <a:solidFill>
                  <a:srgbClr val="202124"/>
                </a:solidFill>
                <a:highlight>
                  <a:srgbClr val="FFFFFF"/>
                </a:highlight>
                <a:latin typeface="Comic Sans MS"/>
                <a:ea typeface="Comic Sans MS"/>
                <a:cs typeface="Comic Sans MS"/>
                <a:sym typeface="Comic Sans MS"/>
              </a:rPr>
              <a:t>nodes</a:t>
            </a:r>
            <a:r>
              <a:rPr lang="en-US" sz="1800">
                <a:solidFill>
                  <a:srgbClr val="202124"/>
                </a:solidFill>
                <a:highlight>
                  <a:srgbClr val="FFFFFF"/>
                </a:highlight>
                <a:latin typeface="Comic Sans MS"/>
                <a:ea typeface="Comic Sans MS"/>
                <a:cs typeface="Comic Sans MS"/>
                <a:sym typeface="Comic Sans MS"/>
              </a:rPr>
              <a:t> whose pageview scores are in the range of 1 standard deviation away from the mean pageview scores for each of the 5 selected communities.</a:t>
            </a:r>
            <a:endParaRPr sz="1800">
              <a:solidFill>
                <a:srgbClr val="202124"/>
              </a:solidFill>
              <a:highlight>
                <a:srgbClr val="FFFFFF"/>
              </a:highlight>
              <a:latin typeface="Comic Sans MS"/>
              <a:ea typeface="Comic Sans MS"/>
              <a:cs typeface="Comic Sans MS"/>
              <a:sym typeface="Comic Sans MS"/>
            </a:endParaRPr>
          </a:p>
        </p:txBody>
      </p:sp>
      <p:sp>
        <p:nvSpPr>
          <p:cNvPr id="370" name="Google Shape;370;gd2b7a05db6_0_36"/>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371" name="Google Shape;371;gd2b7a05db6_0_36"/>
          <p:cNvSpPr/>
          <p:nvPr/>
        </p:nvSpPr>
        <p:spPr>
          <a:xfrm>
            <a:off x="1871650" y="3681800"/>
            <a:ext cx="1052406" cy="957258"/>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P*</a:t>
            </a:r>
            <a:endParaRPr b="1" sz="2400"/>
          </a:p>
        </p:txBody>
      </p:sp>
      <p:sp>
        <p:nvSpPr>
          <p:cNvPr id="372" name="Google Shape;372;gd2b7a05db6_0_36"/>
          <p:cNvSpPr/>
          <p:nvPr/>
        </p:nvSpPr>
        <p:spPr>
          <a:xfrm>
            <a:off x="3431250" y="3681796"/>
            <a:ext cx="1483650" cy="798000"/>
          </a:xfrm>
          <a:prstGeom prst="flowChartPredefined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t>P	   T</a:t>
            </a:r>
            <a:endParaRPr b="1" sz="1900"/>
          </a:p>
        </p:txBody>
      </p:sp>
      <p:cxnSp>
        <p:nvCxnSpPr>
          <p:cNvPr id="373" name="Google Shape;373;gd2b7a05db6_0_36"/>
          <p:cNvCxnSpPr>
            <a:stCxn id="372" idx="2"/>
            <a:endCxn id="372" idx="0"/>
          </p:cNvCxnSpPr>
          <p:nvPr/>
        </p:nvCxnSpPr>
        <p:spPr>
          <a:xfrm rot="10800000">
            <a:off x="4173075" y="3681796"/>
            <a:ext cx="0" cy="7980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gd2b7a05db6_0_36"/>
          <p:cNvCxnSpPr>
            <a:stCxn id="371" idx="2"/>
          </p:cNvCxnSpPr>
          <p:nvPr/>
        </p:nvCxnSpPr>
        <p:spPr>
          <a:xfrm>
            <a:off x="2324672" y="4602806"/>
            <a:ext cx="475800" cy="4692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gd2b7a05db6_0_36"/>
          <p:cNvCxnSpPr/>
          <p:nvPr/>
        </p:nvCxnSpPr>
        <p:spPr>
          <a:xfrm flipH="1">
            <a:off x="3386025" y="4500575"/>
            <a:ext cx="357300" cy="5715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gd2b7a05db6_0_36"/>
          <p:cNvSpPr/>
          <p:nvPr/>
        </p:nvSpPr>
        <p:spPr>
          <a:xfrm>
            <a:off x="2116725" y="4891825"/>
            <a:ext cx="1941000" cy="957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1700"/>
              <a:t>P* == P</a:t>
            </a:r>
            <a:endParaRPr b="1" sz="1700"/>
          </a:p>
        </p:txBody>
      </p:sp>
      <p:cxnSp>
        <p:nvCxnSpPr>
          <p:cNvPr id="377" name="Google Shape;377;gd2b7a05db6_0_36"/>
          <p:cNvCxnSpPr>
            <a:stCxn id="376" idx="2"/>
          </p:cNvCxnSpPr>
          <p:nvPr/>
        </p:nvCxnSpPr>
        <p:spPr>
          <a:xfrm flipH="1">
            <a:off x="3086025" y="5849125"/>
            <a:ext cx="1200" cy="3231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gd2b7a05db6_0_36"/>
          <p:cNvCxnSpPr>
            <a:stCxn id="376" idx="3"/>
          </p:cNvCxnSpPr>
          <p:nvPr/>
        </p:nvCxnSpPr>
        <p:spPr>
          <a:xfrm flipH="1" rot="10800000">
            <a:off x="4057725" y="5357875"/>
            <a:ext cx="543000" cy="126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gd2b7a05db6_0_36"/>
          <p:cNvSpPr txBox="1"/>
          <p:nvPr/>
        </p:nvSpPr>
        <p:spPr>
          <a:xfrm>
            <a:off x="2448250" y="5849125"/>
            <a:ext cx="47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NO</a:t>
            </a:r>
            <a:endParaRPr>
              <a:latin typeface="Libre Franklin"/>
              <a:ea typeface="Libre Franklin"/>
              <a:cs typeface="Libre Franklin"/>
              <a:sym typeface="Libre Franklin"/>
            </a:endParaRPr>
          </a:p>
        </p:txBody>
      </p:sp>
      <p:sp>
        <p:nvSpPr>
          <p:cNvPr id="380" name="Google Shape;380;gd2b7a05db6_0_36"/>
          <p:cNvSpPr txBox="1"/>
          <p:nvPr/>
        </p:nvSpPr>
        <p:spPr>
          <a:xfrm>
            <a:off x="3935175" y="5448925"/>
            <a:ext cx="5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YES</a:t>
            </a:r>
            <a:endParaRPr>
              <a:latin typeface="Libre Franklin"/>
              <a:ea typeface="Libre Franklin"/>
              <a:cs typeface="Libre Franklin"/>
              <a:sym typeface="Libre Franklin"/>
            </a:endParaRPr>
          </a:p>
        </p:txBody>
      </p:sp>
      <p:sp>
        <p:nvSpPr>
          <p:cNvPr id="381" name="Google Shape;381;gd2b7a05db6_0_36"/>
          <p:cNvSpPr txBox="1"/>
          <p:nvPr/>
        </p:nvSpPr>
        <p:spPr>
          <a:xfrm>
            <a:off x="2753050" y="6153925"/>
            <a:ext cx="99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Libre Franklin"/>
                <a:ea typeface="Libre Franklin"/>
                <a:cs typeface="Libre Franklin"/>
                <a:sym typeface="Libre Franklin"/>
              </a:rPr>
              <a:t>Ignore</a:t>
            </a:r>
            <a:endParaRPr>
              <a:latin typeface="Libre Franklin"/>
              <a:ea typeface="Libre Franklin"/>
              <a:cs typeface="Libre Franklin"/>
              <a:sym typeface="Libre Franklin"/>
            </a:endParaRPr>
          </a:p>
        </p:txBody>
      </p:sp>
      <p:sp>
        <p:nvSpPr>
          <p:cNvPr id="382" name="Google Shape;382;gd2b7a05db6_0_36"/>
          <p:cNvSpPr/>
          <p:nvPr/>
        </p:nvSpPr>
        <p:spPr>
          <a:xfrm>
            <a:off x="4600725" y="4971475"/>
            <a:ext cx="1728600" cy="7980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Split T to words</a:t>
            </a:r>
            <a:endParaRPr b="1" sz="1800"/>
          </a:p>
        </p:txBody>
      </p:sp>
      <p:cxnSp>
        <p:nvCxnSpPr>
          <p:cNvPr id="383" name="Google Shape;383;gd2b7a05db6_0_36"/>
          <p:cNvCxnSpPr/>
          <p:nvPr/>
        </p:nvCxnSpPr>
        <p:spPr>
          <a:xfrm>
            <a:off x="4514850" y="4500575"/>
            <a:ext cx="290100" cy="44850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gd2b7a05db6_0_36"/>
          <p:cNvCxnSpPr/>
          <p:nvPr/>
        </p:nvCxnSpPr>
        <p:spPr>
          <a:xfrm flipH="1" rot="10800000">
            <a:off x="6329325" y="5357875"/>
            <a:ext cx="543000" cy="12600"/>
          </a:xfrm>
          <a:prstGeom prst="straightConnector1">
            <a:avLst/>
          </a:prstGeom>
          <a:noFill/>
          <a:ln cap="flat" cmpd="sng" w="9525">
            <a:solidFill>
              <a:schemeClr val="dk2"/>
            </a:solidFill>
            <a:prstDash val="solid"/>
            <a:round/>
            <a:headEnd len="med" w="med" type="none"/>
            <a:tailEnd len="med" w="med" type="triangle"/>
          </a:ln>
        </p:spPr>
      </p:cxnSp>
      <p:sp>
        <p:nvSpPr>
          <p:cNvPr id="385" name="Google Shape;385;gd2b7a05db6_0_36"/>
          <p:cNvSpPr/>
          <p:nvPr/>
        </p:nvSpPr>
        <p:spPr>
          <a:xfrm>
            <a:off x="6900875" y="4986350"/>
            <a:ext cx="2500200" cy="79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Get </a:t>
            </a:r>
            <a:r>
              <a:rPr b="1" lang="en-US" sz="1600"/>
              <a:t>TF-IDF</a:t>
            </a:r>
            <a:r>
              <a:rPr lang="en-US"/>
              <a:t> scores for each word</a:t>
            </a:r>
            <a:endParaRPr/>
          </a:p>
        </p:txBody>
      </p:sp>
      <p:cxnSp>
        <p:nvCxnSpPr>
          <p:cNvPr id="386" name="Google Shape;386;gd2b7a05db6_0_36"/>
          <p:cNvCxnSpPr/>
          <p:nvPr/>
        </p:nvCxnSpPr>
        <p:spPr>
          <a:xfrm rot="10800000">
            <a:off x="7972325" y="4557650"/>
            <a:ext cx="9600" cy="441300"/>
          </a:xfrm>
          <a:prstGeom prst="straightConnector1">
            <a:avLst/>
          </a:prstGeom>
          <a:noFill/>
          <a:ln cap="flat" cmpd="sng" w="9525">
            <a:solidFill>
              <a:schemeClr val="dk2"/>
            </a:solidFill>
            <a:prstDash val="solid"/>
            <a:round/>
            <a:headEnd len="med" w="med" type="none"/>
            <a:tailEnd len="med" w="med" type="triangle"/>
          </a:ln>
        </p:spPr>
      </p:cxnSp>
      <p:sp>
        <p:nvSpPr>
          <p:cNvPr id="387" name="Google Shape;387;gd2b7a05db6_0_36"/>
          <p:cNvSpPr/>
          <p:nvPr/>
        </p:nvSpPr>
        <p:spPr>
          <a:xfrm>
            <a:off x="7041325" y="3314700"/>
            <a:ext cx="2016900" cy="12447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u="sng"/>
              <a:t>Dictionary</a:t>
            </a:r>
            <a:endParaRPr b="1" sz="1700" u="sng"/>
          </a:p>
          <a:p>
            <a:pPr indent="0" lvl="0" marL="0" rtl="0" algn="ctr">
              <a:spcBef>
                <a:spcPts val="0"/>
              </a:spcBef>
              <a:spcAft>
                <a:spcPts val="0"/>
              </a:spcAft>
              <a:buNone/>
            </a:pPr>
            <a:r>
              <a:rPr lang="en-US" sz="1500"/>
              <a:t>Key: Word</a:t>
            </a:r>
            <a:endParaRPr sz="1500"/>
          </a:p>
          <a:p>
            <a:pPr indent="0" lvl="0" marL="0" rtl="0" algn="ctr">
              <a:spcBef>
                <a:spcPts val="0"/>
              </a:spcBef>
              <a:spcAft>
                <a:spcPts val="0"/>
              </a:spcAft>
              <a:buNone/>
            </a:pPr>
            <a:r>
              <a:rPr lang="en-US" sz="1500"/>
              <a:t>Value: TF-IDF Scores</a:t>
            </a:r>
            <a:endParaRPr sz="1500"/>
          </a:p>
        </p:txBody>
      </p:sp>
      <p:cxnSp>
        <p:nvCxnSpPr>
          <p:cNvPr id="388" name="Google Shape;388;gd2b7a05db6_0_36"/>
          <p:cNvCxnSpPr>
            <a:stCxn id="387" idx="4"/>
            <a:endCxn id="389" idx="2"/>
          </p:cNvCxnSpPr>
          <p:nvPr/>
        </p:nvCxnSpPr>
        <p:spPr>
          <a:xfrm>
            <a:off x="9058225" y="3937050"/>
            <a:ext cx="514500" cy="24900"/>
          </a:xfrm>
          <a:prstGeom prst="straightConnector1">
            <a:avLst/>
          </a:prstGeom>
          <a:noFill/>
          <a:ln cap="flat" cmpd="sng" w="9525">
            <a:solidFill>
              <a:schemeClr val="dk2"/>
            </a:solidFill>
            <a:prstDash val="solid"/>
            <a:round/>
            <a:headEnd len="med" w="med" type="none"/>
            <a:tailEnd len="med" w="med" type="triangle"/>
          </a:ln>
        </p:spPr>
      </p:cxnSp>
      <p:sp>
        <p:nvSpPr>
          <p:cNvPr id="389" name="Google Shape;389;gd2b7a05db6_0_36"/>
          <p:cNvSpPr/>
          <p:nvPr/>
        </p:nvSpPr>
        <p:spPr>
          <a:xfrm>
            <a:off x="9572725" y="3339675"/>
            <a:ext cx="1941000" cy="1244700"/>
          </a:xfrm>
          <a:prstGeom prst="snip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t>Sort</a:t>
            </a:r>
            <a:endParaRPr b="1" sz="2400"/>
          </a:p>
          <a:p>
            <a:pPr indent="0" lvl="0" marL="0" rtl="0" algn="ctr">
              <a:spcBef>
                <a:spcPts val="0"/>
              </a:spcBef>
              <a:spcAft>
                <a:spcPts val="0"/>
              </a:spcAft>
              <a:buNone/>
            </a:pPr>
            <a:r>
              <a:rPr lang="en-US"/>
              <a:t>Descending order of value</a:t>
            </a:r>
            <a:endParaRPr/>
          </a:p>
        </p:txBody>
      </p:sp>
      <p:cxnSp>
        <p:nvCxnSpPr>
          <p:cNvPr id="390" name="Google Shape;390;gd2b7a05db6_0_36"/>
          <p:cNvCxnSpPr>
            <a:stCxn id="389" idx="1"/>
          </p:cNvCxnSpPr>
          <p:nvPr/>
        </p:nvCxnSpPr>
        <p:spPr>
          <a:xfrm>
            <a:off x="10543225" y="4584375"/>
            <a:ext cx="900" cy="430500"/>
          </a:xfrm>
          <a:prstGeom prst="straightConnector1">
            <a:avLst/>
          </a:prstGeom>
          <a:noFill/>
          <a:ln cap="flat" cmpd="sng" w="9525">
            <a:solidFill>
              <a:schemeClr val="dk2"/>
            </a:solidFill>
            <a:prstDash val="solid"/>
            <a:round/>
            <a:headEnd len="med" w="med" type="none"/>
            <a:tailEnd len="med" w="med" type="triangle"/>
          </a:ln>
        </p:spPr>
      </p:cxnSp>
      <p:sp>
        <p:nvSpPr>
          <p:cNvPr id="391" name="Google Shape;391;gd2b7a05db6_0_36"/>
          <p:cNvSpPr/>
          <p:nvPr/>
        </p:nvSpPr>
        <p:spPr>
          <a:xfrm>
            <a:off x="9972625" y="5014875"/>
            <a:ext cx="1300200" cy="10107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t>Save</a:t>
            </a:r>
            <a:r>
              <a:rPr lang="en-US"/>
              <a:t> </a:t>
            </a:r>
            <a:endParaRPr/>
          </a:p>
          <a:p>
            <a:pPr indent="0" lvl="0" marL="0" rtl="0" algn="ctr">
              <a:spcBef>
                <a:spcPts val="0"/>
              </a:spcBef>
              <a:spcAft>
                <a:spcPts val="0"/>
              </a:spcAft>
              <a:buNone/>
            </a:pPr>
            <a:r>
              <a:rPr lang="en-US"/>
              <a:t>to </a:t>
            </a:r>
            <a:endParaRPr/>
          </a:p>
          <a:p>
            <a:pPr indent="0" lvl="0" marL="0" rtl="0" algn="ctr">
              <a:spcBef>
                <a:spcPts val="0"/>
              </a:spcBef>
              <a:spcAft>
                <a:spcPts val="0"/>
              </a:spcAft>
              <a:buNone/>
            </a:pPr>
            <a:r>
              <a:rPr lang="en-US"/>
              <a:t>File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bee7896630_1_12"/>
          <p:cNvSpPr txBox="1"/>
          <p:nvPr>
            <p:ph type="title"/>
          </p:nvPr>
        </p:nvSpPr>
        <p:spPr>
          <a:xfrm>
            <a:off x="581200" y="702151"/>
            <a:ext cx="11029500" cy="516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SzPct val="55555"/>
              <a:buNone/>
            </a:pPr>
            <a:r>
              <a:rPr b="1" lang="en-US" sz="3600">
                <a:latin typeface="Comic Sans MS"/>
                <a:ea typeface="Comic Sans MS"/>
                <a:cs typeface="Comic Sans MS"/>
                <a:sym typeface="Comic Sans MS"/>
              </a:rPr>
              <a:t>MOTIVATION</a:t>
            </a:r>
            <a:endParaRPr b="1" sz="3600">
              <a:latin typeface="Comic Sans MS"/>
              <a:ea typeface="Comic Sans MS"/>
              <a:cs typeface="Comic Sans MS"/>
              <a:sym typeface="Comic Sans MS"/>
            </a:endParaRPr>
          </a:p>
        </p:txBody>
      </p:sp>
      <p:sp>
        <p:nvSpPr>
          <p:cNvPr id="135" name="Google Shape;135;gbee7896630_1_12"/>
          <p:cNvSpPr txBox="1"/>
          <p:nvPr>
            <p:ph idx="1" type="body"/>
          </p:nvPr>
        </p:nvSpPr>
        <p:spPr>
          <a:xfrm>
            <a:off x="581200" y="1540375"/>
            <a:ext cx="11029500" cy="5170200"/>
          </a:xfrm>
          <a:prstGeom prst="rect">
            <a:avLst/>
          </a:prstGeom>
          <a:noFill/>
          <a:ln>
            <a:noFill/>
          </a:ln>
        </p:spPr>
        <p:txBody>
          <a:bodyPr anchorCtr="0" anchor="t" bIns="45700" lIns="91425" spcFirstLastPara="1" rIns="91425" wrap="square" tIns="45700">
            <a:normAutofit/>
          </a:bodyPr>
          <a:lstStyle/>
          <a:p>
            <a:pPr indent="-346456" lvl="0" marL="457200" rtl="0" algn="l">
              <a:lnSpc>
                <a:spcPct val="110000"/>
              </a:lnSpc>
              <a:spcBef>
                <a:spcPts val="360"/>
              </a:spcBef>
              <a:spcAft>
                <a:spcPts val="0"/>
              </a:spcAft>
              <a:buSzPts val="1856"/>
              <a:buFont typeface="Comic Sans MS"/>
              <a:buChar char="❏"/>
            </a:pPr>
            <a:r>
              <a:rPr lang="en-US" sz="1900">
                <a:latin typeface="Comic Sans MS"/>
                <a:ea typeface="Comic Sans MS"/>
                <a:cs typeface="Comic Sans MS"/>
                <a:sym typeface="Comic Sans MS"/>
              </a:rPr>
              <a:t>The size of Wikipedia dumps in any language version, especially English, is huge and the crowd visiting the pages is significant.</a:t>
            </a:r>
            <a:endParaRPr sz="1900">
              <a:latin typeface="Comic Sans MS"/>
              <a:ea typeface="Comic Sans MS"/>
              <a:cs typeface="Comic Sans MS"/>
              <a:sym typeface="Comic Sans MS"/>
            </a:endParaRPr>
          </a:p>
          <a:p>
            <a:pPr indent="-349250" lvl="0" marL="457200" rtl="0" algn="l">
              <a:lnSpc>
                <a:spcPct val="110000"/>
              </a:lnSpc>
              <a:spcBef>
                <a:spcPts val="0"/>
              </a:spcBef>
              <a:spcAft>
                <a:spcPts val="0"/>
              </a:spcAft>
              <a:buSzPts val="1900"/>
              <a:buFont typeface="Comic Sans MS"/>
              <a:buChar char="❏"/>
            </a:pPr>
            <a:r>
              <a:rPr lang="en-US" sz="1900">
                <a:latin typeface="Comic Sans MS"/>
                <a:ea typeface="Comic Sans MS"/>
                <a:cs typeface="Comic Sans MS"/>
                <a:sym typeface="Comic Sans MS"/>
              </a:rPr>
              <a:t>Hence to understand the viewership, broadly the attention dynamics of readers around the globe, one needs to know the trending topics in Wikipedia at a given time frame/time instance.</a:t>
            </a:r>
            <a:endParaRPr sz="1900">
              <a:latin typeface="Comic Sans MS"/>
              <a:ea typeface="Comic Sans MS"/>
              <a:cs typeface="Comic Sans MS"/>
              <a:sym typeface="Comic Sans MS"/>
            </a:endParaRPr>
          </a:p>
          <a:p>
            <a:pPr indent="-349250" lvl="0" marL="457200" rtl="0" algn="l">
              <a:lnSpc>
                <a:spcPct val="110000"/>
              </a:lnSpc>
              <a:spcBef>
                <a:spcPts val="0"/>
              </a:spcBef>
              <a:spcAft>
                <a:spcPts val="0"/>
              </a:spcAft>
              <a:buSzPts val="1900"/>
              <a:buFont typeface="Comic Sans MS"/>
              <a:buChar char="❏"/>
            </a:pPr>
            <a:r>
              <a:rPr lang="en-US" sz="1900">
                <a:latin typeface="Comic Sans MS"/>
                <a:ea typeface="Comic Sans MS"/>
                <a:cs typeface="Comic Sans MS"/>
                <a:sym typeface="Comic Sans MS"/>
              </a:rPr>
              <a:t>Therefore, to provide an automatic solution for finding the temporal behaviour of trending topics, we are going to implement the following two research papers:</a:t>
            </a:r>
            <a:endParaRPr sz="1900">
              <a:latin typeface="Comic Sans MS"/>
              <a:ea typeface="Comic Sans MS"/>
              <a:cs typeface="Comic Sans MS"/>
              <a:sym typeface="Comic Sans MS"/>
            </a:endParaRPr>
          </a:p>
          <a:p>
            <a:pPr indent="-349250" lvl="0" marL="914400" rtl="0" algn="l">
              <a:lnSpc>
                <a:spcPct val="110000"/>
              </a:lnSpc>
              <a:spcBef>
                <a:spcPts val="0"/>
              </a:spcBef>
              <a:spcAft>
                <a:spcPts val="0"/>
              </a:spcAft>
              <a:buSzPts val="1900"/>
              <a:buFont typeface="Comic Sans MS"/>
              <a:buChar char="➔"/>
            </a:pPr>
            <a:r>
              <a:rPr lang="en-US" sz="1900">
                <a:latin typeface="Comic Sans MS"/>
                <a:ea typeface="Comic Sans MS"/>
                <a:cs typeface="Comic Sans MS"/>
                <a:sym typeface="Comic Sans MS"/>
              </a:rPr>
              <a:t>A graph-structured dataset for Wikipedia research - </a:t>
            </a:r>
            <a:r>
              <a:rPr lang="en-US" sz="1900">
                <a:solidFill>
                  <a:schemeClr val="hlink"/>
                </a:solidFill>
                <a:highlight>
                  <a:srgbClr val="FFFFFF"/>
                </a:highlight>
                <a:uFill>
                  <a:noFill/>
                </a:uFill>
                <a:latin typeface="Comic Sans MS"/>
                <a:ea typeface="Comic Sans MS"/>
                <a:cs typeface="Comic Sans MS"/>
                <a:sym typeface="Comic Sans MS"/>
                <a:hlinkClick r:id="rId3"/>
              </a:rPr>
              <a:t>Nicolas Aspert</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4"/>
              </a:rPr>
              <a:t>Volodymyr Miz</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5"/>
              </a:rPr>
              <a:t>Benjamin Ricaud</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6"/>
              </a:rPr>
              <a:t>Pierre Vandergheynst</a:t>
            </a:r>
            <a:endParaRPr sz="1900">
              <a:latin typeface="Comic Sans MS"/>
              <a:ea typeface="Comic Sans MS"/>
              <a:cs typeface="Comic Sans MS"/>
              <a:sym typeface="Comic Sans MS"/>
            </a:endParaRPr>
          </a:p>
          <a:p>
            <a:pPr indent="0" lvl="0" marL="0" rtl="0" algn="l">
              <a:lnSpc>
                <a:spcPct val="110000"/>
              </a:lnSpc>
              <a:spcBef>
                <a:spcPts val="600"/>
              </a:spcBef>
              <a:spcAft>
                <a:spcPts val="0"/>
              </a:spcAft>
              <a:buSzPts val="1656"/>
              <a:buNone/>
            </a:pPr>
            <a:r>
              <a:rPr lang="en-US" sz="1900">
                <a:latin typeface="Comic Sans MS"/>
                <a:ea typeface="Comic Sans MS"/>
                <a:cs typeface="Comic Sans MS"/>
                <a:sym typeface="Comic Sans MS"/>
              </a:rPr>
              <a:t>		</a:t>
            </a:r>
            <a:r>
              <a:rPr lang="en-US" sz="1900" u="sng">
                <a:solidFill>
                  <a:schemeClr val="hlink"/>
                </a:solidFill>
                <a:latin typeface="Comic Sans MS"/>
                <a:ea typeface="Comic Sans MS"/>
                <a:cs typeface="Comic Sans MS"/>
                <a:sym typeface="Comic Sans MS"/>
                <a:hlinkClick r:id="rId7"/>
              </a:rPr>
              <a:t>[1903.08597] A Graph-structured Dataset for Wikipedia Research (arxiv.org)</a:t>
            </a:r>
            <a:endParaRPr sz="1900">
              <a:latin typeface="Comic Sans MS"/>
              <a:ea typeface="Comic Sans MS"/>
              <a:cs typeface="Comic Sans MS"/>
              <a:sym typeface="Comic Sans MS"/>
            </a:endParaRPr>
          </a:p>
          <a:p>
            <a:pPr indent="-349250" lvl="0" marL="914400" rtl="0" algn="l">
              <a:lnSpc>
                <a:spcPct val="110000"/>
              </a:lnSpc>
              <a:spcBef>
                <a:spcPts val="600"/>
              </a:spcBef>
              <a:spcAft>
                <a:spcPts val="0"/>
              </a:spcAft>
              <a:buSzPts val="1900"/>
              <a:buFont typeface="Comic Sans MS"/>
              <a:buChar char="➔"/>
            </a:pPr>
            <a:r>
              <a:rPr lang="en-US" sz="1900">
                <a:latin typeface="Comic Sans MS"/>
                <a:ea typeface="Comic Sans MS"/>
                <a:cs typeface="Comic Sans MS"/>
                <a:sym typeface="Comic Sans MS"/>
              </a:rPr>
              <a:t>What is trending on Wikipedia? Capturing trends and language biases across Wikipedia Editions - </a:t>
            </a:r>
            <a:r>
              <a:rPr lang="en-US" sz="1900">
                <a:solidFill>
                  <a:schemeClr val="hlink"/>
                </a:solidFill>
                <a:highlight>
                  <a:srgbClr val="FFFFFF"/>
                </a:highlight>
                <a:uFill>
                  <a:noFill/>
                </a:uFill>
                <a:latin typeface="Comic Sans MS"/>
                <a:ea typeface="Comic Sans MS"/>
                <a:cs typeface="Comic Sans MS"/>
                <a:sym typeface="Comic Sans MS"/>
                <a:hlinkClick r:id="rId8"/>
              </a:rPr>
              <a:t>Volodymyr Miz</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9"/>
              </a:rPr>
              <a:t>Joëlle Hanna</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10"/>
              </a:rPr>
              <a:t>Nicolas Aspert</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11"/>
              </a:rPr>
              <a:t>Benjamin Ricaud</a:t>
            </a:r>
            <a:r>
              <a:rPr lang="en-US" sz="1900">
                <a:solidFill>
                  <a:schemeClr val="dk1"/>
                </a:solidFill>
                <a:highlight>
                  <a:srgbClr val="FFFFFF"/>
                </a:highlight>
                <a:latin typeface="Comic Sans MS"/>
                <a:ea typeface="Comic Sans MS"/>
                <a:cs typeface="Comic Sans MS"/>
                <a:sym typeface="Comic Sans MS"/>
              </a:rPr>
              <a:t>, </a:t>
            </a:r>
            <a:r>
              <a:rPr lang="en-US" sz="1900">
                <a:solidFill>
                  <a:schemeClr val="hlink"/>
                </a:solidFill>
                <a:highlight>
                  <a:srgbClr val="FFFFFF"/>
                </a:highlight>
                <a:uFill>
                  <a:noFill/>
                </a:uFill>
                <a:latin typeface="Comic Sans MS"/>
                <a:ea typeface="Comic Sans MS"/>
                <a:cs typeface="Comic Sans MS"/>
                <a:sym typeface="Comic Sans MS"/>
                <a:hlinkClick r:id="rId12"/>
              </a:rPr>
              <a:t>Pierre Vandergheynst</a:t>
            </a:r>
            <a:endParaRPr sz="1900">
              <a:latin typeface="Comic Sans MS"/>
              <a:ea typeface="Comic Sans MS"/>
              <a:cs typeface="Comic Sans MS"/>
              <a:sym typeface="Comic Sans MS"/>
            </a:endParaRPr>
          </a:p>
          <a:p>
            <a:pPr indent="0" lvl="0" marL="0" rtl="0" algn="l">
              <a:lnSpc>
                <a:spcPct val="110000"/>
              </a:lnSpc>
              <a:spcBef>
                <a:spcPts val="600"/>
              </a:spcBef>
              <a:spcAft>
                <a:spcPts val="600"/>
              </a:spcAft>
              <a:buSzPts val="1656"/>
              <a:buNone/>
            </a:pPr>
            <a:r>
              <a:rPr lang="en-US" sz="1900">
                <a:latin typeface="Comic Sans MS"/>
                <a:ea typeface="Comic Sans MS"/>
                <a:cs typeface="Comic Sans MS"/>
                <a:sym typeface="Comic Sans MS"/>
              </a:rPr>
              <a:t>		</a:t>
            </a:r>
            <a:r>
              <a:rPr lang="en-US" sz="1900" u="sng">
                <a:solidFill>
                  <a:schemeClr val="hlink"/>
                </a:solidFill>
                <a:latin typeface="Comic Sans MS"/>
                <a:ea typeface="Comic Sans MS"/>
                <a:cs typeface="Comic Sans MS"/>
                <a:sym typeface="Comic Sans MS"/>
                <a:hlinkClick r:id="rId13"/>
              </a:rPr>
              <a:t>[2002.06885] What is Trending on Wikipedia? Capturing Trends and Language Biases Across Wikipedia Editions (arxiv.org)</a:t>
            </a:r>
            <a:endParaRPr sz="1900">
              <a:latin typeface="Comic Sans MS"/>
              <a:ea typeface="Comic Sans MS"/>
              <a:cs typeface="Comic Sans MS"/>
              <a:sym typeface="Comic Sans MS"/>
            </a:endParaRPr>
          </a:p>
        </p:txBody>
      </p:sp>
      <p:sp>
        <p:nvSpPr>
          <p:cNvPr id="136" name="Google Shape;136;gbee7896630_1_1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d2b7a05db6_0_42"/>
          <p:cNvSpPr txBox="1"/>
          <p:nvPr>
            <p:ph type="title"/>
          </p:nvPr>
        </p:nvSpPr>
        <p:spPr>
          <a:xfrm>
            <a:off x="581200" y="702152"/>
            <a:ext cx="11029500" cy="855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b="1" lang="en-US" sz="2700">
                <a:latin typeface="Comic Sans MS"/>
                <a:ea typeface="Comic Sans MS"/>
                <a:cs typeface="Comic Sans MS"/>
                <a:sym typeface="Comic Sans MS"/>
              </a:rPr>
              <a:t>A Glimpse of the Saved file</a:t>
            </a:r>
            <a:endParaRPr b="1" sz="2700">
              <a:latin typeface="Comic Sans MS"/>
              <a:ea typeface="Comic Sans MS"/>
              <a:cs typeface="Comic Sans MS"/>
              <a:sym typeface="Comic Sans MS"/>
            </a:endParaRPr>
          </a:p>
        </p:txBody>
      </p:sp>
      <p:sp>
        <p:nvSpPr>
          <p:cNvPr id="397" name="Google Shape;397;gd2b7a05db6_0_42"/>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398" name="Google Shape;398;gd2b7a05db6_0_42"/>
          <p:cNvPicPr preferRelativeResize="0"/>
          <p:nvPr/>
        </p:nvPicPr>
        <p:blipFill>
          <a:blip r:embed="rId3">
            <a:alphaModFix/>
          </a:blip>
          <a:stretch>
            <a:fillRect/>
          </a:stretch>
        </p:blipFill>
        <p:spPr>
          <a:xfrm>
            <a:off x="2043125" y="1622825"/>
            <a:ext cx="5339161" cy="480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d2b8d51817_2_53"/>
          <p:cNvSpPr txBox="1"/>
          <p:nvPr>
            <p:ph type="title"/>
          </p:nvPr>
        </p:nvSpPr>
        <p:spPr>
          <a:xfrm>
            <a:off x="581200" y="702152"/>
            <a:ext cx="11029500" cy="8553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sz="2800">
                <a:latin typeface="Comic Sans MS"/>
                <a:ea typeface="Comic Sans MS"/>
                <a:cs typeface="Comic Sans MS"/>
                <a:sym typeface="Comic Sans MS"/>
              </a:rPr>
              <a:t>TRENDING TOPICS WORD-CLOUD</a:t>
            </a:r>
            <a:endParaRPr b="1" sz="2800">
              <a:latin typeface="Comic Sans MS"/>
              <a:ea typeface="Comic Sans MS"/>
              <a:cs typeface="Comic Sans MS"/>
              <a:sym typeface="Comic Sans MS"/>
            </a:endParaRPr>
          </a:p>
        </p:txBody>
      </p:sp>
      <p:sp>
        <p:nvSpPr>
          <p:cNvPr id="404" name="Google Shape;404;gd2b8d51817_2_53"/>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405" name="Google Shape;405;gd2b8d51817_2_53"/>
          <p:cNvSpPr txBox="1"/>
          <p:nvPr/>
        </p:nvSpPr>
        <p:spPr>
          <a:xfrm>
            <a:off x="760200" y="1924775"/>
            <a:ext cx="10416300" cy="397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ibre Franklin"/>
              <a:ea typeface="Libre Franklin"/>
              <a:cs typeface="Libre Franklin"/>
              <a:sym typeface="Libre Franklin"/>
            </a:endParaRPr>
          </a:p>
        </p:txBody>
      </p:sp>
      <p:pic>
        <p:nvPicPr>
          <p:cNvPr id="406" name="Google Shape;406;gd2b8d51817_2_53"/>
          <p:cNvPicPr preferRelativeResize="0"/>
          <p:nvPr/>
        </p:nvPicPr>
        <p:blipFill>
          <a:blip r:embed="rId3">
            <a:alphaModFix/>
          </a:blip>
          <a:stretch>
            <a:fillRect/>
          </a:stretch>
        </p:blipFill>
        <p:spPr>
          <a:xfrm>
            <a:off x="1245675" y="1754675"/>
            <a:ext cx="10019124" cy="479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d2b7a05db6_0_54"/>
          <p:cNvSpPr txBox="1"/>
          <p:nvPr>
            <p:ph type="title"/>
          </p:nvPr>
        </p:nvSpPr>
        <p:spPr>
          <a:xfrm>
            <a:off x="581192" y="930756"/>
            <a:ext cx="11029500" cy="11886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sz="3400">
                <a:latin typeface="Comic Sans MS"/>
                <a:ea typeface="Comic Sans MS"/>
                <a:cs typeface="Comic Sans MS"/>
                <a:sym typeface="Comic Sans MS"/>
              </a:rPr>
              <a:t>Mid-Sem Presentation Q&amp;A</a:t>
            </a:r>
            <a:r>
              <a:rPr b="1" lang="en-US" sz="3200">
                <a:latin typeface="Comic Sans MS"/>
                <a:ea typeface="Comic Sans MS"/>
                <a:cs typeface="Comic Sans MS"/>
                <a:sym typeface="Comic Sans MS"/>
              </a:rPr>
              <a:t> </a:t>
            </a:r>
            <a:endParaRPr b="1" sz="3200">
              <a:latin typeface="Comic Sans MS"/>
              <a:ea typeface="Comic Sans MS"/>
              <a:cs typeface="Comic Sans MS"/>
              <a:sym typeface="Comic Sans MS"/>
            </a:endParaRPr>
          </a:p>
        </p:txBody>
      </p:sp>
      <p:sp>
        <p:nvSpPr>
          <p:cNvPr id="412" name="Google Shape;412;gd2b7a05db6_0_54"/>
          <p:cNvSpPr txBox="1"/>
          <p:nvPr>
            <p:ph idx="1" type="body"/>
          </p:nvPr>
        </p:nvSpPr>
        <p:spPr>
          <a:xfrm>
            <a:off x="581192" y="2340864"/>
            <a:ext cx="11029500" cy="3634500"/>
          </a:xfrm>
          <a:prstGeom prst="rect">
            <a:avLst/>
          </a:prstGeom>
        </p:spPr>
        <p:txBody>
          <a:bodyPr anchorCtr="0" anchor="ctr" bIns="45700" lIns="91425" spcFirstLastPara="1" rIns="91425" wrap="square" tIns="45700">
            <a:normAutofit/>
          </a:bodyPr>
          <a:lstStyle/>
          <a:p>
            <a:pPr indent="0" lvl="0" marL="457200" rtl="0" algn="l">
              <a:lnSpc>
                <a:spcPct val="200000"/>
              </a:lnSpc>
              <a:spcBef>
                <a:spcPts val="360"/>
              </a:spcBef>
              <a:spcAft>
                <a:spcPts val="0"/>
              </a:spcAft>
              <a:buNone/>
            </a:pPr>
            <a:r>
              <a:rPr lang="en-US" sz="2800">
                <a:latin typeface="Comic Sans MS"/>
                <a:ea typeface="Comic Sans MS"/>
                <a:cs typeface="Comic Sans MS"/>
                <a:sym typeface="Comic Sans MS"/>
              </a:rPr>
              <a:t>How will you validate the trending topics that you got?</a:t>
            </a:r>
            <a:endParaRPr sz="2800">
              <a:latin typeface="Comic Sans MS"/>
              <a:ea typeface="Comic Sans MS"/>
              <a:cs typeface="Comic Sans MS"/>
              <a:sym typeface="Comic Sans MS"/>
            </a:endParaRPr>
          </a:p>
          <a:p>
            <a:pPr indent="0" lvl="0" marL="457200" rtl="0" algn="l">
              <a:lnSpc>
                <a:spcPct val="200000"/>
              </a:lnSpc>
              <a:spcBef>
                <a:spcPts val="360"/>
              </a:spcBef>
              <a:spcAft>
                <a:spcPts val="0"/>
              </a:spcAft>
              <a:buNone/>
            </a:pPr>
            <a:r>
              <a:t/>
            </a:r>
            <a:endParaRPr sz="2800">
              <a:latin typeface="Comic Sans MS"/>
              <a:ea typeface="Comic Sans MS"/>
              <a:cs typeface="Comic Sans MS"/>
              <a:sym typeface="Comic Sans MS"/>
            </a:endParaRPr>
          </a:p>
        </p:txBody>
      </p:sp>
      <p:sp>
        <p:nvSpPr>
          <p:cNvPr id="413" name="Google Shape;413;gd2b7a05db6_0_54"/>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d2b7a05db6_0_48"/>
          <p:cNvSpPr txBox="1"/>
          <p:nvPr>
            <p:ph type="title"/>
          </p:nvPr>
        </p:nvSpPr>
        <p:spPr>
          <a:xfrm>
            <a:off x="581200" y="702152"/>
            <a:ext cx="11029500" cy="851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sz="2800">
                <a:latin typeface="Comic Sans MS"/>
                <a:ea typeface="Comic Sans MS"/>
                <a:cs typeface="Comic Sans MS"/>
                <a:sym typeface="Comic Sans MS"/>
              </a:rPr>
              <a:t>Trending Topic Validation</a:t>
            </a:r>
            <a:endParaRPr b="1" sz="2800">
              <a:latin typeface="Comic Sans MS"/>
              <a:ea typeface="Comic Sans MS"/>
              <a:cs typeface="Comic Sans MS"/>
              <a:sym typeface="Comic Sans MS"/>
            </a:endParaRPr>
          </a:p>
        </p:txBody>
      </p:sp>
      <p:sp>
        <p:nvSpPr>
          <p:cNvPr id="419" name="Google Shape;419;gd2b7a05db6_0_48"/>
          <p:cNvSpPr txBox="1"/>
          <p:nvPr>
            <p:ph idx="1" type="body"/>
          </p:nvPr>
        </p:nvSpPr>
        <p:spPr>
          <a:xfrm>
            <a:off x="581192" y="1807464"/>
            <a:ext cx="11029500" cy="3634500"/>
          </a:xfrm>
          <a:prstGeom prst="rect">
            <a:avLst/>
          </a:prstGeom>
        </p:spPr>
        <p:txBody>
          <a:bodyPr anchorCtr="0" anchor="t" bIns="45700" lIns="91425" spcFirstLastPara="1" rIns="91425" wrap="square" tIns="45700">
            <a:normAutofit/>
          </a:bodyPr>
          <a:lstStyle/>
          <a:p>
            <a:pPr indent="-346456" lvl="0" marL="457200" rtl="0" algn="just">
              <a:spcBef>
                <a:spcPts val="360"/>
              </a:spcBef>
              <a:spcAft>
                <a:spcPts val="0"/>
              </a:spcAft>
              <a:buSzPts val="1856"/>
              <a:buFont typeface="Comic Sans MS"/>
              <a:buChar char="◼"/>
            </a:pPr>
            <a:r>
              <a:rPr lang="en-US" sz="1900">
                <a:latin typeface="Comic Sans MS"/>
                <a:ea typeface="Comic Sans MS"/>
                <a:cs typeface="Comic Sans MS"/>
                <a:sym typeface="Comic Sans MS"/>
              </a:rPr>
              <a:t>Compared the </a:t>
            </a:r>
            <a:r>
              <a:rPr lang="en-US" sz="1900">
                <a:latin typeface="Comic Sans MS"/>
                <a:ea typeface="Comic Sans MS"/>
                <a:cs typeface="Comic Sans MS"/>
                <a:sym typeface="Comic Sans MS"/>
              </a:rPr>
              <a:t>trending topics that we got from the top 5 communities that were detected previously, with Google Trends for the month of February 2021 using the Google Trends API.</a:t>
            </a:r>
            <a:endParaRPr sz="1900">
              <a:latin typeface="Comic Sans MS"/>
              <a:ea typeface="Comic Sans MS"/>
              <a:cs typeface="Comic Sans MS"/>
              <a:sym typeface="Comic Sans MS"/>
            </a:endParaRPr>
          </a:p>
          <a:p>
            <a:pPr indent="0" lvl="0" marL="914400" rtl="0" algn="just">
              <a:spcBef>
                <a:spcPts val="360"/>
              </a:spcBef>
              <a:spcAft>
                <a:spcPts val="0"/>
              </a:spcAft>
              <a:buNone/>
            </a:pPr>
            <a:r>
              <a:t/>
            </a:r>
            <a:endParaRPr sz="1900">
              <a:latin typeface="Comic Sans MS"/>
              <a:ea typeface="Comic Sans MS"/>
              <a:cs typeface="Comic Sans MS"/>
              <a:sym typeface="Comic Sans MS"/>
            </a:endParaRPr>
          </a:p>
        </p:txBody>
      </p:sp>
      <p:sp>
        <p:nvSpPr>
          <p:cNvPr id="420" name="Google Shape;420;gd2b7a05db6_0_48"/>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421" name="Google Shape;421;gd2b7a05db6_0_48"/>
          <p:cNvPicPr preferRelativeResize="0"/>
          <p:nvPr/>
        </p:nvPicPr>
        <p:blipFill rotWithShape="1">
          <a:blip r:embed="rId3">
            <a:alphaModFix/>
          </a:blip>
          <a:srcRect b="6310" l="10397" r="7148" t="26345"/>
          <a:stretch/>
        </p:blipFill>
        <p:spPr>
          <a:xfrm>
            <a:off x="381975" y="2819400"/>
            <a:ext cx="5240423" cy="3634500"/>
          </a:xfrm>
          <a:prstGeom prst="rect">
            <a:avLst/>
          </a:prstGeom>
          <a:noFill/>
          <a:ln>
            <a:noFill/>
          </a:ln>
        </p:spPr>
      </p:pic>
      <p:cxnSp>
        <p:nvCxnSpPr>
          <p:cNvPr id="422" name="Google Shape;422;gd2b7a05db6_0_48"/>
          <p:cNvCxnSpPr/>
          <p:nvPr/>
        </p:nvCxnSpPr>
        <p:spPr>
          <a:xfrm>
            <a:off x="6007250" y="2812650"/>
            <a:ext cx="34800" cy="3906600"/>
          </a:xfrm>
          <a:prstGeom prst="straightConnector1">
            <a:avLst/>
          </a:prstGeom>
          <a:noFill/>
          <a:ln cap="flat" cmpd="sng" w="19050">
            <a:solidFill>
              <a:schemeClr val="dk2"/>
            </a:solidFill>
            <a:prstDash val="solid"/>
            <a:round/>
            <a:headEnd len="med" w="med" type="none"/>
            <a:tailEnd len="med" w="med" type="none"/>
          </a:ln>
        </p:spPr>
      </p:cxnSp>
      <p:pic>
        <p:nvPicPr>
          <p:cNvPr id="423" name="Google Shape;423;gd2b7a05db6_0_48"/>
          <p:cNvPicPr preferRelativeResize="0"/>
          <p:nvPr/>
        </p:nvPicPr>
        <p:blipFill rotWithShape="1">
          <a:blip r:embed="rId4">
            <a:alphaModFix/>
          </a:blip>
          <a:srcRect b="10687" l="7042" r="8211" t="22641"/>
          <a:stretch/>
        </p:blipFill>
        <p:spPr>
          <a:xfrm>
            <a:off x="6274500" y="2819175"/>
            <a:ext cx="5578850" cy="3634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7" name="Shape 427"/>
        <p:cNvGrpSpPr/>
        <p:nvPr/>
      </p:nvGrpSpPr>
      <p:grpSpPr>
        <a:xfrm>
          <a:off x="0" y="0"/>
          <a:ext cx="0" cy="0"/>
          <a:chOff x="0" y="0"/>
          <a:chExt cx="0" cy="0"/>
        </a:xfrm>
      </p:grpSpPr>
      <p:sp>
        <p:nvSpPr>
          <p:cNvPr id="428" name="Google Shape;428;gd2b7a05db6_0_95"/>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id="429" name="Google Shape;429;gd2b7a05db6_0_95"/>
          <p:cNvPicPr preferRelativeResize="0"/>
          <p:nvPr/>
        </p:nvPicPr>
        <p:blipFill rotWithShape="1">
          <a:blip r:embed="rId3">
            <a:alphaModFix/>
          </a:blip>
          <a:srcRect b="3187" l="10404" r="6958" t="29851"/>
          <a:stretch/>
        </p:blipFill>
        <p:spPr>
          <a:xfrm>
            <a:off x="277800" y="1593450"/>
            <a:ext cx="5660024" cy="3854350"/>
          </a:xfrm>
          <a:prstGeom prst="rect">
            <a:avLst/>
          </a:prstGeom>
          <a:noFill/>
          <a:ln>
            <a:noFill/>
          </a:ln>
        </p:spPr>
      </p:pic>
      <p:pic>
        <p:nvPicPr>
          <p:cNvPr id="430" name="Google Shape;430;gd2b7a05db6_0_95"/>
          <p:cNvPicPr preferRelativeResize="0"/>
          <p:nvPr/>
        </p:nvPicPr>
        <p:blipFill rotWithShape="1">
          <a:blip r:embed="rId4">
            <a:alphaModFix/>
          </a:blip>
          <a:srcRect b="3034" l="9861" r="6421" t="28317"/>
          <a:stretch/>
        </p:blipFill>
        <p:spPr>
          <a:xfrm>
            <a:off x="6354500" y="1593450"/>
            <a:ext cx="5590550" cy="385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4" name="Shape 434"/>
        <p:cNvGrpSpPr/>
        <p:nvPr/>
      </p:nvGrpSpPr>
      <p:grpSpPr>
        <a:xfrm>
          <a:off x="0" y="0"/>
          <a:ext cx="0" cy="0"/>
          <a:chOff x="0" y="0"/>
          <a:chExt cx="0" cy="0"/>
        </a:xfrm>
      </p:grpSpPr>
      <p:sp>
        <p:nvSpPr>
          <p:cNvPr id="435" name="Google Shape;435;p15"/>
          <p:cNvSpPr txBox="1"/>
          <p:nvPr>
            <p:ph type="title"/>
          </p:nvPr>
        </p:nvSpPr>
        <p:spPr>
          <a:xfrm>
            <a:off x="581200" y="702148"/>
            <a:ext cx="11029500" cy="9522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2F2F2"/>
              </a:buClr>
              <a:buSzPts val="2800"/>
              <a:buFont typeface="Comic Sans MS"/>
              <a:buNone/>
            </a:pPr>
            <a:r>
              <a:rPr b="1" lang="en-US" sz="3400">
                <a:solidFill>
                  <a:srgbClr val="F2F2F2"/>
                </a:solidFill>
                <a:latin typeface="Comic Sans MS"/>
                <a:ea typeface="Comic Sans MS"/>
                <a:cs typeface="Comic Sans MS"/>
                <a:sym typeface="Comic Sans MS"/>
              </a:rPr>
              <a:t>Scope for Improvements</a:t>
            </a:r>
            <a:endParaRPr b="1" sz="3200">
              <a:solidFill>
                <a:srgbClr val="F2F2F2"/>
              </a:solidFill>
              <a:latin typeface="Comic Sans MS"/>
              <a:ea typeface="Comic Sans MS"/>
              <a:cs typeface="Comic Sans MS"/>
              <a:sym typeface="Comic Sans MS"/>
            </a:endParaRPr>
          </a:p>
        </p:txBody>
      </p:sp>
      <p:sp>
        <p:nvSpPr>
          <p:cNvPr id="436" name="Google Shape;436;p15"/>
          <p:cNvSpPr txBox="1"/>
          <p:nvPr>
            <p:ph idx="1" type="body"/>
          </p:nvPr>
        </p:nvSpPr>
        <p:spPr>
          <a:xfrm>
            <a:off x="581192" y="1654233"/>
            <a:ext cx="11029615" cy="4321117"/>
          </a:xfrm>
          <a:prstGeom prst="rect">
            <a:avLst/>
          </a:prstGeom>
          <a:noFill/>
          <a:ln>
            <a:noFill/>
          </a:ln>
        </p:spPr>
        <p:txBody>
          <a:bodyPr anchorCtr="0" anchor="ctr" bIns="45700" lIns="91425" spcFirstLastPara="1" rIns="91425" wrap="square" tIns="45700">
            <a:normAutofit/>
          </a:bodyPr>
          <a:lstStyle/>
          <a:p>
            <a:pPr indent="-352806" lvl="0" marL="457200" rtl="0" algn="l">
              <a:lnSpc>
                <a:spcPct val="110000"/>
              </a:lnSpc>
              <a:spcBef>
                <a:spcPts val="940"/>
              </a:spcBef>
              <a:spcAft>
                <a:spcPts val="0"/>
              </a:spcAft>
              <a:buClr>
                <a:srgbClr val="FFFFFF"/>
              </a:buClr>
              <a:buSzPts val="1956"/>
              <a:buFont typeface="Comic Sans MS"/>
              <a:buChar char="●"/>
            </a:pPr>
            <a:r>
              <a:rPr lang="en-US" sz="2000">
                <a:solidFill>
                  <a:srgbClr val="FFFFFF"/>
                </a:solidFill>
                <a:latin typeface="Comic Sans MS"/>
                <a:ea typeface="Comic Sans MS"/>
                <a:cs typeface="Comic Sans MS"/>
                <a:sym typeface="Comic Sans MS"/>
              </a:rPr>
              <a:t>Combining Wikipedia Topic Extraction with NLP:</a:t>
            </a:r>
            <a:endParaRPr sz="2000">
              <a:solidFill>
                <a:srgbClr val="FFFFFF"/>
              </a:solidFill>
              <a:latin typeface="Comic Sans MS"/>
              <a:ea typeface="Comic Sans MS"/>
              <a:cs typeface="Comic Sans MS"/>
              <a:sym typeface="Comic Sans MS"/>
            </a:endParaRPr>
          </a:p>
          <a:p>
            <a:pPr indent="-352806" lvl="1" marL="914400" rtl="0" algn="l">
              <a:lnSpc>
                <a:spcPct val="110000"/>
              </a:lnSpc>
              <a:spcBef>
                <a:spcPts val="0"/>
              </a:spcBef>
              <a:spcAft>
                <a:spcPts val="0"/>
              </a:spcAft>
              <a:buClr>
                <a:srgbClr val="FFFFFF"/>
              </a:buClr>
              <a:buSzPts val="1956"/>
              <a:buFont typeface="Comic Sans MS"/>
              <a:buChar char="○"/>
            </a:pPr>
            <a:r>
              <a:rPr lang="en-US" sz="1700">
                <a:solidFill>
                  <a:srgbClr val="FFFFFF"/>
                </a:solidFill>
                <a:latin typeface="Comic Sans MS"/>
                <a:ea typeface="Comic Sans MS"/>
                <a:cs typeface="Comic Sans MS"/>
                <a:sym typeface="Comic Sans MS"/>
              </a:rPr>
              <a:t>Using Named Entity Recognition (NER) </a:t>
            </a:r>
            <a:endParaRPr sz="1700">
              <a:solidFill>
                <a:srgbClr val="FFFFFF"/>
              </a:solidFill>
              <a:latin typeface="Comic Sans MS"/>
              <a:ea typeface="Comic Sans MS"/>
              <a:cs typeface="Comic Sans MS"/>
              <a:sym typeface="Comic Sans MS"/>
            </a:endParaRPr>
          </a:p>
          <a:p>
            <a:pPr indent="-352806" lvl="2" marL="1371600" rtl="0" algn="l">
              <a:lnSpc>
                <a:spcPct val="110000"/>
              </a:lnSpc>
              <a:spcBef>
                <a:spcPts val="0"/>
              </a:spcBef>
              <a:spcAft>
                <a:spcPts val="0"/>
              </a:spcAft>
              <a:buClr>
                <a:srgbClr val="FFFFFF"/>
              </a:buClr>
              <a:buSzPts val="1956"/>
              <a:buFont typeface="Comic Sans MS"/>
              <a:buChar char="■"/>
            </a:pPr>
            <a:r>
              <a:rPr lang="en-US" sz="1700">
                <a:solidFill>
                  <a:srgbClr val="FFFFFF"/>
                </a:solidFill>
                <a:latin typeface="Comic Sans MS"/>
                <a:ea typeface="Comic Sans MS"/>
                <a:cs typeface="Comic Sans MS"/>
                <a:sym typeface="Comic Sans MS"/>
              </a:rPr>
              <a:t>to extract the keywords in a better way and then applying TF-IDF for </a:t>
            </a:r>
            <a:r>
              <a:rPr lang="en-US" sz="1700">
                <a:solidFill>
                  <a:srgbClr val="FFFFFF"/>
                </a:solidFill>
                <a:latin typeface="Comic Sans MS"/>
                <a:ea typeface="Comic Sans MS"/>
                <a:cs typeface="Comic Sans MS"/>
                <a:sym typeface="Comic Sans MS"/>
              </a:rPr>
              <a:t>ranking</a:t>
            </a:r>
            <a:r>
              <a:rPr lang="en-US" sz="1700">
                <a:solidFill>
                  <a:srgbClr val="FFFFFF"/>
                </a:solidFill>
                <a:latin typeface="Comic Sans MS"/>
                <a:ea typeface="Comic Sans MS"/>
                <a:cs typeface="Comic Sans MS"/>
                <a:sym typeface="Comic Sans MS"/>
              </a:rPr>
              <a:t>.</a:t>
            </a:r>
            <a:endParaRPr sz="1700">
              <a:solidFill>
                <a:srgbClr val="FFFFFF"/>
              </a:solidFill>
              <a:latin typeface="Comic Sans MS"/>
              <a:ea typeface="Comic Sans MS"/>
              <a:cs typeface="Comic Sans MS"/>
              <a:sym typeface="Comic Sans MS"/>
            </a:endParaRPr>
          </a:p>
          <a:p>
            <a:pPr indent="-352806" lvl="1" marL="914400" rtl="0" algn="l">
              <a:lnSpc>
                <a:spcPct val="110000"/>
              </a:lnSpc>
              <a:spcBef>
                <a:spcPts val="0"/>
              </a:spcBef>
              <a:spcAft>
                <a:spcPts val="0"/>
              </a:spcAft>
              <a:buClr>
                <a:srgbClr val="FFFFFF"/>
              </a:buClr>
              <a:buSzPts val="1956"/>
              <a:buFont typeface="Comic Sans MS"/>
              <a:buChar char="○"/>
            </a:pPr>
            <a:r>
              <a:rPr lang="en-US" sz="1700">
                <a:solidFill>
                  <a:srgbClr val="FFFFFF"/>
                </a:solidFill>
                <a:latin typeface="Comic Sans MS"/>
                <a:ea typeface="Comic Sans MS"/>
                <a:cs typeface="Comic Sans MS"/>
                <a:sym typeface="Comic Sans MS"/>
              </a:rPr>
              <a:t>Using N-grams where N = 1 to 5 (say)</a:t>
            </a:r>
            <a:endParaRPr sz="1700">
              <a:solidFill>
                <a:srgbClr val="FFFFFF"/>
              </a:solidFill>
              <a:latin typeface="Comic Sans MS"/>
              <a:ea typeface="Comic Sans MS"/>
              <a:cs typeface="Comic Sans MS"/>
              <a:sym typeface="Comic Sans MS"/>
            </a:endParaRPr>
          </a:p>
          <a:p>
            <a:pPr indent="-352806" lvl="2" marL="1371600" rtl="0" algn="l">
              <a:lnSpc>
                <a:spcPct val="110000"/>
              </a:lnSpc>
              <a:spcBef>
                <a:spcPts val="0"/>
              </a:spcBef>
              <a:spcAft>
                <a:spcPts val="0"/>
              </a:spcAft>
              <a:buClr>
                <a:srgbClr val="FFFFFF"/>
              </a:buClr>
              <a:buSzPts val="1956"/>
              <a:buFont typeface="Comic Sans MS"/>
              <a:buChar char="■"/>
            </a:pPr>
            <a:r>
              <a:rPr lang="en-US" sz="1600">
                <a:solidFill>
                  <a:srgbClr val="FFFFFF"/>
                </a:solidFill>
                <a:latin typeface="Comic Sans MS"/>
                <a:ea typeface="Comic Sans MS"/>
                <a:cs typeface="Comic Sans MS"/>
                <a:sym typeface="Comic Sans MS"/>
              </a:rPr>
              <a:t>for Each N-grams calculate the TF-IDF and keep them in decreasing order of values.</a:t>
            </a:r>
            <a:endParaRPr sz="1600">
              <a:solidFill>
                <a:srgbClr val="FFFFFF"/>
              </a:solidFill>
              <a:latin typeface="Comic Sans MS"/>
              <a:ea typeface="Comic Sans MS"/>
              <a:cs typeface="Comic Sans MS"/>
              <a:sym typeface="Comic Sans MS"/>
            </a:endParaRPr>
          </a:p>
          <a:p>
            <a:pPr indent="-352806" lvl="2" marL="1371600" rtl="0" algn="l">
              <a:lnSpc>
                <a:spcPct val="110000"/>
              </a:lnSpc>
              <a:spcBef>
                <a:spcPts val="0"/>
              </a:spcBef>
              <a:spcAft>
                <a:spcPts val="0"/>
              </a:spcAft>
              <a:buClr>
                <a:srgbClr val="FFFFFF"/>
              </a:buClr>
              <a:buSzPts val="1956"/>
              <a:buFont typeface="Comic Sans MS"/>
              <a:buChar char="■"/>
            </a:pPr>
            <a:r>
              <a:rPr lang="en-US" sz="1600">
                <a:solidFill>
                  <a:srgbClr val="FFFFFF"/>
                </a:solidFill>
                <a:latin typeface="Comic Sans MS"/>
                <a:ea typeface="Comic Sans MS"/>
                <a:cs typeface="Comic Sans MS"/>
                <a:sym typeface="Comic Sans MS"/>
              </a:rPr>
              <a:t>Select the top K N-grams based on some threshold. </a:t>
            </a:r>
            <a:endParaRPr sz="1600">
              <a:solidFill>
                <a:srgbClr val="FFFFFF"/>
              </a:solidFill>
              <a:latin typeface="Comic Sans MS"/>
              <a:ea typeface="Comic Sans MS"/>
              <a:cs typeface="Comic Sans MS"/>
              <a:sym typeface="Comic Sans MS"/>
            </a:endParaRPr>
          </a:p>
          <a:p>
            <a:pPr indent="0" lvl="0" marL="1371600" rtl="0" algn="l">
              <a:lnSpc>
                <a:spcPct val="110000"/>
              </a:lnSpc>
              <a:spcBef>
                <a:spcPts val="940"/>
              </a:spcBef>
              <a:spcAft>
                <a:spcPts val="0"/>
              </a:spcAft>
              <a:buNone/>
            </a:pPr>
            <a:r>
              <a:t/>
            </a:r>
            <a:endParaRPr sz="2000">
              <a:solidFill>
                <a:srgbClr val="FFFFFF"/>
              </a:solidFill>
              <a:latin typeface="Comic Sans MS"/>
              <a:ea typeface="Comic Sans MS"/>
              <a:cs typeface="Comic Sans MS"/>
              <a:sym typeface="Comic Sans MS"/>
            </a:endParaRPr>
          </a:p>
          <a:p>
            <a:pPr indent="-352806" lvl="0" marL="457200" rtl="0" algn="l">
              <a:lnSpc>
                <a:spcPct val="110000"/>
              </a:lnSpc>
              <a:spcBef>
                <a:spcPts val="940"/>
              </a:spcBef>
              <a:spcAft>
                <a:spcPts val="0"/>
              </a:spcAft>
              <a:buClr>
                <a:srgbClr val="FFFFFF"/>
              </a:buClr>
              <a:buSzPts val="1956"/>
              <a:buFont typeface="Comic Sans MS"/>
              <a:buChar char="●"/>
            </a:pPr>
            <a:r>
              <a:rPr lang="en-US" sz="2000">
                <a:solidFill>
                  <a:srgbClr val="FFFFFF"/>
                </a:solidFill>
                <a:latin typeface="Comic Sans MS"/>
                <a:ea typeface="Comic Sans MS"/>
                <a:cs typeface="Comic Sans MS"/>
                <a:sym typeface="Comic Sans MS"/>
              </a:rPr>
              <a:t>Showing Temporal Trends</a:t>
            </a:r>
            <a:endParaRPr sz="2000">
              <a:solidFill>
                <a:srgbClr val="FFFFFF"/>
              </a:solidFill>
              <a:latin typeface="Comic Sans MS"/>
              <a:ea typeface="Comic Sans MS"/>
              <a:cs typeface="Comic Sans MS"/>
              <a:sym typeface="Comic Sans MS"/>
            </a:endParaRPr>
          </a:p>
          <a:p>
            <a:pPr indent="-352806" lvl="1" marL="914400" rtl="0" algn="l">
              <a:lnSpc>
                <a:spcPct val="110000"/>
              </a:lnSpc>
              <a:spcBef>
                <a:spcPts val="0"/>
              </a:spcBef>
              <a:spcAft>
                <a:spcPts val="0"/>
              </a:spcAft>
              <a:buClr>
                <a:srgbClr val="FFFFFF"/>
              </a:buClr>
              <a:buSzPts val="1956"/>
              <a:buFont typeface="Comic Sans MS"/>
              <a:buChar char="○"/>
            </a:pPr>
            <a:r>
              <a:rPr lang="en-US" sz="1700">
                <a:solidFill>
                  <a:srgbClr val="FFFFFF"/>
                </a:solidFill>
                <a:latin typeface="Comic Sans MS"/>
                <a:ea typeface="Comic Sans MS"/>
                <a:cs typeface="Comic Sans MS"/>
                <a:sym typeface="Comic Sans MS"/>
              </a:rPr>
              <a:t>comparing the trends of previous months/years with the current trends obtained by us.</a:t>
            </a:r>
            <a:endParaRPr sz="1700">
              <a:solidFill>
                <a:srgbClr val="FFFFFF"/>
              </a:solidFill>
              <a:latin typeface="Comic Sans MS"/>
              <a:ea typeface="Comic Sans MS"/>
              <a:cs typeface="Comic Sans MS"/>
              <a:sym typeface="Comic Sans MS"/>
            </a:endParaRPr>
          </a:p>
        </p:txBody>
      </p:sp>
      <p:sp>
        <p:nvSpPr>
          <p:cNvPr id="437" name="Google Shape;437;p1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8"/>
          <p:cNvSpPr txBox="1"/>
          <p:nvPr>
            <p:ph type="title"/>
          </p:nvPr>
        </p:nvSpPr>
        <p:spPr>
          <a:xfrm>
            <a:off x="564566" y="976475"/>
            <a:ext cx="11029616" cy="5208194"/>
          </a:xfrm>
          <a:prstGeom prst="rect">
            <a:avLst/>
          </a:prstGeom>
          <a:gradFill>
            <a:gsLst>
              <a:gs pos="0">
                <a:srgbClr val="2F2F2F"/>
              </a:gs>
              <a:gs pos="84000">
                <a:schemeClr val="dk1"/>
              </a:gs>
              <a:gs pos="100000">
                <a:schemeClr val="dk1"/>
              </a:gs>
            </a:gsLst>
            <a:lin ang="5400000" scaled="0"/>
          </a:gradFill>
          <a:ln cap="rnd" cmpd="sng" w="12700">
            <a:solidFill>
              <a:schemeClr val="dk1"/>
            </a:solidFill>
            <a:prstDash val="solid"/>
            <a:round/>
            <a:headEnd len="sm" w="sm" type="none"/>
            <a:tailEnd len="sm" w="sm" type="none"/>
          </a:ln>
          <a:effectLst>
            <a:outerShdw blurRad="38100" rotWithShape="0" dir="5400000" dist="25400">
              <a:srgbClr val="000000">
                <a:alpha val="54509"/>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38C59"/>
              </a:buClr>
              <a:buSzPts val="4800"/>
              <a:buFont typeface="Comic Sans MS"/>
              <a:buNone/>
            </a:pPr>
            <a:r>
              <a:rPr b="1" lang="en-US" sz="4800">
                <a:solidFill>
                  <a:srgbClr val="F38C59"/>
                </a:solidFill>
                <a:latin typeface="Comic Sans MS"/>
                <a:ea typeface="Comic Sans MS"/>
                <a:cs typeface="Comic Sans MS"/>
                <a:sym typeface="Comic Sans MS"/>
              </a:rPr>
              <a:t>THANK YOU!</a:t>
            </a:r>
            <a:endParaRPr b="1" sz="4800">
              <a:solidFill>
                <a:srgbClr val="F38C59"/>
              </a:solidFill>
              <a:latin typeface="Comic Sans MS"/>
              <a:ea typeface="Comic Sans MS"/>
              <a:cs typeface="Comic Sans MS"/>
              <a:sym typeface="Comic Sans MS"/>
            </a:endParaRPr>
          </a:p>
        </p:txBody>
      </p:sp>
      <p:sp>
        <p:nvSpPr>
          <p:cNvPr id="443" name="Google Shape;443;p18"/>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0" name="Shape 140"/>
        <p:cNvGrpSpPr/>
        <p:nvPr/>
      </p:nvGrpSpPr>
      <p:grpSpPr>
        <a:xfrm>
          <a:off x="0" y="0"/>
          <a:ext cx="0" cy="0"/>
          <a:chOff x="0" y="0"/>
          <a:chExt cx="0" cy="0"/>
        </a:xfrm>
      </p:grpSpPr>
      <p:sp>
        <p:nvSpPr>
          <p:cNvPr id="141" name="Google Shape;141;p2"/>
          <p:cNvSpPr/>
          <p:nvPr/>
        </p:nvSpPr>
        <p:spPr>
          <a:xfrm>
            <a:off x="0" y="7620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42" name="Google Shape;142;p2"/>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Comic Sans MS"/>
              <a:buNone/>
            </a:pPr>
            <a:r>
              <a:rPr lang="en-US" sz="4000">
                <a:solidFill>
                  <a:schemeClr val="accent1"/>
                </a:solidFill>
                <a:latin typeface="Comic Sans MS"/>
                <a:ea typeface="Comic Sans MS"/>
                <a:cs typeface="Comic Sans MS"/>
                <a:sym typeface="Comic Sans MS"/>
              </a:rPr>
              <a:t>INTRODUCING THE PROBLEM STATEMENT</a:t>
            </a:r>
            <a:endParaRPr sz="4000">
              <a:solidFill>
                <a:schemeClr val="accent1"/>
              </a:solidFill>
            </a:endParaRPr>
          </a:p>
        </p:txBody>
      </p:sp>
      <p:sp>
        <p:nvSpPr>
          <p:cNvPr id="143" name="Google Shape;143;p2"/>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US" sz="2000">
                <a:latin typeface="Comic Sans MS"/>
                <a:ea typeface="Comic Sans MS"/>
                <a:cs typeface="Comic Sans MS"/>
                <a:sym typeface="Comic Sans MS"/>
              </a:rPr>
              <a:t>The problem statement can be divided into two main parts/components:</a:t>
            </a:r>
            <a:endParaRPr/>
          </a:p>
          <a:p>
            <a:pPr indent="0" lvl="0" marL="0" rtl="0" algn="l">
              <a:lnSpc>
                <a:spcPct val="110000"/>
              </a:lnSpc>
              <a:spcBef>
                <a:spcPts val="1000"/>
              </a:spcBef>
              <a:spcAft>
                <a:spcPts val="0"/>
              </a:spcAft>
              <a:buSzPts val="1840"/>
              <a:buNone/>
            </a:pPr>
            <a:r>
              <a:rPr b="1" lang="en-US" sz="2000">
                <a:latin typeface="Comic Sans MS"/>
                <a:ea typeface="Comic Sans MS"/>
                <a:cs typeface="Comic Sans MS"/>
                <a:sym typeface="Comic Sans MS"/>
              </a:rPr>
              <a:t>1.</a:t>
            </a:r>
            <a:r>
              <a:rPr lang="en-US" sz="2000">
                <a:latin typeface="Comic Sans MS"/>
                <a:ea typeface="Comic Sans MS"/>
                <a:cs typeface="Comic Sans MS"/>
                <a:sym typeface="Comic Sans MS"/>
              </a:rPr>
              <a:t> Proposing an efficient data structure to make requests and access subnetworks of Wikipedia pages and categories.</a:t>
            </a:r>
            <a:endParaRPr/>
          </a:p>
          <a:p>
            <a:pPr indent="0" lvl="0" marL="0" rtl="0" algn="l">
              <a:lnSpc>
                <a:spcPct val="110000"/>
              </a:lnSpc>
              <a:spcBef>
                <a:spcPts val="1000"/>
              </a:spcBef>
              <a:spcAft>
                <a:spcPts val="0"/>
              </a:spcAft>
              <a:buSzPts val="1840"/>
              <a:buNone/>
            </a:pPr>
            <a:r>
              <a:rPr b="1" lang="en-US" sz="2000">
                <a:latin typeface="Comic Sans MS"/>
                <a:ea typeface="Comic Sans MS"/>
                <a:cs typeface="Comic Sans MS"/>
                <a:sym typeface="Comic Sans MS"/>
              </a:rPr>
              <a:t>2</a:t>
            </a:r>
            <a:r>
              <a:rPr lang="en-US" sz="2000">
                <a:latin typeface="Comic Sans MS"/>
                <a:ea typeface="Comic Sans MS"/>
                <a:cs typeface="Comic Sans MS"/>
                <a:sym typeface="Comic Sans MS"/>
              </a:rPr>
              <a:t>. Proposing an automatic evaluation and comparison of the browsing behavior of Wikipedia readers and extracting the most trending topics on Wikipedia over any chosen period of time. </a:t>
            </a:r>
            <a:endParaRPr/>
          </a:p>
        </p:txBody>
      </p:sp>
      <p:sp>
        <p:nvSpPr>
          <p:cNvPr id="146" name="Google Shape;146;p2"/>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0" name="Shape 150"/>
        <p:cNvGrpSpPr/>
        <p:nvPr/>
      </p:nvGrpSpPr>
      <p:grpSpPr>
        <a:xfrm>
          <a:off x="0" y="0"/>
          <a:ext cx="0" cy="0"/>
          <a:chOff x="0" y="0"/>
          <a:chExt cx="0" cy="0"/>
        </a:xfrm>
      </p:grpSpPr>
      <p:sp>
        <p:nvSpPr>
          <p:cNvPr id="151" name="Google Shape;151;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52" name="Google Shape;152;p3"/>
          <p:cNvSpPr txBox="1"/>
          <p:nvPr>
            <p:ph type="title"/>
          </p:nvPr>
        </p:nvSpPr>
        <p:spPr>
          <a:xfrm>
            <a:off x="581192" y="1124999"/>
            <a:ext cx="4076100" cy="4608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Comic Sans MS"/>
              <a:buNone/>
            </a:pPr>
            <a:r>
              <a:rPr lang="en-US" sz="4000">
                <a:solidFill>
                  <a:schemeClr val="accent1"/>
                </a:solidFill>
                <a:latin typeface="Comic Sans MS"/>
                <a:ea typeface="Comic Sans MS"/>
                <a:cs typeface="Comic Sans MS"/>
                <a:sym typeface="Comic Sans MS"/>
              </a:rPr>
              <a:t>DATA COLLECTION</a:t>
            </a:r>
            <a:endParaRPr sz="4000">
              <a:solidFill>
                <a:schemeClr val="accent1"/>
              </a:solidFill>
            </a:endParaRPr>
          </a:p>
        </p:txBody>
      </p:sp>
      <p:sp>
        <p:nvSpPr>
          <p:cNvPr id="153" name="Google Shape;153;p3"/>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
          <p:cNvSpPr txBox="1"/>
          <p:nvPr>
            <p:ph idx="1" type="body"/>
          </p:nvPr>
        </p:nvSpPr>
        <p:spPr>
          <a:xfrm>
            <a:off x="5117586" y="1124998"/>
            <a:ext cx="6143248" cy="5129920"/>
          </a:xfrm>
          <a:prstGeom prst="rect">
            <a:avLst/>
          </a:prstGeom>
          <a:noFill/>
          <a:ln>
            <a:noFill/>
          </a:ln>
        </p:spPr>
        <p:txBody>
          <a:bodyPr anchorCtr="0" anchor="ctr" bIns="45700" lIns="91425" spcFirstLastPara="1" rIns="91425" wrap="square" tIns="45700">
            <a:normAutofit/>
          </a:bodyPr>
          <a:lstStyle/>
          <a:p>
            <a:pPr indent="-305435" lvl="0" marL="305435" rtl="0" algn="l">
              <a:lnSpc>
                <a:spcPct val="100000"/>
              </a:lnSpc>
              <a:spcBef>
                <a:spcPts val="0"/>
              </a:spcBef>
              <a:spcAft>
                <a:spcPts val="0"/>
              </a:spcAft>
              <a:buSzPts val="1564"/>
              <a:buChar char="◼"/>
            </a:pPr>
            <a:r>
              <a:rPr b="1" lang="en-US">
                <a:latin typeface="Comic Sans MS"/>
                <a:ea typeface="Comic Sans MS"/>
                <a:cs typeface="Comic Sans MS"/>
                <a:sym typeface="Comic Sans MS"/>
              </a:rPr>
              <a:t>Wikimedia Foundation, </a:t>
            </a:r>
            <a:r>
              <a:rPr lang="en-US">
                <a:latin typeface="Comic Sans MS"/>
                <a:ea typeface="Comic Sans MS"/>
                <a:cs typeface="Comic Sans MS"/>
                <a:sym typeface="Comic Sans MS"/>
              </a:rPr>
              <a:t>the organization that hosts Wikipedia, makes the web activity records and the hyperlinks structure of Wikipedia publicly accessible either through an API or through database dump files.</a:t>
            </a:r>
            <a:endParaRPr/>
          </a:p>
          <a:p>
            <a:pPr indent="-305435" lvl="0" marL="305435" rtl="0" algn="l">
              <a:lnSpc>
                <a:spcPct val="100000"/>
              </a:lnSpc>
              <a:spcBef>
                <a:spcPts val="940"/>
              </a:spcBef>
              <a:spcAft>
                <a:spcPts val="0"/>
              </a:spcAft>
              <a:buSzPts val="1564"/>
              <a:buChar char="◼"/>
            </a:pPr>
            <a:r>
              <a:rPr lang="en-US">
                <a:latin typeface="Comic Sans MS"/>
                <a:ea typeface="Comic Sans MS"/>
                <a:cs typeface="Comic Sans MS"/>
                <a:sym typeface="Comic Sans MS"/>
              </a:rPr>
              <a:t>Dumps are huge and takes a long time for researchers to load and filter them as per their need.</a:t>
            </a:r>
            <a:endParaRPr/>
          </a:p>
          <a:p>
            <a:pPr indent="-305435" lvl="0" marL="305435" rtl="0" algn="l">
              <a:lnSpc>
                <a:spcPct val="100000"/>
              </a:lnSpc>
              <a:spcBef>
                <a:spcPts val="940"/>
              </a:spcBef>
              <a:spcAft>
                <a:spcPts val="0"/>
              </a:spcAft>
              <a:buSzPts val="1564"/>
              <a:buChar char="◼"/>
            </a:pPr>
            <a:r>
              <a:rPr lang="en-US">
                <a:latin typeface="Comic Sans MS"/>
                <a:ea typeface="Comic Sans MS"/>
                <a:cs typeface="Comic Sans MS"/>
                <a:sym typeface="Comic Sans MS"/>
              </a:rPr>
              <a:t>For the case of API, the number of queries and the response size are very limited.</a:t>
            </a:r>
            <a:endParaRPr/>
          </a:p>
          <a:p>
            <a:pPr indent="-305435" lvl="0" marL="305435" rtl="0" algn="l">
              <a:lnSpc>
                <a:spcPct val="100000"/>
              </a:lnSpc>
              <a:spcBef>
                <a:spcPts val="940"/>
              </a:spcBef>
              <a:spcAft>
                <a:spcPts val="0"/>
              </a:spcAft>
              <a:buSzPts val="1564"/>
              <a:buChar char="◼"/>
            </a:pPr>
            <a:r>
              <a:rPr lang="en-US">
                <a:latin typeface="Comic Sans MS"/>
                <a:ea typeface="Comic Sans MS"/>
                <a:cs typeface="Comic Sans MS"/>
                <a:sym typeface="Comic Sans MS"/>
              </a:rPr>
              <a:t>The </a:t>
            </a:r>
            <a:r>
              <a:rPr b="1" lang="en-US">
                <a:latin typeface="Comic Sans MS"/>
                <a:ea typeface="Comic Sans MS"/>
                <a:cs typeface="Comic Sans MS"/>
                <a:sym typeface="Comic Sans MS"/>
              </a:rPr>
              <a:t>hyperlink network structure </a:t>
            </a:r>
            <a:r>
              <a:rPr lang="en-US">
                <a:latin typeface="Comic Sans MS"/>
                <a:ea typeface="Comic Sans MS"/>
                <a:cs typeface="Comic Sans MS"/>
                <a:sym typeface="Comic Sans MS"/>
              </a:rPr>
              <a:t>and the </a:t>
            </a:r>
            <a:r>
              <a:rPr b="1" lang="en-US">
                <a:latin typeface="Comic Sans MS"/>
                <a:ea typeface="Comic Sans MS"/>
                <a:cs typeface="Comic Sans MS"/>
                <a:sym typeface="Comic Sans MS"/>
              </a:rPr>
              <a:t>viewership statistics (pagecounts) </a:t>
            </a:r>
            <a:r>
              <a:rPr lang="en-US">
                <a:latin typeface="Comic Sans MS"/>
                <a:ea typeface="Comic Sans MS"/>
                <a:cs typeface="Comic Sans MS"/>
                <a:sym typeface="Comic Sans MS"/>
              </a:rPr>
              <a:t>of Wikipedia articles have attracted significant attention from the research community.</a:t>
            </a:r>
            <a:endParaRPr/>
          </a:p>
          <a:p>
            <a:pPr indent="-305435" lvl="0" marL="305435" rtl="0" algn="l">
              <a:lnSpc>
                <a:spcPct val="100000"/>
              </a:lnSpc>
              <a:spcBef>
                <a:spcPts val="940"/>
              </a:spcBef>
              <a:spcAft>
                <a:spcPts val="0"/>
              </a:spcAft>
              <a:buSzPts val="1564"/>
              <a:buChar char="◼"/>
            </a:pPr>
            <a:r>
              <a:rPr lang="en-US">
                <a:latin typeface="Comic Sans MS"/>
                <a:ea typeface="Comic Sans MS"/>
                <a:cs typeface="Comic Sans MS"/>
                <a:sym typeface="Comic Sans MS"/>
              </a:rPr>
              <a:t>Hence, the authors have focussed on designing a database that allows one to query this hybrid data structure conveniently.</a:t>
            </a:r>
            <a:endParaRPr/>
          </a:p>
        </p:txBody>
      </p:sp>
      <p:sp>
        <p:nvSpPr>
          <p:cNvPr id="156" name="Google Shape;156;p3"/>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36363"/>
            </a:gs>
            <a:gs pos="100000">
              <a:schemeClr val="dk1"/>
            </a:gs>
          </a:gsLst>
          <a:path path="circle">
            <a:fillToRect b="100%" r="100%"/>
          </a:path>
          <a:tileRect l="-100%" t="-100%"/>
        </a:gradFill>
      </p:bgPr>
    </p:bg>
    <p:spTree>
      <p:nvGrpSpPr>
        <p:cNvPr id="160" name="Shape 160"/>
        <p:cNvGrpSpPr/>
        <p:nvPr/>
      </p:nvGrpSpPr>
      <p:grpSpPr>
        <a:xfrm>
          <a:off x="0" y="0"/>
          <a:ext cx="0" cy="0"/>
          <a:chOff x="0" y="0"/>
          <a:chExt cx="0" cy="0"/>
        </a:xfrm>
      </p:grpSpPr>
      <p:sp>
        <p:nvSpPr>
          <p:cNvPr id="161" name="Google Shape;161;p4"/>
          <p:cNvSpPr txBox="1"/>
          <p:nvPr>
            <p:ph type="title"/>
          </p:nvPr>
        </p:nvSpPr>
        <p:spPr>
          <a:xfrm>
            <a:off x="581192" y="702156"/>
            <a:ext cx="11029616" cy="53110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rgbClr val="FEFEFE"/>
              </a:buClr>
              <a:buSzPct val="100000"/>
              <a:buFont typeface="Comic Sans MS"/>
              <a:buNone/>
            </a:pPr>
            <a:r>
              <a:rPr lang="en-US">
                <a:latin typeface="Comic Sans MS"/>
                <a:ea typeface="Comic Sans MS"/>
                <a:cs typeface="Comic Sans MS"/>
                <a:sym typeface="Comic Sans MS"/>
              </a:rPr>
              <a:t>A SCREENSHOT SHOWING THE WIKI DUMP SIZES OF THE YEAR 2021</a:t>
            </a:r>
            <a:endParaRPr/>
          </a:p>
        </p:txBody>
      </p:sp>
      <p:pic>
        <p:nvPicPr>
          <p:cNvPr descr="Graphical user interface, text, application, email&#10;&#10;Description automatically generated" id="162" name="Google Shape;162;p4"/>
          <p:cNvPicPr preferRelativeResize="0"/>
          <p:nvPr>
            <p:ph idx="1" type="body"/>
          </p:nvPr>
        </p:nvPicPr>
        <p:blipFill rotWithShape="1">
          <a:blip r:embed="rId3">
            <a:alphaModFix/>
          </a:blip>
          <a:srcRect b="0" l="0" r="0" t="0"/>
          <a:stretch/>
        </p:blipFill>
        <p:spPr>
          <a:xfrm>
            <a:off x="1059391" y="1359659"/>
            <a:ext cx="10417682" cy="5001910"/>
          </a:xfrm>
          <a:prstGeom prst="rect">
            <a:avLst/>
          </a:prstGeom>
          <a:noFill/>
          <a:ln>
            <a:noFill/>
          </a:ln>
        </p:spPr>
      </p:pic>
      <p:sp>
        <p:nvSpPr>
          <p:cNvPr id="163" name="Google Shape;163;p4"/>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d2b7a05db6_0_12"/>
          <p:cNvSpPr txBox="1"/>
          <p:nvPr>
            <p:ph type="title"/>
          </p:nvPr>
        </p:nvSpPr>
        <p:spPr>
          <a:xfrm>
            <a:off x="581200" y="702153"/>
            <a:ext cx="11029500" cy="650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sz="2800">
                <a:latin typeface="Comic Sans MS"/>
                <a:ea typeface="Comic Sans MS"/>
                <a:cs typeface="Comic Sans MS"/>
                <a:sym typeface="Comic Sans MS"/>
              </a:rPr>
              <a:t>CONTRIBUTIONS</a:t>
            </a:r>
            <a:endParaRPr b="1" sz="2800">
              <a:latin typeface="Comic Sans MS"/>
              <a:ea typeface="Comic Sans MS"/>
              <a:cs typeface="Comic Sans MS"/>
              <a:sym typeface="Comic Sans MS"/>
            </a:endParaRPr>
          </a:p>
        </p:txBody>
      </p:sp>
      <p:sp>
        <p:nvSpPr>
          <p:cNvPr id="169" name="Google Shape;169;gd2b7a05db6_0_12"/>
          <p:cNvSpPr txBox="1"/>
          <p:nvPr>
            <p:ph idx="1" type="body"/>
          </p:nvPr>
        </p:nvSpPr>
        <p:spPr>
          <a:xfrm>
            <a:off x="581200" y="1446600"/>
            <a:ext cx="11029500" cy="45288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Comic Sans MS"/>
              <a:buChar char="◼"/>
            </a:pPr>
            <a:r>
              <a:rPr lang="en-US" sz="1800">
                <a:latin typeface="Comic Sans MS"/>
                <a:ea typeface="Comic Sans MS"/>
                <a:cs typeface="Comic Sans MS"/>
                <a:sym typeface="Comic Sans MS"/>
              </a:rPr>
              <a:t>All were involved in setting up the environment with compatible versions of softwares and plugins. Also, pre-processing of large SQL wikipedia dumps were done by all.</a:t>
            </a:r>
            <a:endParaRPr sz="1800">
              <a:latin typeface="Comic Sans MS"/>
              <a:ea typeface="Comic Sans MS"/>
              <a:cs typeface="Comic Sans MS"/>
              <a:sym typeface="Comic Sans MS"/>
            </a:endParaRPr>
          </a:p>
          <a:p>
            <a:pPr indent="0" lvl="0" marL="0" rtl="0" algn="l">
              <a:spcBef>
                <a:spcPts val="360"/>
              </a:spcBef>
              <a:spcAft>
                <a:spcPts val="0"/>
              </a:spcAft>
              <a:buNone/>
            </a:pPr>
            <a:r>
              <a:rPr b="1" lang="en-US" sz="1800">
                <a:latin typeface="Comic Sans MS"/>
                <a:ea typeface="Comic Sans MS"/>
                <a:cs typeface="Comic Sans MS"/>
                <a:sym typeface="Comic Sans MS"/>
              </a:rPr>
              <a:t>	</a:t>
            </a:r>
            <a:endParaRPr sz="1800">
              <a:latin typeface="Comic Sans MS"/>
              <a:ea typeface="Comic Sans MS"/>
              <a:cs typeface="Comic Sans MS"/>
              <a:sym typeface="Comic Sans MS"/>
            </a:endParaRPr>
          </a:p>
        </p:txBody>
      </p:sp>
      <p:sp>
        <p:nvSpPr>
          <p:cNvPr id="170" name="Google Shape;170;gd2b7a05db6_0_12"/>
          <p:cNvSpPr txBox="1"/>
          <p:nvPr>
            <p:ph idx="12" type="sldNum"/>
          </p:nvPr>
        </p:nvSpPr>
        <p:spPr>
          <a:xfrm>
            <a:off x="10558300" y="6423914"/>
            <a:ext cx="1052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graphicFrame>
        <p:nvGraphicFramePr>
          <p:cNvPr id="171" name="Google Shape;171;gd2b7a05db6_0_12"/>
          <p:cNvGraphicFramePr/>
          <p:nvPr/>
        </p:nvGraphicFramePr>
        <p:xfrm>
          <a:off x="952500" y="2667000"/>
          <a:ext cx="3000000" cy="3000000"/>
        </p:xfrm>
        <a:graphic>
          <a:graphicData uri="http://schemas.openxmlformats.org/drawingml/2006/table">
            <a:tbl>
              <a:tblPr>
                <a:noFill/>
                <a:tableStyleId>{5345BA7E-3191-4D0F-9B65-18A31530F392}</a:tableStyleId>
              </a:tblPr>
              <a:tblGrid>
                <a:gridCol w="5143500"/>
                <a:gridCol w="5143500"/>
              </a:tblGrid>
              <a:tr h="381000">
                <a:tc>
                  <a:txBody>
                    <a:bodyPr/>
                    <a:lstStyle/>
                    <a:p>
                      <a:pPr indent="0" lvl="0" marL="0" rtl="0" algn="ctr">
                        <a:spcBef>
                          <a:spcPts val="0"/>
                        </a:spcBef>
                        <a:spcAft>
                          <a:spcPts val="0"/>
                        </a:spcAft>
                        <a:buNone/>
                      </a:pPr>
                      <a:r>
                        <a:rPr b="1" lang="en-US">
                          <a:latin typeface="Comic Sans MS"/>
                          <a:ea typeface="Comic Sans MS"/>
                          <a:cs typeface="Comic Sans MS"/>
                          <a:sym typeface="Comic Sans MS"/>
                        </a:rPr>
                        <a:t>Pratibha Singh</a:t>
                      </a:r>
                      <a:endParaRPr b="1">
                        <a:latin typeface="Comic Sans MS"/>
                        <a:ea typeface="Comic Sans MS"/>
                        <a:cs typeface="Comic Sans MS"/>
                        <a:sym typeface="Comic Sans MS"/>
                      </a:endParaRPr>
                    </a:p>
                  </a:txBody>
                  <a:tcPr marT="91425" marB="91425" marR="91425" marL="91425">
                    <a:solidFill>
                      <a:srgbClr val="FFFFFF"/>
                    </a:solidFill>
                  </a:tcPr>
                </a:tc>
                <a:tc>
                  <a:txBody>
                    <a:bodyPr/>
                    <a:lstStyle/>
                    <a:p>
                      <a:pPr indent="0" lvl="0" marL="0" rtl="0" algn="l">
                        <a:spcBef>
                          <a:spcPts val="0"/>
                        </a:spcBef>
                        <a:spcAft>
                          <a:spcPts val="0"/>
                        </a:spcAft>
                        <a:buNone/>
                      </a:pPr>
                      <a:r>
                        <a:rPr lang="en-US">
                          <a:latin typeface="Comic Sans MS"/>
                          <a:ea typeface="Comic Sans MS"/>
                          <a:cs typeface="Comic Sans MS"/>
                          <a:sym typeface="Comic Sans MS"/>
                        </a:rPr>
                        <a:t>Neo4j graph database deployment that contains information about pages and the categories that they belong to. Extracted subgraph for the month of Feb 2021 for further processing. Also analysed the ground truth with the results that we got.</a:t>
                      </a:r>
                      <a:endParaRPr>
                        <a:latin typeface="Comic Sans MS"/>
                        <a:ea typeface="Comic Sans MS"/>
                        <a:cs typeface="Comic Sans MS"/>
                        <a:sym typeface="Comic Sans MS"/>
                      </a:endParaRPr>
                    </a:p>
                  </a:txBody>
                  <a:tcPr marT="91425" marB="91425" marR="91425" marL="91425">
                    <a:solidFill>
                      <a:srgbClr val="FFFFFF"/>
                    </a:solidFill>
                  </a:tcPr>
                </a:tc>
              </a:tr>
              <a:tr h="381000">
                <a:tc>
                  <a:txBody>
                    <a:bodyPr/>
                    <a:lstStyle/>
                    <a:p>
                      <a:pPr indent="0" lvl="0" marL="0" rtl="0" algn="ctr">
                        <a:spcBef>
                          <a:spcPts val="0"/>
                        </a:spcBef>
                        <a:spcAft>
                          <a:spcPts val="0"/>
                        </a:spcAft>
                        <a:buNone/>
                      </a:pPr>
                      <a:r>
                        <a:rPr b="1" lang="en-US">
                          <a:latin typeface="Comic Sans MS"/>
                          <a:ea typeface="Comic Sans MS"/>
                          <a:cs typeface="Comic Sans MS"/>
                          <a:sym typeface="Comic Sans MS"/>
                        </a:rPr>
                        <a:t>Aditya Anand</a:t>
                      </a:r>
                      <a:endParaRPr b="1">
                        <a:latin typeface="Comic Sans MS"/>
                        <a:ea typeface="Comic Sans MS"/>
                        <a:cs typeface="Comic Sans MS"/>
                        <a:sym typeface="Comic Sans MS"/>
                      </a:endParaRPr>
                    </a:p>
                  </a:txBody>
                  <a:tcPr marT="91425" marB="91425" marR="91425" marL="91425">
                    <a:solidFill>
                      <a:srgbClr val="FFFFFF"/>
                    </a:solidFill>
                  </a:tcPr>
                </a:tc>
                <a:tc>
                  <a:txBody>
                    <a:bodyPr/>
                    <a:lstStyle/>
                    <a:p>
                      <a:pPr indent="0" lvl="0" marL="0" rtl="0" algn="l">
                        <a:spcBef>
                          <a:spcPts val="0"/>
                        </a:spcBef>
                        <a:spcAft>
                          <a:spcPts val="0"/>
                        </a:spcAft>
                        <a:buNone/>
                      </a:pPr>
                      <a:r>
                        <a:rPr lang="en-US">
                          <a:latin typeface="Comic Sans MS"/>
                          <a:ea typeface="Comic Sans MS"/>
                          <a:cs typeface="Comic Sans MS"/>
                          <a:sym typeface="Comic Sans MS"/>
                        </a:rPr>
                        <a:t>Pre-processed raw pagecounts and deployed the pagecounts database into Cassandra. Applied tf-idf keyword extraction algorithm to find the trending topics for Feb 2021.</a:t>
                      </a:r>
                      <a:endParaRPr>
                        <a:latin typeface="Comic Sans MS"/>
                        <a:ea typeface="Comic Sans MS"/>
                        <a:cs typeface="Comic Sans MS"/>
                        <a:sym typeface="Comic Sans MS"/>
                      </a:endParaRPr>
                    </a:p>
                  </a:txBody>
                  <a:tcPr marT="91425" marB="91425" marR="91425" marL="91425">
                    <a:solidFill>
                      <a:srgbClr val="FFFFFF"/>
                    </a:solidFill>
                  </a:tcPr>
                </a:tc>
              </a:tr>
              <a:tr h="381000">
                <a:tc>
                  <a:txBody>
                    <a:bodyPr/>
                    <a:lstStyle/>
                    <a:p>
                      <a:pPr indent="0" lvl="0" marL="0" rtl="0" algn="ctr">
                        <a:spcBef>
                          <a:spcPts val="0"/>
                        </a:spcBef>
                        <a:spcAft>
                          <a:spcPts val="0"/>
                        </a:spcAft>
                        <a:buNone/>
                      </a:pPr>
                      <a:r>
                        <a:rPr b="1" lang="en-US">
                          <a:latin typeface="Comic Sans MS"/>
                          <a:ea typeface="Comic Sans MS"/>
                          <a:cs typeface="Comic Sans MS"/>
                          <a:sym typeface="Comic Sans MS"/>
                        </a:rPr>
                        <a:t>Yogesh Porwal</a:t>
                      </a:r>
                      <a:endParaRPr b="1">
                        <a:latin typeface="Comic Sans MS"/>
                        <a:ea typeface="Comic Sans MS"/>
                        <a:cs typeface="Comic Sans MS"/>
                        <a:sym typeface="Comic Sans MS"/>
                      </a:endParaRPr>
                    </a:p>
                  </a:txBody>
                  <a:tcPr marT="91425" marB="91425" marR="91425" marL="91425">
                    <a:solidFill>
                      <a:srgbClr val="FFFFFF"/>
                    </a:solidFill>
                  </a:tcPr>
                </a:tc>
                <a:tc>
                  <a:txBody>
                    <a:bodyPr/>
                    <a:lstStyle/>
                    <a:p>
                      <a:pPr indent="0" lvl="0" marL="0" rtl="0" algn="l">
                        <a:spcBef>
                          <a:spcPts val="0"/>
                        </a:spcBef>
                        <a:spcAft>
                          <a:spcPts val="0"/>
                        </a:spcAft>
                        <a:buNone/>
                      </a:pPr>
                      <a:r>
                        <a:rPr lang="en-US">
                          <a:latin typeface="Comic Sans MS"/>
                          <a:ea typeface="Comic Sans MS"/>
                          <a:cs typeface="Comic Sans MS"/>
                          <a:sym typeface="Comic Sans MS"/>
                        </a:rPr>
                        <a:t>Applied Louvain community detection algorithm on the extracted subgraph. Did graph visualization on Gephi and analyzed graph structure.</a:t>
                      </a:r>
                      <a:endParaRPr>
                        <a:latin typeface="Comic Sans MS"/>
                        <a:ea typeface="Comic Sans MS"/>
                        <a:cs typeface="Comic Sans MS"/>
                        <a:sym typeface="Comic Sans MS"/>
                      </a:endParaRPr>
                    </a:p>
                  </a:txBody>
                  <a:tcPr marT="91425" marB="91425" marR="91425" marL="91425">
                    <a:solidFill>
                      <a:srgbClr val="FFFFFF"/>
                    </a:solidFill>
                  </a:tcPr>
                </a:tc>
              </a:tr>
              <a:tr h="381000">
                <a:tc>
                  <a:txBody>
                    <a:bodyPr/>
                    <a:lstStyle/>
                    <a:p>
                      <a:pPr indent="0" lvl="0" marL="0" rtl="0" algn="ctr">
                        <a:spcBef>
                          <a:spcPts val="0"/>
                        </a:spcBef>
                        <a:spcAft>
                          <a:spcPts val="0"/>
                        </a:spcAft>
                        <a:buNone/>
                      </a:pPr>
                      <a:r>
                        <a:rPr b="1" lang="en-US">
                          <a:latin typeface="Comic Sans MS"/>
                          <a:ea typeface="Comic Sans MS"/>
                          <a:cs typeface="Comic Sans MS"/>
                          <a:sym typeface="Comic Sans MS"/>
                        </a:rPr>
                        <a:t>Somoshree Datta</a:t>
                      </a:r>
                      <a:endParaRPr b="1">
                        <a:latin typeface="Comic Sans MS"/>
                        <a:ea typeface="Comic Sans MS"/>
                        <a:cs typeface="Comic Sans MS"/>
                        <a:sym typeface="Comic Sans MS"/>
                      </a:endParaRPr>
                    </a:p>
                  </a:txBody>
                  <a:tcPr marT="91425" marB="91425" marR="91425" marL="91425">
                    <a:solidFill>
                      <a:srgbClr val="FFFFFF"/>
                    </a:solidFill>
                  </a:tcPr>
                </a:tc>
                <a:tc>
                  <a:txBody>
                    <a:bodyPr/>
                    <a:lstStyle/>
                    <a:p>
                      <a:pPr indent="0" lvl="0" marL="0" rtl="0" algn="l">
                        <a:spcBef>
                          <a:spcPts val="0"/>
                        </a:spcBef>
                        <a:spcAft>
                          <a:spcPts val="0"/>
                        </a:spcAft>
                        <a:buNone/>
                      </a:pPr>
                      <a:r>
                        <a:rPr lang="en-US">
                          <a:latin typeface="Comic Sans MS"/>
                          <a:ea typeface="Comic Sans MS"/>
                          <a:cs typeface="Comic Sans MS"/>
                          <a:sym typeface="Comic Sans MS"/>
                        </a:rPr>
                        <a:t>Chose top 5 communities based on their sizes. Wrote code scripts that computed the pageview scores of each node in these communities using the pagecounts data that was deployed in Cassandra earlier.</a:t>
                      </a:r>
                      <a:endParaRPr>
                        <a:latin typeface="Comic Sans MS"/>
                        <a:ea typeface="Comic Sans MS"/>
                        <a:cs typeface="Comic Sans MS"/>
                        <a:sym typeface="Comic Sans MS"/>
                      </a:endParaRPr>
                    </a:p>
                  </a:txBody>
                  <a:tcPr marT="91425" marB="91425" marR="91425" marL="91425">
                    <a:solidFill>
                      <a:srgbClr val="FFFFF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5" name="Shape 175"/>
        <p:cNvGrpSpPr/>
        <p:nvPr/>
      </p:nvGrpSpPr>
      <p:grpSpPr>
        <a:xfrm>
          <a:off x="0" y="0"/>
          <a:ext cx="0" cy="0"/>
          <a:chOff x="0" y="0"/>
          <a:chExt cx="0" cy="0"/>
        </a:xfrm>
      </p:grpSpPr>
      <p:sp>
        <p:nvSpPr>
          <p:cNvPr id="176" name="Google Shape;176;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80" name="Google Shape;180;p5"/>
          <p:cNvSpPr/>
          <p:nvPr/>
        </p:nvSpPr>
        <p:spPr>
          <a:xfrm>
            <a:off x="4246851" y="601200"/>
            <a:ext cx="7498616" cy="578936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txBox="1"/>
          <p:nvPr>
            <p:ph type="title"/>
          </p:nvPr>
        </p:nvSpPr>
        <p:spPr>
          <a:xfrm>
            <a:off x="4602822" y="938022"/>
            <a:ext cx="6658013"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2800"/>
              <a:buFont typeface="Comic Sans MS"/>
              <a:buNone/>
            </a:pPr>
            <a:r>
              <a:rPr b="1" lang="en-US" sz="2800">
                <a:solidFill>
                  <a:srgbClr val="FFFFFF"/>
                </a:solidFill>
                <a:latin typeface="Comic Sans MS"/>
                <a:ea typeface="Comic Sans MS"/>
                <a:cs typeface="Comic Sans MS"/>
                <a:sym typeface="Comic Sans MS"/>
              </a:rPr>
              <a:t>BUILDING A GRAPH-BASED SOLUTION – A GRAPH DATABASE</a:t>
            </a:r>
            <a:endParaRPr/>
          </a:p>
        </p:txBody>
      </p:sp>
      <p:sp>
        <p:nvSpPr>
          <p:cNvPr id="182" name="Google Shape;182;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picture containing indoor&#10;&#10;Description automatically generated" id="185" name="Google Shape;185;p5"/>
          <p:cNvPicPr preferRelativeResize="0"/>
          <p:nvPr>
            <p:ph idx="1" type="body"/>
          </p:nvPr>
        </p:nvPicPr>
        <p:blipFill rotWithShape="1">
          <a:blip r:embed="rId3">
            <a:alphaModFix/>
          </a:blip>
          <a:srcRect b="0" l="0" r="0" t="0"/>
          <a:stretch/>
        </p:blipFill>
        <p:spPr>
          <a:xfrm>
            <a:off x="252783" y="1633813"/>
            <a:ext cx="3888489" cy="3978449"/>
          </a:xfrm>
          <a:prstGeom prst="rect">
            <a:avLst/>
          </a:prstGeom>
          <a:noFill/>
          <a:ln>
            <a:noFill/>
          </a:ln>
        </p:spPr>
      </p:pic>
      <p:sp>
        <p:nvSpPr>
          <p:cNvPr id="186" name="Google Shape;186;p5"/>
          <p:cNvSpPr txBox="1"/>
          <p:nvPr>
            <p:ph idx="2" type="body"/>
          </p:nvPr>
        </p:nvSpPr>
        <p:spPr>
          <a:xfrm>
            <a:off x="4602822" y="2340864"/>
            <a:ext cx="6658013" cy="3793237"/>
          </a:xfrm>
          <a:prstGeom prst="rect">
            <a:avLst/>
          </a:prstGeom>
          <a:noFill/>
          <a:ln>
            <a:noFill/>
          </a:ln>
        </p:spPr>
        <p:txBody>
          <a:bodyPr anchorCtr="0" anchor="ctr" bIns="45700" lIns="91425" spcFirstLastPara="1" rIns="91425" wrap="square" tIns="45700">
            <a:noAutofit/>
          </a:bodyPr>
          <a:lstStyle/>
          <a:p>
            <a:pPr indent="-305435" lvl="0" marL="305435" rtl="0" algn="l">
              <a:lnSpc>
                <a:spcPct val="100000"/>
              </a:lnSpc>
              <a:spcBef>
                <a:spcPts val="0"/>
              </a:spcBef>
              <a:spcAft>
                <a:spcPts val="0"/>
              </a:spcAft>
              <a:buSzPts val="1656"/>
              <a:buChar char="◼"/>
            </a:pPr>
            <a:r>
              <a:rPr lang="en-US" sz="1800">
                <a:solidFill>
                  <a:srgbClr val="FFFFFF"/>
                </a:solidFill>
                <a:latin typeface="Comic Sans MS"/>
                <a:ea typeface="Comic Sans MS"/>
                <a:cs typeface="Comic Sans MS"/>
                <a:sym typeface="Comic Sans MS"/>
              </a:rPr>
              <a:t>Present a graph data-structure that simplifies access to Wikipedia data dumps and its viewership statistics.</a:t>
            </a:r>
            <a:endParaRPr/>
          </a:p>
          <a:p>
            <a:pPr indent="-305435" lvl="0" marL="305435" rtl="0" algn="l">
              <a:lnSpc>
                <a:spcPct val="100000"/>
              </a:lnSpc>
              <a:spcBef>
                <a:spcPts val="960"/>
              </a:spcBef>
              <a:spcAft>
                <a:spcPts val="0"/>
              </a:spcAft>
              <a:buSzPts val="1656"/>
              <a:buChar char="◼"/>
            </a:pPr>
            <a:r>
              <a:rPr lang="en-US" sz="1800">
                <a:solidFill>
                  <a:srgbClr val="FFFFFF"/>
                </a:solidFill>
                <a:latin typeface="Comic Sans MS"/>
                <a:ea typeface="Comic Sans MS"/>
                <a:cs typeface="Comic Sans MS"/>
                <a:sym typeface="Comic Sans MS"/>
              </a:rPr>
              <a:t>Wikipedia articles form the nodes of the graph.</a:t>
            </a:r>
            <a:endParaRPr/>
          </a:p>
          <a:p>
            <a:pPr indent="-305435" lvl="0" marL="305435" rtl="0" algn="l">
              <a:lnSpc>
                <a:spcPct val="100000"/>
              </a:lnSpc>
              <a:spcBef>
                <a:spcPts val="960"/>
              </a:spcBef>
              <a:spcAft>
                <a:spcPts val="0"/>
              </a:spcAft>
              <a:buSzPts val="1656"/>
              <a:buChar char="◼"/>
            </a:pPr>
            <a:r>
              <a:rPr lang="en-US" sz="1800">
                <a:solidFill>
                  <a:srgbClr val="FFFFFF"/>
                </a:solidFill>
                <a:latin typeface="Comic Sans MS"/>
                <a:ea typeface="Comic Sans MS"/>
                <a:cs typeface="Comic Sans MS"/>
                <a:sym typeface="Comic Sans MS"/>
              </a:rPr>
              <a:t>Hyperlinks pointing to different pages form the directed edges between the nodes.</a:t>
            </a:r>
            <a:endParaRPr/>
          </a:p>
          <a:p>
            <a:pPr indent="-305435" lvl="0" marL="305435" rtl="0" algn="l">
              <a:lnSpc>
                <a:spcPct val="100000"/>
              </a:lnSpc>
              <a:spcBef>
                <a:spcPts val="960"/>
              </a:spcBef>
              <a:spcAft>
                <a:spcPts val="0"/>
              </a:spcAft>
              <a:buSzPts val="1656"/>
              <a:buChar char="◼"/>
            </a:pPr>
            <a:r>
              <a:rPr lang="en-US" sz="1800">
                <a:solidFill>
                  <a:srgbClr val="FFFFFF"/>
                </a:solidFill>
                <a:latin typeface="Comic Sans MS"/>
                <a:ea typeface="Comic Sans MS"/>
                <a:cs typeface="Comic Sans MS"/>
                <a:sym typeface="Comic Sans MS"/>
              </a:rPr>
              <a:t>Categories of Wikipedia articles are also structured as nodes in the graph.</a:t>
            </a:r>
            <a:endParaRPr/>
          </a:p>
          <a:p>
            <a:pPr indent="-305435" lvl="0" marL="305435" rtl="0" algn="l">
              <a:lnSpc>
                <a:spcPct val="100000"/>
              </a:lnSpc>
              <a:spcBef>
                <a:spcPts val="960"/>
              </a:spcBef>
              <a:spcAft>
                <a:spcPts val="0"/>
              </a:spcAft>
              <a:buSzPts val="1656"/>
              <a:buChar char="◼"/>
            </a:pPr>
            <a:r>
              <a:rPr lang="en-US" sz="1800">
                <a:solidFill>
                  <a:srgbClr val="FFFFFF"/>
                </a:solidFill>
                <a:latin typeface="Comic Sans MS"/>
                <a:ea typeface="Comic Sans MS"/>
                <a:cs typeface="Comic Sans MS"/>
                <a:sym typeface="Comic Sans MS"/>
              </a:rPr>
              <a:t>Hyperlinks are present in each article pointing to the categories they belong to.</a:t>
            </a:r>
            <a:endParaRPr/>
          </a:p>
          <a:p>
            <a:pPr indent="-305435" lvl="0" marL="305435" rtl="0" algn="l">
              <a:lnSpc>
                <a:spcPct val="100000"/>
              </a:lnSpc>
              <a:spcBef>
                <a:spcPts val="960"/>
              </a:spcBef>
              <a:spcAft>
                <a:spcPts val="0"/>
              </a:spcAft>
              <a:buSzPts val="1656"/>
              <a:buChar char="◼"/>
            </a:pPr>
            <a:r>
              <a:rPr lang="en-US" sz="1800">
                <a:solidFill>
                  <a:srgbClr val="FFFFFF"/>
                </a:solidFill>
                <a:latin typeface="Comic Sans MS"/>
                <a:ea typeface="Comic Sans MS"/>
                <a:cs typeface="Comic Sans MS"/>
                <a:sym typeface="Comic Sans MS"/>
              </a:rPr>
              <a:t>Redirect pages were removed from our dataset by redirecting the hyperlinks to point to the correct article.</a:t>
            </a:r>
            <a:endParaRPr/>
          </a:p>
        </p:txBody>
      </p:sp>
      <p:sp>
        <p:nvSpPr>
          <p:cNvPr id="187" name="Google Shape;187;p5"/>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bee7896630_2_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93" name="Google Shape;193;gbee7896630_2_9"/>
          <p:cNvSpPr txBox="1"/>
          <p:nvPr/>
        </p:nvSpPr>
        <p:spPr>
          <a:xfrm>
            <a:off x="2659750" y="2540975"/>
            <a:ext cx="8606100" cy="100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ibre Franklin"/>
              <a:ea typeface="Libre Franklin"/>
              <a:cs typeface="Libre Franklin"/>
              <a:sym typeface="Libre Franklin"/>
            </a:endParaRPr>
          </a:p>
        </p:txBody>
      </p:sp>
      <p:sp>
        <p:nvSpPr>
          <p:cNvPr id="194" name="Google Shape;194;gbee7896630_2_9"/>
          <p:cNvSpPr/>
          <p:nvPr/>
        </p:nvSpPr>
        <p:spPr>
          <a:xfrm>
            <a:off x="2468075" y="3067250"/>
            <a:ext cx="6801643" cy="10041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9900"/>
                </a:solidFill>
                <a:latin typeface="Lobster"/>
              </a:rPr>
              <a:t>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
          <p:cNvSpPr txBox="1"/>
          <p:nvPr>
            <p:ph type="title"/>
          </p:nvPr>
        </p:nvSpPr>
        <p:spPr>
          <a:xfrm>
            <a:off x="581192" y="702156"/>
            <a:ext cx="11029616" cy="553066"/>
          </a:xfrm>
          <a:prstGeom prst="rect">
            <a:avLst/>
          </a:prstGeom>
          <a:gradFill>
            <a:gsLst>
              <a:gs pos="0">
                <a:srgbClr val="2F2F2F"/>
              </a:gs>
              <a:gs pos="84000">
                <a:schemeClr val="dk1"/>
              </a:gs>
              <a:gs pos="100000">
                <a:schemeClr val="dk1"/>
              </a:gs>
            </a:gsLst>
            <a:lin ang="5400000" scaled="0"/>
          </a:gradFill>
          <a:ln>
            <a:noFill/>
          </a:ln>
          <a:effectLst>
            <a:outerShdw blurRad="88900" rotWithShape="0" dir="5040000" dist="38100">
              <a:srgbClr val="000000">
                <a:alpha val="60000"/>
              </a:srgbClr>
            </a:outerShdw>
          </a:effectLst>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2800"/>
              <a:buFont typeface="Comic Sans MS"/>
              <a:buNone/>
            </a:pPr>
            <a:r>
              <a:rPr b="1" lang="en-US" sz="2800">
                <a:solidFill>
                  <a:schemeClr val="lt1"/>
                </a:solidFill>
                <a:latin typeface="Comic Sans MS"/>
                <a:ea typeface="Comic Sans MS"/>
                <a:cs typeface="Comic Sans MS"/>
                <a:sym typeface="Comic Sans MS"/>
              </a:rPr>
              <a:t>WORK-FLOW</a:t>
            </a:r>
            <a:endParaRPr b="1" sz="2800">
              <a:latin typeface="Comic Sans MS"/>
              <a:ea typeface="Comic Sans MS"/>
              <a:cs typeface="Comic Sans MS"/>
              <a:sym typeface="Comic Sans MS"/>
            </a:endParaRPr>
          </a:p>
        </p:txBody>
      </p:sp>
      <p:grpSp>
        <p:nvGrpSpPr>
          <p:cNvPr id="200" name="Google Shape;200;p9"/>
          <p:cNvGrpSpPr/>
          <p:nvPr/>
        </p:nvGrpSpPr>
        <p:grpSpPr>
          <a:xfrm>
            <a:off x="1320658" y="1446872"/>
            <a:ext cx="3864000" cy="775292"/>
            <a:chOff x="3190621" y="-1820702"/>
            <a:chExt cx="18532373" cy="3828600"/>
          </a:xfrm>
        </p:grpSpPr>
        <p:sp>
          <p:nvSpPr>
            <p:cNvPr id="201" name="Google Shape;201;p9"/>
            <p:cNvSpPr/>
            <p:nvPr/>
          </p:nvSpPr>
          <p:spPr>
            <a:xfrm>
              <a:off x="3190621" y="-1820702"/>
              <a:ext cx="4777028" cy="3714360"/>
            </a:xfrm>
            <a:custGeom>
              <a:rect b="b" l="l" r="r" t="t"/>
              <a:pathLst>
                <a:path extrusionOk="0" h="20595" w="19679">
                  <a:moveTo>
                    <a:pt x="9839" y="0"/>
                  </a:moveTo>
                  <a:cubicBezTo>
                    <a:pt x="7321" y="0"/>
                    <a:pt x="4803" y="1005"/>
                    <a:pt x="2882" y="3015"/>
                  </a:cubicBezTo>
                  <a:cubicBezTo>
                    <a:pt x="-961" y="7037"/>
                    <a:pt x="-961" y="13557"/>
                    <a:pt x="2882" y="17579"/>
                  </a:cubicBezTo>
                  <a:cubicBezTo>
                    <a:pt x="6725" y="21600"/>
                    <a:pt x="12953" y="21600"/>
                    <a:pt x="16796" y="17579"/>
                  </a:cubicBezTo>
                  <a:cubicBezTo>
                    <a:pt x="20639" y="13557"/>
                    <a:pt x="20639" y="7037"/>
                    <a:pt x="16796" y="3015"/>
                  </a:cubicBezTo>
                  <a:cubicBezTo>
                    <a:pt x="14875" y="1005"/>
                    <a:pt x="12357" y="0"/>
                    <a:pt x="9839" y="0"/>
                  </a:cubicBezTo>
                  <a:close/>
                  <a:moveTo>
                    <a:pt x="9839" y="1267"/>
                  </a:moveTo>
                  <a:cubicBezTo>
                    <a:pt x="12047" y="1267"/>
                    <a:pt x="14256" y="2147"/>
                    <a:pt x="15941" y="3911"/>
                  </a:cubicBezTo>
                  <a:cubicBezTo>
                    <a:pt x="19310" y="7437"/>
                    <a:pt x="19310" y="13157"/>
                    <a:pt x="15941" y="16683"/>
                  </a:cubicBezTo>
                  <a:cubicBezTo>
                    <a:pt x="12571" y="20210"/>
                    <a:pt x="7107" y="20210"/>
                    <a:pt x="3737" y="16683"/>
                  </a:cubicBezTo>
                  <a:cubicBezTo>
                    <a:pt x="368" y="13157"/>
                    <a:pt x="368" y="7437"/>
                    <a:pt x="3737" y="3911"/>
                  </a:cubicBezTo>
                  <a:cubicBezTo>
                    <a:pt x="5422" y="2147"/>
                    <a:pt x="7631" y="1267"/>
                    <a:pt x="9839" y="1267"/>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02" name="Google Shape;202;p9"/>
            <p:cNvSpPr/>
            <p:nvPr/>
          </p:nvSpPr>
          <p:spPr>
            <a:xfrm>
              <a:off x="5666982" y="-1820702"/>
              <a:ext cx="15429600" cy="3828600"/>
            </a:xfrm>
            <a:prstGeom prst="rect">
              <a:avLst/>
            </a:prstGeom>
            <a:solidFill>
              <a:srgbClr val="ECEDF3"/>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1300"/>
                <a:buFont typeface="Helvetica Neue Light"/>
                <a:buNone/>
              </a:pPr>
              <a:r>
                <a:rPr b="0" i="0" lang="en-US" sz="1300" u="none" cap="none" strike="noStrike">
                  <a:solidFill>
                    <a:srgbClr val="FFFFFF"/>
                  </a:solidFill>
                  <a:latin typeface="Helvetica Neue Light"/>
                  <a:ea typeface="Helvetica Neue Light"/>
                  <a:cs typeface="Helvetica Neue Light"/>
                  <a:sym typeface="Helvetica Neue Light"/>
                </a:rPr>
                <a:t>ddd</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03" name="Google Shape;203;p9"/>
            <p:cNvSpPr/>
            <p:nvPr/>
          </p:nvSpPr>
          <p:spPr>
            <a:xfrm>
              <a:off x="21477594" y="-1820702"/>
              <a:ext cx="245400" cy="3828600"/>
            </a:xfrm>
            <a:prstGeom prst="rect">
              <a:avLst/>
            </a:pr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nvGrpSpPr>
            <p:cNvPr id="204" name="Google Shape;204;p9"/>
            <p:cNvGrpSpPr/>
            <p:nvPr/>
          </p:nvGrpSpPr>
          <p:grpSpPr>
            <a:xfrm>
              <a:off x="3952577" y="-1392121"/>
              <a:ext cx="3428791" cy="2784591"/>
              <a:chOff x="3361105" y="-1985580"/>
              <a:chExt cx="3428791" cy="2784591"/>
            </a:xfrm>
          </p:grpSpPr>
          <p:sp>
            <p:nvSpPr>
              <p:cNvPr id="205" name="Google Shape;205;p9"/>
              <p:cNvSpPr/>
              <p:nvPr/>
            </p:nvSpPr>
            <p:spPr>
              <a:xfrm rot="-5400000">
                <a:off x="3754555" y="-2236239"/>
                <a:ext cx="2641800" cy="3428700"/>
              </a:xfrm>
              <a:prstGeom prst="ellipse">
                <a:avLst/>
              </a:prstGeom>
              <a:solidFill>
                <a:srgbClr val="40928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06" name="Google Shape;206;p9"/>
              <p:cNvSpPr/>
              <p:nvPr/>
            </p:nvSpPr>
            <p:spPr>
              <a:xfrm>
                <a:off x="3361105" y="-1985580"/>
                <a:ext cx="3428791" cy="1428624"/>
              </a:xfrm>
              <a:custGeom>
                <a:rect b="b" l="l" r="r" t="t"/>
                <a:pathLst>
                  <a:path extrusionOk="0" h="21600" w="21540">
                    <a:moveTo>
                      <a:pt x="10770" y="0"/>
                    </a:moveTo>
                    <a:cubicBezTo>
                      <a:pt x="8012" y="0"/>
                      <a:pt x="5256" y="2083"/>
                      <a:pt x="3152" y="6255"/>
                    </a:cubicBezTo>
                    <a:cubicBezTo>
                      <a:pt x="1018" y="10486"/>
                      <a:pt x="-30" y="16054"/>
                      <a:pt x="0" y="21600"/>
                    </a:cubicBezTo>
                    <a:lnTo>
                      <a:pt x="21540" y="21600"/>
                    </a:lnTo>
                    <a:cubicBezTo>
                      <a:pt x="21570" y="16054"/>
                      <a:pt x="20522" y="10486"/>
                      <a:pt x="18388" y="6255"/>
                    </a:cubicBezTo>
                    <a:cubicBezTo>
                      <a:pt x="16284" y="2083"/>
                      <a:pt x="13528" y="0"/>
                      <a:pt x="10770" y="0"/>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grpSp>
      <p:sp>
        <p:nvSpPr>
          <p:cNvPr id="207" name="Google Shape;207;p9"/>
          <p:cNvSpPr txBox="1"/>
          <p:nvPr/>
        </p:nvSpPr>
        <p:spPr>
          <a:xfrm>
            <a:off x="1903805" y="1533660"/>
            <a:ext cx="35241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300"/>
              <a:buFont typeface="EB Garamond"/>
              <a:buNone/>
            </a:pPr>
            <a:r>
              <a:rPr b="1" i="0" lang="en-US" sz="2000" u="none" cap="none" strike="noStrike">
                <a:solidFill>
                  <a:schemeClr val="dk1"/>
                </a:solidFill>
                <a:latin typeface="EB Garamond"/>
                <a:ea typeface="EB Garamond"/>
                <a:cs typeface="EB Garamond"/>
                <a:sym typeface="EB Garamond"/>
              </a:rPr>
              <a:t>Environment Setup</a:t>
            </a:r>
            <a:endParaRPr b="1" i="0" sz="2000" u="none" cap="none" strike="noStrike">
              <a:solidFill>
                <a:schemeClr val="dk1"/>
              </a:solidFill>
              <a:latin typeface="EB Garamond"/>
              <a:ea typeface="EB Garamond"/>
              <a:cs typeface="EB Garamond"/>
              <a:sym typeface="EB Garamond"/>
            </a:endParaRPr>
          </a:p>
        </p:txBody>
      </p:sp>
      <p:sp>
        <p:nvSpPr>
          <p:cNvPr id="208" name="Google Shape;208;p9"/>
          <p:cNvSpPr txBox="1"/>
          <p:nvPr/>
        </p:nvSpPr>
        <p:spPr>
          <a:xfrm>
            <a:off x="1606563" y="1536723"/>
            <a:ext cx="424200" cy="5622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100"/>
              <a:buFont typeface="Libre Franklin"/>
              <a:buNone/>
            </a:pPr>
            <a:r>
              <a:rPr b="1" i="0" lang="en-US" sz="2100" u="none" cap="none" strike="noStrike">
                <a:solidFill>
                  <a:srgbClr val="FFFFFF"/>
                </a:solidFill>
                <a:latin typeface="Libre Franklin"/>
                <a:ea typeface="Libre Franklin"/>
                <a:cs typeface="Libre Franklin"/>
                <a:sym typeface="Libre Franklin"/>
              </a:rPr>
              <a:t>  </a:t>
            </a:r>
            <a:r>
              <a:rPr b="1" i="0" lang="en-US" sz="2100" u="none" cap="none" strike="noStrike">
                <a:solidFill>
                  <a:srgbClr val="FFFFFF"/>
                </a:solidFill>
                <a:latin typeface="Arial"/>
                <a:ea typeface="Arial"/>
                <a:cs typeface="Arial"/>
                <a:sym typeface="Arial"/>
              </a:rPr>
              <a:t>1</a:t>
            </a:r>
            <a:endParaRPr b="0" i="0" sz="1800" u="none" cap="none" strike="noStrike">
              <a:solidFill>
                <a:schemeClr val="dk1"/>
              </a:solidFill>
              <a:latin typeface="Libre Franklin"/>
              <a:ea typeface="Libre Franklin"/>
              <a:cs typeface="Libre Franklin"/>
              <a:sym typeface="Libre Franklin"/>
            </a:endParaRPr>
          </a:p>
        </p:txBody>
      </p:sp>
      <p:grpSp>
        <p:nvGrpSpPr>
          <p:cNvPr id="209" name="Google Shape;209;p9"/>
          <p:cNvGrpSpPr/>
          <p:nvPr/>
        </p:nvGrpSpPr>
        <p:grpSpPr>
          <a:xfrm>
            <a:off x="2312818" y="2430825"/>
            <a:ext cx="4547844" cy="775292"/>
            <a:chOff x="3190621" y="-1820702"/>
            <a:chExt cx="18532373" cy="3828600"/>
          </a:xfrm>
        </p:grpSpPr>
        <p:sp>
          <p:nvSpPr>
            <p:cNvPr id="210" name="Google Shape;210;p9"/>
            <p:cNvSpPr/>
            <p:nvPr/>
          </p:nvSpPr>
          <p:spPr>
            <a:xfrm>
              <a:off x="3190621" y="-1820702"/>
              <a:ext cx="4777028" cy="3714360"/>
            </a:xfrm>
            <a:custGeom>
              <a:rect b="b" l="l" r="r" t="t"/>
              <a:pathLst>
                <a:path extrusionOk="0" h="20595" w="19679">
                  <a:moveTo>
                    <a:pt x="9839" y="0"/>
                  </a:moveTo>
                  <a:cubicBezTo>
                    <a:pt x="7321" y="0"/>
                    <a:pt x="4803" y="1005"/>
                    <a:pt x="2882" y="3015"/>
                  </a:cubicBezTo>
                  <a:cubicBezTo>
                    <a:pt x="-961" y="7037"/>
                    <a:pt x="-961" y="13557"/>
                    <a:pt x="2882" y="17579"/>
                  </a:cubicBezTo>
                  <a:cubicBezTo>
                    <a:pt x="6725" y="21600"/>
                    <a:pt x="12953" y="21600"/>
                    <a:pt x="16796" y="17579"/>
                  </a:cubicBezTo>
                  <a:cubicBezTo>
                    <a:pt x="20639" y="13557"/>
                    <a:pt x="20639" y="7037"/>
                    <a:pt x="16796" y="3015"/>
                  </a:cubicBezTo>
                  <a:cubicBezTo>
                    <a:pt x="14875" y="1005"/>
                    <a:pt x="12357" y="0"/>
                    <a:pt x="9839" y="0"/>
                  </a:cubicBezTo>
                  <a:close/>
                  <a:moveTo>
                    <a:pt x="9839" y="1267"/>
                  </a:moveTo>
                  <a:cubicBezTo>
                    <a:pt x="12047" y="1267"/>
                    <a:pt x="14256" y="2147"/>
                    <a:pt x="15941" y="3911"/>
                  </a:cubicBezTo>
                  <a:cubicBezTo>
                    <a:pt x="19310" y="7437"/>
                    <a:pt x="19310" y="13157"/>
                    <a:pt x="15941" y="16683"/>
                  </a:cubicBezTo>
                  <a:cubicBezTo>
                    <a:pt x="12571" y="20210"/>
                    <a:pt x="7107" y="20210"/>
                    <a:pt x="3737" y="16683"/>
                  </a:cubicBezTo>
                  <a:cubicBezTo>
                    <a:pt x="368" y="13157"/>
                    <a:pt x="368" y="7437"/>
                    <a:pt x="3737" y="3911"/>
                  </a:cubicBezTo>
                  <a:cubicBezTo>
                    <a:pt x="5422" y="2147"/>
                    <a:pt x="7631" y="1267"/>
                    <a:pt x="9839" y="1267"/>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11" name="Google Shape;211;p9"/>
            <p:cNvSpPr/>
            <p:nvPr/>
          </p:nvSpPr>
          <p:spPr>
            <a:xfrm>
              <a:off x="5666982" y="-1820702"/>
              <a:ext cx="15429600" cy="3828600"/>
            </a:xfrm>
            <a:prstGeom prst="rect">
              <a:avLst/>
            </a:prstGeom>
            <a:solidFill>
              <a:srgbClr val="ECEDF3"/>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1300"/>
                <a:buFont typeface="Helvetica Neue Light"/>
                <a:buNone/>
              </a:pPr>
              <a:r>
                <a:rPr b="0" i="0" lang="en-US" sz="1300" u="none" cap="none" strike="noStrike">
                  <a:solidFill>
                    <a:srgbClr val="FFFFFF"/>
                  </a:solidFill>
                  <a:latin typeface="Helvetica Neue Light"/>
                  <a:ea typeface="Helvetica Neue Light"/>
                  <a:cs typeface="Helvetica Neue Light"/>
                  <a:sym typeface="Helvetica Neue Light"/>
                </a:rPr>
                <a:t>ddd</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12" name="Google Shape;212;p9"/>
            <p:cNvSpPr/>
            <p:nvPr/>
          </p:nvSpPr>
          <p:spPr>
            <a:xfrm>
              <a:off x="21477594" y="-1820702"/>
              <a:ext cx="245400" cy="3828600"/>
            </a:xfrm>
            <a:prstGeom prst="rect">
              <a:avLst/>
            </a:pr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nvGrpSpPr>
            <p:cNvPr id="213" name="Google Shape;213;p9"/>
            <p:cNvGrpSpPr/>
            <p:nvPr/>
          </p:nvGrpSpPr>
          <p:grpSpPr>
            <a:xfrm>
              <a:off x="3952577" y="-1392121"/>
              <a:ext cx="3428791" cy="2784591"/>
              <a:chOff x="3361105" y="-1985580"/>
              <a:chExt cx="3428791" cy="2784591"/>
            </a:xfrm>
          </p:grpSpPr>
          <p:sp>
            <p:nvSpPr>
              <p:cNvPr id="214" name="Google Shape;214;p9"/>
              <p:cNvSpPr/>
              <p:nvPr/>
            </p:nvSpPr>
            <p:spPr>
              <a:xfrm rot="-5400000">
                <a:off x="3754555" y="-2236239"/>
                <a:ext cx="2641800" cy="3428700"/>
              </a:xfrm>
              <a:prstGeom prst="ellipse">
                <a:avLst/>
              </a:prstGeom>
              <a:solidFill>
                <a:srgbClr val="40928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15" name="Google Shape;215;p9"/>
              <p:cNvSpPr/>
              <p:nvPr/>
            </p:nvSpPr>
            <p:spPr>
              <a:xfrm>
                <a:off x="3361105" y="-1985580"/>
                <a:ext cx="3428791" cy="1428624"/>
              </a:xfrm>
              <a:custGeom>
                <a:rect b="b" l="l" r="r" t="t"/>
                <a:pathLst>
                  <a:path extrusionOk="0" h="21600" w="21540">
                    <a:moveTo>
                      <a:pt x="10770" y="0"/>
                    </a:moveTo>
                    <a:cubicBezTo>
                      <a:pt x="8012" y="0"/>
                      <a:pt x="5256" y="2083"/>
                      <a:pt x="3152" y="6255"/>
                    </a:cubicBezTo>
                    <a:cubicBezTo>
                      <a:pt x="1018" y="10486"/>
                      <a:pt x="-30" y="16054"/>
                      <a:pt x="0" y="21600"/>
                    </a:cubicBezTo>
                    <a:lnTo>
                      <a:pt x="21540" y="21600"/>
                    </a:lnTo>
                    <a:cubicBezTo>
                      <a:pt x="21570" y="16054"/>
                      <a:pt x="20522" y="10486"/>
                      <a:pt x="18388" y="6255"/>
                    </a:cubicBezTo>
                    <a:cubicBezTo>
                      <a:pt x="16284" y="2083"/>
                      <a:pt x="13528" y="0"/>
                      <a:pt x="10770" y="0"/>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grpSp>
      <p:sp>
        <p:nvSpPr>
          <p:cNvPr id="216" name="Google Shape;216;p9"/>
          <p:cNvSpPr txBox="1"/>
          <p:nvPr/>
        </p:nvSpPr>
        <p:spPr>
          <a:xfrm>
            <a:off x="2663932" y="2502354"/>
            <a:ext cx="424200" cy="5622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100"/>
              <a:buFont typeface="Libre Franklin"/>
              <a:buNone/>
            </a:pPr>
            <a:r>
              <a:rPr b="1" i="0" lang="en-US" sz="2100" u="none" cap="none" strike="noStrike">
                <a:solidFill>
                  <a:srgbClr val="FFFFFF"/>
                </a:solidFill>
                <a:latin typeface="Libre Franklin"/>
                <a:ea typeface="Libre Franklin"/>
                <a:cs typeface="Libre Franklin"/>
                <a:sym typeface="Libre Franklin"/>
              </a:rPr>
              <a:t>  2</a:t>
            </a:r>
            <a:endParaRPr b="0" i="0" sz="1800" u="none" cap="none" strike="noStrike">
              <a:solidFill>
                <a:schemeClr val="dk1"/>
              </a:solidFill>
              <a:latin typeface="Libre Franklin"/>
              <a:ea typeface="Libre Franklin"/>
              <a:cs typeface="Libre Franklin"/>
              <a:sym typeface="Libre Franklin"/>
            </a:endParaRPr>
          </a:p>
        </p:txBody>
      </p:sp>
      <p:grpSp>
        <p:nvGrpSpPr>
          <p:cNvPr id="217" name="Google Shape;217;p9"/>
          <p:cNvGrpSpPr/>
          <p:nvPr/>
        </p:nvGrpSpPr>
        <p:grpSpPr>
          <a:xfrm>
            <a:off x="3431985" y="3486058"/>
            <a:ext cx="4547844" cy="775292"/>
            <a:chOff x="3190621" y="-1820702"/>
            <a:chExt cx="18532373" cy="3828600"/>
          </a:xfrm>
        </p:grpSpPr>
        <p:sp>
          <p:nvSpPr>
            <p:cNvPr id="218" name="Google Shape;218;p9"/>
            <p:cNvSpPr/>
            <p:nvPr/>
          </p:nvSpPr>
          <p:spPr>
            <a:xfrm>
              <a:off x="3190621" y="-1820702"/>
              <a:ext cx="4777028" cy="3714360"/>
            </a:xfrm>
            <a:custGeom>
              <a:rect b="b" l="l" r="r" t="t"/>
              <a:pathLst>
                <a:path extrusionOk="0" h="20595" w="19679">
                  <a:moveTo>
                    <a:pt x="9839" y="0"/>
                  </a:moveTo>
                  <a:cubicBezTo>
                    <a:pt x="7321" y="0"/>
                    <a:pt x="4803" y="1005"/>
                    <a:pt x="2882" y="3015"/>
                  </a:cubicBezTo>
                  <a:cubicBezTo>
                    <a:pt x="-961" y="7037"/>
                    <a:pt x="-961" y="13557"/>
                    <a:pt x="2882" y="17579"/>
                  </a:cubicBezTo>
                  <a:cubicBezTo>
                    <a:pt x="6725" y="21600"/>
                    <a:pt x="12953" y="21600"/>
                    <a:pt x="16796" y="17579"/>
                  </a:cubicBezTo>
                  <a:cubicBezTo>
                    <a:pt x="20639" y="13557"/>
                    <a:pt x="20639" y="7037"/>
                    <a:pt x="16796" y="3015"/>
                  </a:cubicBezTo>
                  <a:cubicBezTo>
                    <a:pt x="14875" y="1005"/>
                    <a:pt x="12357" y="0"/>
                    <a:pt x="9839" y="0"/>
                  </a:cubicBezTo>
                  <a:close/>
                  <a:moveTo>
                    <a:pt x="9839" y="1267"/>
                  </a:moveTo>
                  <a:cubicBezTo>
                    <a:pt x="12047" y="1267"/>
                    <a:pt x="14256" y="2147"/>
                    <a:pt x="15941" y="3911"/>
                  </a:cubicBezTo>
                  <a:cubicBezTo>
                    <a:pt x="19310" y="7437"/>
                    <a:pt x="19310" y="13157"/>
                    <a:pt x="15941" y="16683"/>
                  </a:cubicBezTo>
                  <a:cubicBezTo>
                    <a:pt x="12571" y="20210"/>
                    <a:pt x="7107" y="20210"/>
                    <a:pt x="3737" y="16683"/>
                  </a:cubicBezTo>
                  <a:cubicBezTo>
                    <a:pt x="368" y="13157"/>
                    <a:pt x="368" y="7437"/>
                    <a:pt x="3737" y="3911"/>
                  </a:cubicBezTo>
                  <a:cubicBezTo>
                    <a:pt x="5422" y="2147"/>
                    <a:pt x="7631" y="1267"/>
                    <a:pt x="9839" y="1267"/>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19" name="Google Shape;219;p9"/>
            <p:cNvSpPr/>
            <p:nvPr/>
          </p:nvSpPr>
          <p:spPr>
            <a:xfrm>
              <a:off x="5666982" y="-1820702"/>
              <a:ext cx="15429600" cy="3828600"/>
            </a:xfrm>
            <a:prstGeom prst="rect">
              <a:avLst/>
            </a:prstGeom>
            <a:solidFill>
              <a:srgbClr val="ECEDF3"/>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1300"/>
                <a:buFont typeface="Helvetica Neue Light"/>
                <a:buNone/>
              </a:pPr>
              <a:r>
                <a:rPr b="0" i="0" lang="en-US" sz="1300" u="none" cap="none" strike="noStrike">
                  <a:solidFill>
                    <a:srgbClr val="FFFFFF"/>
                  </a:solidFill>
                  <a:latin typeface="Helvetica Neue Light"/>
                  <a:ea typeface="Helvetica Neue Light"/>
                  <a:cs typeface="Helvetica Neue Light"/>
                  <a:sym typeface="Helvetica Neue Light"/>
                </a:rPr>
                <a:t>ddd</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20" name="Google Shape;220;p9"/>
            <p:cNvSpPr/>
            <p:nvPr/>
          </p:nvSpPr>
          <p:spPr>
            <a:xfrm>
              <a:off x="21477594" y="-1820702"/>
              <a:ext cx="245400" cy="3828600"/>
            </a:xfrm>
            <a:prstGeom prst="rect">
              <a:avLst/>
            </a:pr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nvGrpSpPr>
            <p:cNvPr id="221" name="Google Shape;221;p9"/>
            <p:cNvGrpSpPr/>
            <p:nvPr/>
          </p:nvGrpSpPr>
          <p:grpSpPr>
            <a:xfrm>
              <a:off x="3952577" y="-1392121"/>
              <a:ext cx="3428791" cy="2784591"/>
              <a:chOff x="3361105" y="-1985580"/>
              <a:chExt cx="3428791" cy="2784591"/>
            </a:xfrm>
          </p:grpSpPr>
          <p:sp>
            <p:nvSpPr>
              <p:cNvPr id="222" name="Google Shape;222;p9"/>
              <p:cNvSpPr/>
              <p:nvPr/>
            </p:nvSpPr>
            <p:spPr>
              <a:xfrm rot="-5400000">
                <a:off x="3754555" y="-2236239"/>
                <a:ext cx="2641800" cy="3428700"/>
              </a:xfrm>
              <a:prstGeom prst="ellipse">
                <a:avLst/>
              </a:prstGeom>
              <a:solidFill>
                <a:srgbClr val="40928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23" name="Google Shape;223;p9"/>
              <p:cNvSpPr/>
              <p:nvPr/>
            </p:nvSpPr>
            <p:spPr>
              <a:xfrm>
                <a:off x="3361105" y="-1985580"/>
                <a:ext cx="3428791" cy="1428624"/>
              </a:xfrm>
              <a:custGeom>
                <a:rect b="b" l="l" r="r" t="t"/>
                <a:pathLst>
                  <a:path extrusionOk="0" h="21600" w="21540">
                    <a:moveTo>
                      <a:pt x="10770" y="0"/>
                    </a:moveTo>
                    <a:cubicBezTo>
                      <a:pt x="8012" y="0"/>
                      <a:pt x="5256" y="2083"/>
                      <a:pt x="3152" y="6255"/>
                    </a:cubicBezTo>
                    <a:cubicBezTo>
                      <a:pt x="1018" y="10486"/>
                      <a:pt x="-30" y="16054"/>
                      <a:pt x="0" y="21600"/>
                    </a:cubicBezTo>
                    <a:lnTo>
                      <a:pt x="21540" y="21600"/>
                    </a:lnTo>
                    <a:cubicBezTo>
                      <a:pt x="21570" y="16054"/>
                      <a:pt x="20522" y="10486"/>
                      <a:pt x="18388" y="6255"/>
                    </a:cubicBezTo>
                    <a:cubicBezTo>
                      <a:pt x="16284" y="2083"/>
                      <a:pt x="13528" y="0"/>
                      <a:pt x="10770" y="0"/>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grpSp>
      <p:sp>
        <p:nvSpPr>
          <p:cNvPr id="224" name="Google Shape;224;p9"/>
          <p:cNvSpPr txBox="1"/>
          <p:nvPr/>
        </p:nvSpPr>
        <p:spPr>
          <a:xfrm>
            <a:off x="2952188" y="2500329"/>
            <a:ext cx="3714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300"/>
              <a:buFont typeface="EB Garamond"/>
              <a:buNone/>
            </a:pPr>
            <a:r>
              <a:rPr b="1" i="0" lang="en-US" sz="2000" u="none" cap="none" strike="noStrike">
                <a:solidFill>
                  <a:schemeClr val="dk1"/>
                </a:solidFill>
                <a:latin typeface="EB Garamond"/>
                <a:ea typeface="EB Garamond"/>
                <a:cs typeface="EB Garamond"/>
                <a:sym typeface="EB Garamond"/>
              </a:rPr>
              <a:t>SQL dumps download</a:t>
            </a:r>
            <a:endParaRPr b="1" i="0" sz="2000" u="none" cap="none" strike="noStrike">
              <a:solidFill>
                <a:schemeClr val="dk1"/>
              </a:solidFill>
              <a:latin typeface="EB Garamond"/>
              <a:ea typeface="EB Garamond"/>
              <a:cs typeface="EB Garamond"/>
              <a:sym typeface="EB Garamond"/>
            </a:endParaRPr>
          </a:p>
        </p:txBody>
      </p:sp>
      <p:sp>
        <p:nvSpPr>
          <p:cNvPr id="225" name="Google Shape;225;p9"/>
          <p:cNvSpPr txBox="1"/>
          <p:nvPr/>
        </p:nvSpPr>
        <p:spPr>
          <a:xfrm>
            <a:off x="3783099" y="3557587"/>
            <a:ext cx="424200" cy="5622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100"/>
              <a:buFont typeface="Libre Franklin"/>
              <a:buNone/>
            </a:pPr>
            <a:r>
              <a:rPr b="1" i="0" lang="en-US" sz="2100" u="none" cap="none" strike="noStrike">
                <a:solidFill>
                  <a:srgbClr val="FFFFFF"/>
                </a:solidFill>
                <a:latin typeface="Libre Franklin"/>
                <a:ea typeface="Libre Franklin"/>
                <a:cs typeface="Libre Franklin"/>
                <a:sym typeface="Libre Franklin"/>
              </a:rPr>
              <a:t>  3</a:t>
            </a:r>
            <a:endParaRPr b="0" i="0" sz="1800" u="none" cap="none" strike="noStrike">
              <a:solidFill>
                <a:schemeClr val="dk1"/>
              </a:solidFill>
              <a:latin typeface="Libre Franklin"/>
              <a:ea typeface="Libre Franklin"/>
              <a:cs typeface="Libre Franklin"/>
              <a:sym typeface="Libre Franklin"/>
            </a:endParaRPr>
          </a:p>
        </p:txBody>
      </p:sp>
      <p:sp>
        <p:nvSpPr>
          <p:cNvPr id="226" name="Google Shape;226;p9"/>
          <p:cNvSpPr txBox="1"/>
          <p:nvPr>
            <p:ph idx="12" type="sldNum"/>
          </p:nvPr>
        </p:nvSpPr>
        <p:spPr>
          <a:xfrm>
            <a:off x="10558300" y="6423914"/>
            <a:ext cx="1052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27" name="Google Shape;227;p9"/>
          <p:cNvSpPr txBox="1"/>
          <p:nvPr/>
        </p:nvSpPr>
        <p:spPr>
          <a:xfrm>
            <a:off x="4119021" y="3578696"/>
            <a:ext cx="3625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800"/>
              <a:buFont typeface="EB Garamond"/>
              <a:buNone/>
            </a:pPr>
            <a:r>
              <a:rPr b="1" i="0" lang="en-US" sz="2000" u="none" cap="none" strike="noStrike">
                <a:solidFill>
                  <a:schemeClr val="dk1"/>
                </a:solidFill>
                <a:latin typeface="EB Garamond"/>
                <a:ea typeface="EB Garamond"/>
                <a:cs typeface="EB Garamond"/>
                <a:sym typeface="EB Garamond"/>
              </a:rPr>
              <a:t>Graph database deployment</a:t>
            </a:r>
            <a:endParaRPr b="1" i="0" sz="2000" u="none" cap="none" strike="noStrike">
              <a:solidFill>
                <a:schemeClr val="dk1"/>
              </a:solidFill>
              <a:latin typeface="EB Garamond"/>
              <a:ea typeface="EB Garamond"/>
              <a:cs typeface="EB Garamond"/>
              <a:sym typeface="EB Garamond"/>
            </a:endParaRPr>
          </a:p>
        </p:txBody>
      </p:sp>
      <p:grpSp>
        <p:nvGrpSpPr>
          <p:cNvPr id="228" name="Google Shape;228;p9"/>
          <p:cNvGrpSpPr/>
          <p:nvPr/>
        </p:nvGrpSpPr>
        <p:grpSpPr>
          <a:xfrm>
            <a:off x="4803585" y="4476658"/>
            <a:ext cx="4547844" cy="775292"/>
            <a:chOff x="3190621" y="-1820702"/>
            <a:chExt cx="18532373" cy="3828600"/>
          </a:xfrm>
        </p:grpSpPr>
        <p:sp>
          <p:nvSpPr>
            <p:cNvPr id="229" name="Google Shape;229;p9"/>
            <p:cNvSpPr/>
            <p:nvPr/>
          </p:nvSpPr>
          <p:spPr>
            <a:xfrm>
              <a:off x="3190621" y="-1820702"/>
              <a:ext cx="4777028" cy="3714360"/>
            </a:xfrm>
            <a:custGeom>
              <a:rect b="b" l="l" r="r" t="t"/>
              <a:pathLst>
                <a:path extrusionOk="0" h="20595" w="19679">
                  <a:moveTo>
                    <a:pt x="9839" y="0"/>
                  </a:moveTo>
                  <a:cubicBezTo>
                    <a:pt x="7321" y="0"/>
                    <a:pt x="4803" y="1005"/>
                    <a:pt x="2882" y="3015"/>
                  </a:cubicBezTo>
                  <a:cubicBezTo>
                    <a:pt x="-961" y="7037"/>
                    <a:pt x="-961" y="13557"/>
                    <a:pt x="2882" y="17579"/>
                  </a:cubicBezTo>
                  <a:cubicBezTo>
                    <a:pt x="6725" y="21600"/>
                    <a:pt x="12953" y="21600"/>
                    <a:pt x="16796" y="17579"/>
                  </a:cubicBezTo>
                  <a:cubicBezTo>
                    <a:pt x="20639" y="13557"/>
                    <a:pt x="20639" y="7037"/>
                    <a:pt x="16796" y="3015"/>
                  </a:cubicBezTo>
                  <a:cubicBezTo>
                    <a:pt x="14875" y="1005"/>
                    <a:pt x="12357" y="0"/>
                    <a:pt x="9839" y="0"/>
                  </a:cubicBezTo>
                  <a:close/>
                  <a:moveTo>
                    <a:pt x="9839" y="1267"/>
                  </a:moveTo>
                  <a:cubicBezTo>
                    <a:pt x="12047" y="1267"/>
                    <a:pt x="14256" y="2147"/>
                    <a:pt x="15941" y="3911"/>
                  </a:cubicBezTo>
                  <a:cubicBezTo>
                    <a:pt x="19310" y="7437"/>
                    <a:pt x="19310" y="13157"/>
                    <a:pt x="15941" y="16683"/>
                  </a:cubicBezTo>
                  <a:cubicBezTo>
                    <a:pt x="12571" y="20210"/>
                    <a:pt x="7107" y="20210"/>
                    <a:pt x="3737" y="16683"/>
                  </a:cubicBezTo>
                  <a:cubicBezTo>
                    <a:pt x="368" y="13157"/>
                    <a:pt x="368" y="7437"/>
                    <a:pt x="3737" y="3911"/>
                  </a:cubicBezTo>
                  <a:cubicBezTo>
                    <a:pt x="5422" y="2147"/>
                    <a:pt x="7631" y="1267"/>
                    <a:pt x="9839" y="1267"/>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30" name="Google Shape;230;p9"/>
            <p:cNvSpPr/>
            <p:nvPr/>
          </p:nvSpPr>
          <p:spPr>
            <a:xfrm>
              <a:off x="5666982" y="-1820702"/>
              <a:ext cx="15429600" cy="3828600"/>
            </a:xfrm>
            <a:prstGeom prst="rect">
              <a:avLst/>
            </a:prstGeom>
            <a:solidFill>
              <a:srgbClr val="ECEDF3"/>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1300"/>
                <a:buFont typeface="Helvetica Neue Light"/>
                <a:buNone/>
              </a:pPr>
              <a:r>
                <a:rPr b="0" i="0" lang="en-US" sz="1300" u="none" cap="none" strike="noStrike">
                  <a:solidFill>
                    <a:srgbClr val="FFFFFF"/>
                  </a:solidFill>
                  <a:latin typeface="Helvetica Neue Light"/>
                  <a:ea typeface="Helvetica Neue Light"/>
                  <a:cs typeface="Helvetica Neue Light"/>
                  <a:sym typeface="Helvetica Neue Light"/>
                </a:rPr>
                <a:t>ddd</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31" name="Google Shape;231;p9"/>
            <p:cNvSpPr/>
            <p:nvPr/>
          </p:nvSpPr>
          <p:spPr>
            <a:xfrm>
              <a:off x="21477594" y="-1820702"/>
              <a:ext cx="245400" cy="3828600"/>
            </a:xfrm>
            <a:prstGeom prst="rect">
              <a:avLst/>
            </a:pr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nvGrpSpPr>
            <p:cNvPr id="232" name="Google Shape;232;p9"/>
            <p:cNvGrpSpPr/>
            <p:nvPr/>
          </p:nvGrpSpPr>
          <p:grpSpPr>
            <a:xfrm>
              <a:off x="3952577" y="-1392121"/>
              <a:ext cx="3428791" cy="2784591"/>
              <a:chOff x="3361105" y="-1985580"/>
              <a:chExt cx="3428791" cy="2784591"/>
            </a:xfrm>
          </p:grpSpPr>
          <p:sp>
            <p:nvSpPr>
              <p:cNvPr id="233" name="Google Shape;233;p9"/>
              <p:cNvSpPr/>
              <p:nvPr/>
            </p:nvSpPr>
            <p:spPr>
              <a:xfrm rot="-5400000">
                <a:off x="3754555" y="-2236239"/>
                <a:ext cx="2641800" cy="3428700"/>
              </a:xfrm>
              <a:prstGeom prst="ellipse">
                <a:avLst/>
              </a:prstGeom>
              <a:solidFill>
                <a:srgbClr val="40928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34" name="Google Shape;234;p9"/>
              <p:cNvSpPr/>
              <p:nvPr/>
            </p:nvSpPr>
            <p:spPr>
              <a:xfrm>
                <a:off x="3361105" y="-1985580"/>
                <a:ext cx="3428791" cy="1428624"/>
              </a:xfrm>
              <a:custGeom>
                <a:rect b="b" l="l" r="r" t="t"/>
                <a:pathLst>
                  <a:path extrusionOk="0" h="21600" w="21540">
                    <a:moveTo>
                      <a:pt x="10770" y="0"/>
                    </a:moveTo>
                    <a:cubicBezTo>
                      <a:pt x="8012" y="0"/>
                      <a:pt x="5256" y="2083"/>
                      <a:pt x="3152" y="6255"/>
                    </a:cubicBezTo>
                    <a:cubicBezTo>
                      <a:pt x="1018" y="10486"/>
                      <a:pt x="-30" y="16054"/>
                      <a:pt x="0" y="21600"/>
                    </a:cubicBezTo>
                    <a:lnTo>
                      <a:pt x="21540" y="21600"/>
                    </a:lnTo>
                    <a:cubicBezTo>
                      <a:pt x="21570" y="16054"/>
                      <a:pt x="20522" y="10486"/>
                      <a:pt x="18388" y="6255"/>
                    </a:cubicBezTo>
                    <a:cubicBezTo>
                      <a:pt x="16284" y="2083"/>
                      <a:pt x="13528" y="0"/>
                      <a:pt x="10770" y="0"/>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grpSp>
      <p:sp>
        <p:nvSpPr>
          <p:cNvPr id="235" name="Google Shape;235;p9"/>
          <p:cNvSpPr txBox="1"/>
          <p:nvPr/>
        </p:nvSpPr>
        <p:spPr>
          <a:xfrm>
            <a:off x="5719221" y="4569296"/>
            <a:ext cx="36258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800"/>
              <a:buFont typeface="EB Garamond"/>
              <a:buNone/>
            </a:pPr>
            <a:r>
              <a:rPr b="1" lang="en-US" sz="1900">
                <a:solidFill>
                  <a:schemeClr val="dk1"/>
                </a:solidFill>
                <a:latin typeface="EB Garamond"/>
                <a:ea typeface="EB Garamond"/>
                <a:cs typeface="EB Garamond"/>
                <a:sym typeface="EB Garamond"/>
              </a:rPr>
              <a:t>Community </a:t>
            </a:r>
            <a:r>
              <a:rPr b="1" lang="en-US" sz="1900">
                <a:solidFill>
                  <a:schemeClr val="dk1"/>
                </a:solidFill>
                <a:latin typeface="EB Garamond"/>
                <a:ea typeface="EB Garamond"/>
                <a:cs typeface="EB Garamond"/>
                <a:sym typeface="EB Garamond"/>
              </a:rPr>
              <a:t>detection</a:t>
            </a:r>
            <a:r>
              <a:rPr b="1" lang="en-US" sz="1900">
                <a:solidFill>
                  <a:schemeClr val="dk1"/>
                </a:solidFill>
                <a:latin typeface="EB Garamond"/>
                <a:ea typeface="EB Garamond"/>
                <a:cs typeface="EB Garamond"/>
                <a:sym typeface="EB Garamond"/>
              </a:rPr>
              <a:t> Algorithm</a:t>
            </a:r>
            <a:endParaRPr b="1" i="0" sz="1900" u="none" cap="none" strike="noStrike">
              <a:solidFill>
                <a:schemeClr val="dk1"/>
              </a:solidFill>
              <a:latin typeface="EB Garamond"/>
              <a:ea typeface="EB Garamond"/>
              <a:cs typeface="EB Garamond"/>
              <a:sym typeface="EB Garamond"/>
            </a:endParaRPr>
          </a:p>
        </p:txBody>
      </p:sp>
      <p:sp>
        <p:nvSpPr>
          <p:cNvPr id="236" name="Google Shape;236;p9"/>
          <p:cNvSpPr txBox="1"/>
          <p:nvPr/>
        </p:nvSpPr>
        <p:spPr>
          <a:xfrm>
            <a:off x="5230900" y="4476647"/>
            <a:ext cx="424200" cy="633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100"/>
              <a:buFont typeface="Libre Franklin"/>
              <a:buNone/>
            </a:pPr>
            <a:r>
              <a:rPr b="1" i="0" lang="en-US" sz="2100" u="none" cap="none" strike="noStrike">
                <a:solidFill>
                  <a:srgbClr val="FFFFFF"/>
                </a:solidFill>
                <a:latin typeface="Libre Franklin"/>
                <a:ea typeface="Libre Franklin"/>
                <a:cs typeface="Libre Franklin"/>
                <a:sym typeface="Libre Franklin"/>
              </a:rPr>
              <a:t> </a:t>
            </a:r>
            <a:r>
              <a:rPr b="1" lang="en-US" sz="2100">
                <a:solidFill>
                  <a:srgbClr val="FFFFFF"/>
                </a:solidFill>
                <a:latin typeface="Libre Franklin"/>
                <a:ea typeface="Libre Franklin"/>
                <a:cs typeface="Libre Franklin"/>
                <a:sym typeface="Libre Franklin"/>
              </a:rPr>
              <a:t>4</a:t>
            </a:r>
            <a:endParaRPr b="0" i="0" sz="1800" u="none" cap="none" strike="noStrike">
              <a:solidFill>
                <a:schemeClr val="dk1"/>
              </a:solidFill>
              <a:latin typeface="Libre Franklin"/>
              <a:ea typeface="Libre Franklin"/>
              <a:cs typeface="Libre Franklin"/>
              <a:sym typeface="Libre Franklin"/>
            </a:endParaRPr>
          </a:p>
        </p:txBody>
      </p:sp>
      <p:grpSp>
        <p:nvGrpSpPr>
          <p:cNvPr id="237" name="Google Shape;237;p9"/>
          <p:cNvGrpSpPr/>
          <p:nvPr/>
        </p:nvGrpSpPr>
        <p:grpSpPr>
          <a:xfrm>
            <a:off x="5946585" y="5543458"/>
            <a:ext cx="4547844" cy="775292"/>
            <a:chOff x="3190621" y="-1820702"/>
            <a:chExt cx="18532373" cy="3828600"/>
          </a:xfrm>
        </p:grpSpPr>
        <p:sp>
          <p:nvSpPr>
            <p:cNvPr id="238" name="Google Shape;238;p9"/>
            <p:cNvSpPr/>
            <p:nvPr/>
          </p:nvSpPr>
          <p:spPr>
            <a:xfrm>
              <a:off x="3190621" y="-1820702"/>
              <a:ext cx="4777028" cy="3714360"/>
            </a:xfrm>
            <a:custGeom>
              <a:rect b="b" l="l" r="r" t="t"/>
              <a:pathLst>
                <a:path extrusionOk="0" h="20595" w="19679">
                  <a:moveTo>
                    <a:pt x="9839" y="0"/>
                  </a:moveTo>
                  <a:cubicBezTo>
                    <a:pt x="7321" y="0"/>
                    <a:pt x="4803" y="1005"/>
                    <a:pt x="2882" y="3015"/>
                  </a:cubicBezTo>
                  <a:cubicBezTo>
                    <a:pt x="-961" y="7037"/>
                    <a:pt x="-961" y="13557"/>
                    <a:pt x="2882" y="17579"/>
                  </a:cubicBezTo>
                  <a:cubicBezTo>
                    <a:pt x="6725" y="21600"/>
                    <a:pt x="12953" y="21600"/>
                    <a:pt x="16796" y="17579"/>
                  </a:cubicBezTo>
                  <a:cubicBezTo>
                    <a:pt x="20639" y="13557"/>
                    <a:pt x="20639" y="7037"/>
                    <a:pt x="16796" y="3015"/>
                  </a:cubicBezTo>
                  <a:cubicBezTo>
                    <a:pt x="14875" y="1005"/>
                    <a:pt x="12357" y="0"/>
                    <a:pt x="9839" y="0"/>
                  </a:cubicBezTo>
                  <a:close/>
                  <a:moveTo>
                    <a:pt x="9839" y="1267"/>
                  </a:moveTo>
                  <a:cubicBezTo>
                    <a:pt x="12047" y="1267"/>
                    <a:pt x="14256" y="2147"/>
                    <a:pt x="15941" y="3911"/>
                  </a:cubicBezTo>
                  <a:cubicBezTo>
                    <a:pt x="19310" y="7437"/>
                    <a:pt x="19310" y="13157"/>
                    <a:pt x="15941" y="16683"/>
                  </a:cubicBezTo>
                  <a:cubicBezTo>
                    <a:pt x="12571" y="20210"/>
                    <a:pt x="7107" y="20210"/>
                    <a:pt x="3737" y="16683"/>
                  </a:cubicBezTo>
                  <a:cubicBezTo>
                    <a:pt x="368" y="13157"/>
                    <a:pt x="368" y="7437"/>
                    <a:pt x="3737" y="3911"/>
                  </a:cubicBezTo>
                  <a:cubicBezTo>
                    <a:pt x="5422" y="2147"/>
                    <a:pt x="7631" y="1267"/>
                    <a:pt x="9839" y="1267"/>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39" name="Google Shape;239;p9"/>
            <p:cNvSpPr/>
            <p:nvPr/>
          </p:nvSpPr>
          <p:spPr>
            <a:xfrm>
              <a:off x="5666982" y="-1820702"/>
              <a:ext cx="15429600" cy="3828600"/>
            </a:xfrm>
            <a:prstGeom prst="rect">
              <a:avLst/>
            </a:prstGeom>
            <a:solidFill>
              <a:srgbClr val="ECEDF3"/>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1300"/>
                <a:buFont typeface="Helvetica Neue Light"/>
                <a:buNone/>
              </a:pPr>
              <a:r>
                <a:rPr b="0" i="0" lang="en-US" sz="1300" u="none" cap="none" strike="noStrike">
                  <a:solidFill>
                    <a:srgbClr val="FFFFFF"/>
                  </a:solidFill>
                  <a:latin typeface="Helvetica Neue Light"/>
                  <a:ea typeface="Helvetica Neue Light"/>
                  <a:cs typeface="Helvetica Neue Light"/>
                  <a:sym typeface="Helvetica Neue Light"/>
                </a:rPr>
                <a:t>ddd</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40" name="Google Shape;240;p9"/>
            <p:cNvSpPr/>
            <p:nvPr/>
          </p:nvSpPr>
          <p:spPr>
            <a:xfrm>
              <a:off x="21477594" y="-1820702"/>
              <a:ext cx="245400" cy="3828600"/>
            </a:xfrm>
            <a:prstGeom prst="rect">
              <a:avLst/>
            </a:pr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nvGrpSpPr>
            <p:cNvPr id="241" name="Google Shape;241;p9"/>
            <p:cNvGrpSpPr/>
            <p:nvPr/>
          </p:nvGrpSpPr>
          <p:grpSpPr>
            <a:xfrm>
              <a:off x="3952577" y="-1392121"/>
              <a:ext cx="3428791" cy="2784591"/>
              <a:chOff x="3361105" y="-1985580"/>
              <a:chExt cx="3428791" cy="2784591"/>
            </a:xfrm>
          </p:grpSpPr>
          <p:sp>
            <p:nvSpPr>
              <p:cNvPr id="242" name="Google Shape;242;p9"/>
              <p:cNvSpPr/>
              <p:nvPr/>
            </p:nvSpPr>
            <p:spPr>
              <a:xfrm rot="-5400000">
                <a:off x="3754555" y="-2236239"/>
                <a:ext cx="2641800" cy="3428700"/>
              </a:xfrm>
              <a:prstGeom prst="ellipse">
                <a:avLst/>
              </a:prstGeom>
              <a:solidFill>
                <a:srgbClr val="40928F"/>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sp>
            <p:nvSpPr>
              <p:cNvPr id="243" name="Google Shape;243;p9"/>
              <p:cNvSpPr/>
              <p:nvPr/>
            </p:nvSpPr>
            <p:spPr>
              <a:xfrm>
                <a:off x="3361105" y="-1985580"/>
                <a:ext cx="3428791" cy="1428624"/>
              </a:xfrm>
              <a:custGeom>
                <a:rect b="b" l="l" r="r" t="t"/>
                <a:pathLst>
                  <a:path extrusionOk="0" h="21600" w="21540">
                    <a:moveTo>
                      <a:pt x="10770" y="0"/>
                    </a:moveTo>
                    <a:cubicBezTo>
                      <a:pt x="8012" y="0"/>
                      <a:pt x="5256" y="2083"/>
                      <a:pt x="3152" y="6255"/>
                    </a:cubicBezTo>
                    <a:cubicBezTo>
                      <a:pt x="1018" y="10486"/>
                      <a:pt x="-30" y="16054"/>
                      <a:pt x="0" y="21600"/>
                    </a:cubicBezTo>
                    <a:lnTo>
                      <a:pt x="21540" y="21600"/>
                    </a:lnTo>
                    <a:cubicBezTo>
                      <a:pt x="21570" y="16054"/>
                      <a:pt x="20522" y="10486"/>
                      <a:pt x="18388" y="6255"/>
                    </a:cubicBezTo>
                    <a:cubicBezTo>
                      <a:pt x="16284" y="2083"/>
                      <a:pt x="13528" y="0"/>
                      <a:pt x="10770" y="0"/>
                    </a:cubicBezTo>
                    <a:close/>
                  </a:path>
                </a:pathLst>
              </a:custGeom>
              <a:solidFill>
                <a:srgbClr val="49A19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chemeClr val="dk1"/>
                  </a:buClr>
                  <a:buSzPts val="1300"/>
                  <a:buFont typeface="Libre Franklin"/>
                  <a:buNone/>
                </a:pPr>
                <a:r>
                  <a:t/>
                </a:r>
                <a:endParaRPr b="0" i="0" sz="1300" u="none" cap="none" strike="noStrike">
                  <a:solidFill>
                    <a:srgbClr val="FFFFFF"/>
                  </a:solidFill>
                  <a:latin typeface="Helvetica Neue Light"/>
                  <a:ea typeface="Helvetica Neue Light"/>
                  <a:cs typeface="Helvetica Neue Light"/>
                  <a:sym typeface="Helvetica Neue Light"/>
                </a:endParaRPr>
              </a:p>
            </p:txBody>
          </p:sp>
        </p:grpSp>
      </p:grpSp>
      <p:sp>
        <p:nvSpPr>
          <p:cNvPr id="244" name="Google Shape;244;p9"/>
          <p:cNvSpPr txBox="1"/>
          <p:nvPr/>
        </p:nvSpPr>
        <p:spPr>
          <a:xfrm>
            <a:off x="6862221" y="5636096"/>
            <a:ext cx="3625800" cy="47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800"/>
              <a:buFont typeface="EB Garamond"/>
              <a:buNone/>
            </a:pPr>
            <a:r>
              <a:rPr b="1" lang="en-US" sz="1900">
                <a:solidFill>
                  <a:schemeClr val="dk1"/>
                </a:solidFill>
                <a:latin typeface="EB Garamond"/>
                <a:ea typeface="EB Garamond"/>
                <a:cs typeface="EB Garamond"/>
                <a:sym typeface="EB Garamond"/>
              </a:rPr>
              <a:t> Extraction of Trending Topics</a:t>
            </a:r>
            <a:endParaRPr b="1" i="0" sz="1900" u="none" cap="none" strike="noStrike">
              <a:solidFill>
                <a:schemeClr val="dk1"/>
              </a:solidFill>
              <a:latin typeface="EB Garamond"/>
              <a:ea typeface="EB Garamond"/>
              <a:cs typeface="EB Garamond"/>
              <a:sym typeface="EB Garamond"/>
            </a:endParaRPr>
          </a:p>
        </p:txBody>
      </p:sp>
      <p:sp>
        <p:nvSpPr>
          <p:cNvPr id="245" name="Google Shape;245;p9"/>
          <p:cNvSpPr txBox="1"/>
          <p:nvPr/>
        </p:nvSpPr>
        <p:spPr>
          <a:xfrm>
            <a:off x="6373900" y="5619647"/>
            <a:ext cx="424200" cy="633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SzPts val="2100"/>
              <a:buFont typeface="Libre Franklin"/>
              <a:buNone/>
            </a:pPr>
            <a:r>
              <a:rPr b="1" i="0" lang="en-US" sz="2100" u="none" cap="none" strike="noStrike">
                <a:solidFill>
                  <a:srgbClr val="FFFFFF"/>
                </a:solidFill>
                <a:latin typeface="Libre Franklin"/>
                <a:ea typeface="Libre Franklin"/>
                <a:cs typeface="Libre Franklin"/>
                <a:sym typeface="Libre Franklin"/>
              </a:rPr>
              <a:t> </a:t>
            </a:r>
            <a:r>
              <a:rPr b="1" lang="en-US" sz="2100">
                <a:solidFill>
                  <a:srgbClr val="FFFFFF"/>
                </a:solidFill>
                <a:latin typeface="Libre Franklin"/>
                <a:ea typeface="Libre Franklin"/>
                <a:cs typeface="Libre Franklin"/>
                <a:sym typeface="Libre Franklin"/>
              </a:rPr>
              <a:t>5</a:t>
            </a:r>
            <a:endParaRPr b="0" i="0" sz="18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2021-02-20T06:18:44Z</dcterms:created>
</cp:coreProperties>
</file>