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7033D-DD78-49EF-9CF8-7AB4AC9DE9DC}">
  <a:tblStyle styleId="{C1E7033D-DD78-49EF-9CF8-7AB4AC9DE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8c4aa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a8c4aa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a8c4aaaf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a8c4aaaf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8c4aaaf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8c4aaaf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a8c4aaaf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a8c4aaaf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8c4aaaf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a8c4aaaf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a8c4aaaf4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a8c4aaaf4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a8c4aaaf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a8c4aaaf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a8c4aaaf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a8c4aaaf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a8c4aaaf4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a8c4aaaf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a8c4aaaf4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a8c4aaaf4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a8c4aaaf4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a8c4aaaf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8c4aaaf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a8c4aaaf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a8c4aaaf4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a8c4aaaf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8c4aaaf4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8c4aaaf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a8c4aaaf4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a8c4aaaf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1c81ec3a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1c81ec3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1c81ec3a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1c81ec3a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1c81ec3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1c81ec3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1c81ec3a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1c81ec3a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1c81ec3a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1c81ec3a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1c81ec3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1c81ec3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1c81ec3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1c81ec3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8c4aaaf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8c4aaaf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1c81ec3a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1c81ec3a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8c4aaaf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8c4aaaf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a8c4aaaf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a8c4aaaf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8c4aaaf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8c4aaaf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a8c4aaaf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a8c4aaaf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8c4aaaf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8c4aaaf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c81ec3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c81ec3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58850" y="764800"/>
            <a:ext cx="7479600" cy="24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MTP - PART 1           PRESENTATION       15-11-2021</a:t>
            </a:r>
            <a:endParaRPr b="1"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Comparative link prediction of </a:t>
            </a:r>
            <a:r>
              <a:rPr b="1" i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disease comorbidity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regarding COVID-19 </a:t>
            </a: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using Knowledge Graph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26375" y="3275524"/>
            <a:ext cx="53613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Aditya Anand (20CS60R24).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Guidance of Prof. K. Sreenivasa Rao.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Mentor: Sir Saikat Biswas.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 My contributions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3.1. Data Collection and Preprocessing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data collected, were present in Tab-Separated Values(.TAB3) format, was parsed.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Only necessary columns were extracted</a:t>
            </a:r>
            <a:r>
              <a:rPr lang="en" sz="1400"/>
              <a:t> form each dataset: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COVID GENE INTERACTION DATASET:</a:t>
            </a:r>
            <a:r>
              <a:rPr lang="en" sz="1400"/>
              <a:t> Entrez ID and Names of the Interactors(genes).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COVID GENE (30 Datasets) + ALL GENE_GENE Interactions, extracted only for Homosapiens.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Gene Ontology Dataset: </a:t>
            </a:r>
            <a:r>
              <a:rPr lang="en" sz="1400"/>
              <a:t>Gene ID and Ontology ID.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Disease Dataset:</a:t>
            </a:r>
            <a:r>
              <a:rPr lang="en" sz="1400"/>
              <a:t> Disease ID and Gene ID.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COVID DISEASE + ALL DISEASE Connections.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Variant Dataset:</a:t>
            </a:r>
            <a:r>
              <a:rPr lang="en" sz="1400"/>
              <a:t> Disease ID, Gene ID and SNP Variant ID.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Symptoms Dataset:</a:t>
            </a:r>
            <a:r>
              <a:rPr lang="en" sz="1400"/>
              <a:t> Disease Name and All the Symptoms column.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Human Phenotype Dataset:</a:t>
            </a:r>
            <a:r>
              <a:rPr lang="en" sz="1400"/>
              <a:t> HPO ID and GENE ID.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443775"/>
            <a:ext cx="7505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My contributions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819150" y="1074900"/>
            <a:ext cx="75057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3.1. Data Collection and Preprocessing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75" y="1547000"/>
            <a:ext cx="16764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225" y="1451663"/>
            <a:ext cx="3567251" cy="13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2792750" y="1989100"/>
            <a:ext cx="6291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175" y="2803150"/>
            <a:ext cx="4237200" cy="17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19150" y="443775"/>
            <a:ext cx="7505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My contributions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819150" y="1074900"/>
            <a:ext cx="75057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3.2. Construction of Subgraphs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COVID-GENE Subgraph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preprocessed the CG dataset such that </a:t>
            </a:r>
            <a:r>
              <a:rPr b="1" lang="en" sz="1400"/>
              <a:t>each instance represents two interactors/genes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Applied MCL</a:t>
            </a:r>
            <a:r>
              <a:rPr lang="en" sz="1400"/>
              <a:t> to get clusters out of the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Nodes being interactors/genes and edges being interaction.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identified Covid Gene with Gene Organism Names == “SARS COV 2”.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Total 11 Covid Genes were there in 2 clusters.</a:t>
            </a:r>
            <a:endParaRPr sz="1400"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0" y="2449450"/>
            <a:ext cx="5234600" cy="7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819150" y="1074900"/>
            <a:ext cx="75057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3.2. Construction of Subgraphs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COVID-GENE Subgraph (Continued)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to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retain most information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the same time to make the graph sparse (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complexity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we thought of a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spanning tree approach.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build spanning tree out of clusters, we wanted to start with the most central node(s).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tried Betweenness Centrality, Page-Rank Centrality and HITS Centrality.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clusters containing COVID Genes, if a centrality measure detects covid nodes to be the most central nodes, then that centrality measure will serve our purpose for all other clusters.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Betweenness Centrality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outperformed the other two.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19150" y="1074900"/>
            <a:ext cx="75057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3.2. Construction of Subgraphs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COVID-GENE Subgraph (Continued)</a:t>
            </a:r>
            <a:br>
              <a:rPr b="1" lang="en" sz="1600"/>
            </a:br>
            <a:r>
              <a:rPr lang="en" sz="1400"/>
              <a:t>- Sorted in Descending order.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" y="2181675"/>
            <a:ext cx="3745324" cy="15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575" y="2181675"/>
            <a:ext cx="1940517" cy="15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020" y="2181675"/>
            <a:ext cx="2238517" cy="15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6350" y="3756275"/>
            <a:ext cx="6591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819150" y="1074900"/>
            <a:ext cx="75057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35"/>
              <a:t>3.2. Construction of Subgraphs</a:t>
            </a:r>
            <a:endParaRPr b="1" sz="1835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COVID-GENE Subgraph (Continued)</a:t>
            </a:r>
            <a:br>
              <a:rPr b="1" lang="en" sz="1600"/>
            </a:br>
            <a:endParaRPr b="1" sz="16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centrality value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two or more nodes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 same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too close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0.39999… and 0.39998…).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applied a concept of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nodes in cluster graphs based on the centrality values, with a bin size of 0.1.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7"/>
          <p:cNvGraphicFramePr/>
          <p:nvPr/>
        </p:nvGraphicFramePr>
        <p:xfrm>
          <a:off x="1314150" y="28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{C1E7033D-DD78-49EF-9CF8-7AB4AC9DE9DC}</a:tableStyleId>
              </a:tblPr>
              <a:tblGrid>
                <a:gridCol w="947325"/>
                <a:gridCol w="1791175"/>
              </a:tblGrid>
              <a:tr h="4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Bet. Cent. Score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0.320000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0.310000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0.290000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6" name="Google Shape;246;p27"/>
          <p:cNvGraphicFramePr/>
          <p:nvPr/>
        </p:nvGraphicFramePr>
        <p:xfrm>
          <a:off x="4382100" y="304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{C1E7033D-DD78-49EF-9CF8-7AB4AC9DE9DC}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X,Y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7"/>
          <p:cNvSpPr txBox="1"/>
          <p:nvPr/>
        </p:nvSpPr>
        <p:spPr>
          <a:xfrm>
            <a:off x="4382050" y="2642075"/>
            <a:ext cx="1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Bin Size = 0.1;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5147800" y="2939238"/>
            <a:ext cx="311400" cy="11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4382050" y="3880225"/>
            <a:ext cx="38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Choose the nodes in the topmost bin as the most central node(s).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19150" y="1074900"/>
            <a:ext cx="75057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35"/>
              <a:t>3.2. Construction of Subgraphs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COVID-GENE Subgraph (Continued)</a:t>
            </a:r>
            <a:br>
              <a:rPr b="1" lang="en" sz="1600"/>
            </a:br>
            <a:endParaRPr b="1"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chosen central nodes, spanning trees were generated for each cluster graph.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all spanning trees to form the COVID - GENE Subgraph.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may/may not be overlapping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 joining of clusters has two cases: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A: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are overlapping.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the clusters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union of edges and union of nodes.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382050" y="3880225"/>
            <a:ext cx="3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819150" y="998700"/>
            <a:ext cx="75057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5"/>
              <a:t>3.2. Construction of Subgraphs</a:t>
            </a:r>
            <a:endParaRPr b="1" sz="1440"/>
          </a:p>
          <a:p>
            <a:pPr indent="-307702" lvl="0" marL="457200" rtl="0" algn="l">
              <a:spcBef>
                <a:spcPts val="1200"/>
              </a:spcBef>
              <a:spcAft>
                <a:spcPts val="0"/>
              </a:spcAft>
              <a:buSzPts val="1246"/>
              <a:buAutoNum type="arabicPeriod"/>
            </a:pPr>
            <a:r>
              <a:rPr b="1" lang="en" sz="1245"/>
              <a:t>COVID-GENE Subgraph (Continued)</a:t>
            </a:r>
            <a:endParaRPr b="1" sz="1245"/>
          </a:p>
          <a:p>
            <a:pPr indent="-339452" lvl="0" marL="457200" rtl="0" algn="l">
              <a:spcBef>
                <a:spcPts val="0"/>
              </a:spcBef>
              <a:spcAft>
                <a:spcPts val="0"/>
              </a:spcAft>
              <a:buSzPts val="1746"/>
              <a:buChar char="-"/>
            </a:pPr>
            <a:r>
              <a:rPr lang="en" sz="1345" u="sng"/>
              <a:t>CASE B:</a:t>
            </a:r>
            <a:r>
              <a:rPr lang="en" sz="1345"/>
              <a:t> </a:t>
            </a:r>
            <a:r>
              <a:rPr b="1" lang="en" sz="1345"/>
              <a:t>Non-overlapping/disjoint clusters</a:t>
            </a:r>
            <a:r>
              <a:rPr b="1" lang="en" sz="1745"/>
              <a:t>.</a:t>
            </a:r>
            <a:endParaRPr b="1" sz="17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how the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COVID_GENE SUBGRAPH was formed.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382050" y="3880225"/>
            <a:ext cx="3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50" y="2047225"/>
            <a:ext cx="5147726" cy="20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819150" y="1074900"/>
            <a:ext cx="7505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5"/>
              <a:t>3.2. Construction of Subgraphs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2. For Gene Ontology Subgraph: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did not need to apply MCL: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don’t have any COVID GENE here.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know which centrality measures suits the best.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applied a widely used technique in Computational Biology to compute similarity.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4382050" y="3880225"/>
            <a:ext cx="3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850" y="1358600"/>
            <a:ext cx="4482999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63" y="3208600"/>
            <a:ext cx="26193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2050" y="3208600"/>
            <a:ext cx="3493276" cy="1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819150" y="1074900"/>
            <a:ext cx="7505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5"/>
              <a:t>3.2. Construction of Subgraphs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2. For Gene Ontology Subgraph: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Created a graph with the GO ‘X’ and GO ‘Y’ as nodes, and </a:t>
            </a:r>
            <a:r>
              <a:rPr b="1" lang="en" sz="1400"/>
              <a:t>an edge connects these nodes iff</a:t>
            </a:r>
            <a:r>
              <a:rPr lang="en" sz="1400"/>
              <a:t> their </a:t>
            </a:r>
            <a:r>
              <a:rPr b="1" lang="en" sz="1400"/>
              <a:t>Jaccard Similarity Score &gt; 0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Now, </a:t>
            </a:r>
            <a:r>
              <a:rPr b="1" lang="en" sz="1400"/>
              <a:t>obtain spanning tree</a:t>
            </a:r>
            <a:r>
              <a:rPr lang="en" sz="1400"/>
              <a:t> from the above graph based on most central node(s) </a:t>
            </a:r>
            <a:r>
              <a:rPr b="1" lang="en" sz="1400"/>
              <a:t>using binning of betweenness centrality score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3. For all other subgraphs: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other subgraphs(Disease, Variant, HPO and Symptoms) </a:t>
            </a:r>
            <a:r>
              <a:rPr b="1" lang="en"/>
              <a:t>were created in the exact same manner as GO Subgraph</a:t>
            </a:r>
            <a:r>
              <a:rPr lang="en"/>
              <a:t>.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4382050" y="3880225"/>
            <a:ext cx="3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8925" y="524775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39725" y="1143175"/>
            <a:ext cx="75057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Introduction.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Disease Comorbidity.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Knowledge Graph.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About our work.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Proposed Idea for building KG.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My </a:t>
            </a:r>
            <a:r>
              <a:rPr lang="en" sz="1900"/>
              <a:t>Contributions.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collection and Preprocessing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Construction of Subgraphs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Joining Subgraphs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/>
              <a:t>Our Built KG</a:t>
            </a:r>
            <a:endParaRPr b="1"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Extracting Triples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Embedding and feeding it to LSTM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Conclusion and Future Work.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819150" y="443775"/>
            <a:ext cx="7505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819150" y="1074900"/>
            <a:ext cx="7505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3.3. Joining Subgraphs</a:t>
            </a:r>
            <a:endParaRPr b="1"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Subgraphs are never overlapping </a:t>
            </a:r>
            <a:r>
              <a:rPr lang="en" sz="1400"/>
              <a:t>unlike the MCL clusters of Covid-Gene Subgraph</a:t>
            </a:r>
            <a:r>
              <a:rPr b="1" lang="en" sz="1400"/>
              <a:t>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Hence, we are only left with one choice.</a:t>
            </a:r>
            <a:endParaRPr sz="1400"/>
          </a:p>
        </p:txBody>
      </p:sp>
      <p:sp>
        <p:nvSpPr>
          <p:cNvPr id="288" name="Google Shape;288;p32"/>
          <p:cNvSpPr txBox="1"/>
          <p:nvPr/>
        </p:nvSpPr>
        <p:spPr>
          <a:xfrm>
            <a:off x="4382050" y="3880225"/>
            <a:ext cx="3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72" y="2380597"/>
            <a:ext cx="5938675" cy="2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470400" y="358225"/>
            <a:ext cx="7505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1169826" y="1803763"/>
            <a:ext cx="1369008" cy="878256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1169826" y="3333072"/>
            <a:ext cx="1124712" cy="878256"/>
          </a:xfrm>
          <a:prstGeom prst="cloud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HPO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2938325" y="2552172"/>
            <a:ext cx="1124712" cy="878256"/>
          </a:xfrm>
          <a:prstGeom prst="cloud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Covid Gene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4462504" y="1673919"/>
            <a:ext cx="1312848" cy="878256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Disease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3717869" y="3896319"/>
            <a:ext cx="1124712" cy="878256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077195" y="2939754"/>
            <a:ext cx="1696680" cy="878256"/>
          </a:xfrm>
          <a:prstGeom prst="clou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cxnSp>
        <p:nvCxnSpPr>
          <p:cNvPr id="301" name="Google Shape;301;p33"/>
          <p:cNvCxnSpPr>
            <a:endCxn id="297" idx="2"/>
          </p:cNvCxnSpPr>
          <p:nvPr/>
        </p:nvCxnSpPr>
        <p:spPr>
          <a:xfrm>
            <a:off x="2313914" y="2510400"/>
            <a:ext cx="627900" cy="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>
            <a:stCxn id="296" idx="0"/>
            <a:endCxn id="297" idx="1"/>
          </p:cNvCxnSpPr>
          <p:nvPr/>
        </p:nvCxnSpPr>
        <p:spPr>
          <a:xfrm flipH="1" rot="10800000">
            <a:off x="2293601" y="3429600"/>
            <a:ext cx="12072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3"/>
          <p:cNvCxnSpPr>
            <a:stCxn id="298" idx="2"/>
            <a:endCxn id="297" idx="3"/>
          </p:cNvCxnSpPr>
          <p:nvPr/>
        </p:nvCxnSpPr>
        <p:spPr>
          <a:xfrm flipH="1">
            <a:off x="3500577" y="2113047"/>
            <a:ext cx="9660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>
            <a:stCxn id="300" idx="3"/>
            <a:endCxn id="298" idx="1"/>
          </p:cNvCxnSpPr>
          <p:nvPr/>
        </p:nvCxnSpPr>
        <p:spPr>
          <a:xfrm rot="10800000">
            <a:off x="5118835" y="2551369"/>
            <a:ext cx="8067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3"/>
          <p:cNvCxnSpPr>
            <a:stCxn id="299" idx="3"/>
            <a:endCxn id="297" idx="1"/>
          </p:cNvCxnSpPr>
          <p:nvPr/>
        </p:nvCxnSpPr>
        <p:spPr>
          <a:xfrm rot="10800000">
            <a:off x="3500825" y="3429634"/>
            <a:ext cx="7794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>
            <a:stCxn id="299" idx="3"/>
            <a:endCxn id="298" idx="1"/>
          </p:cNvCxnSpPr>
          <p:nvPr/>
        </p:nvCxnSpPr>
        <p:spPr>
          <a:xfrm flipH="1" rot="10800000">
            <a:off x="4280225" y="2551234"/>
            <a:ext cx="838800" cy="13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3"/>
          <p:cNvSpPr/>
          <p:nvPr/>
        </p:nvSpPr>
        <p:spPr>
          <a:xfrm>
            <a:off x="1097163" y="1615517"/>
            <a:ext cx="518650" cy="474622"/>
          </a:xfrm>
          <a:custGeom>
            <a:rect b="b" l="l" r="r" t="t"/>
            <a:pathLst>
              <a:path extrusionOk="0" h="19940" w="21454">
                <a:moveTo>
                  <a:pt x="7417" y="19940"/>
                </a:moveTo>
                <a:cubicBezTo>
                  <a:pt x="5198" y="18165"/>
                  <a:pt x="2463" y="16762"/>
                  <a:pt x="1001" y="14325"/>
                </a:cubicBezTo>
                <a:cubicBezTo>
                  <a:pt x="-1351" y="10404"/>
                  <a:pt x="952" y="3834"/>
                  <a:pt x="4610" y="1091"/>
                </a:cubicBezTo>
                <a:cubicBezTo>
                  <a:pt x="10068" y="-3003"/>
                  <a:pt x="21454" y="5898"/>
                  <a:pt x="21454" y="127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33"/>
          <p:cNvSpPr/>
          <p:nvPr/>
        </p:nvSpPr>
        <p:spPr>
          <a:xfrm>
            <a:off x="1097103" y="3078644"/>
            <a:ext cx="431790" cy="491141"/>
          </a:xfrm>
          <a:custGeom>
            <a:rect b="b" l="l" r="r" t="t"/>
            <a:pathLst>
              <a:path extrusionOk="0" h="20634" w="17861">
                <a:moveTo>
                  <a:pt x="8222" y="20634"/>
                </a:moveTo>
                <a:cubicBezTo>
                  <a:pt x="6189" y="19618"/>
                  <a:pt x="3813" y="19033"/>
                  <a:pt x="2206" y="17426"/>
                </a:cubicBezTo>
                <a:cubicBezTo>
                  <a:pt x="-1967" y="13253"/>
                  <a:pt x="491" y="1612"/>
                  <a:pt x="6216" y="181"/>
                </a:cubicBezTo>
                <a:cubicBezTo>
                  <a:pt x="12007" y="-1267"/>
                  <a:pt x="21580" y="12345"/>
                  <a:pt x="16243" y="1502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3"/>
          <p:cNvSpPr/>
          <p:nvPr/>
        </p:nvSpPr>
        <p:spPr>
          <a:xfrm>
            <a:off x="3497323" y="4110597"/>
            <a:ext cx="309730" cy="454104"/>
          </a:xfrm>
          <a:custGeom>
            <a:rect b="b" l="l" r="r" t="t"/>
            <a:pathLst>
              <a:path extrusionOk="0" h="19078" w="12812">
                <a:moveTo>
                  <a:pt x="12812" y="3349"/>
                </a:moveTo>
                <a:cubicBezTo>
                  <a:pt x="9570" y="1404"/>
                  <a:pt x="2499" y="-1924"/>
                  <a:pt x="1583" y="1744"/>
                </a:cubicBezTo>
                <a:cubicBezTo>
                  <a:pt x="449" y="6283"/>
                  <a:pt x="-1224" y="12038"/>
                  <a:pt x="1583" y="15781"/>
                </a:cubicBezTo>
                <a:cubicBezTo>
                  <a:pt x="3393" y="18194"/>
                  <a:pt x="9057" y="20485"/>
                  <a:pt x="10406" y="177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3"/>
          <p:cNvSpPr/>
          <p:nvPr/>
        </p:nvSpPr>
        <p:spPr>
          <a:xfrm>
            <a:off x="2906413" y="2210367"/>
            <a:ext cx="507071" cy="442988"/>
          </a:xfrm>
          <a:custGeom>
            <a:rect b="b" l="l" r="r" t="t"/>
            <a:pathLst>
              <a:path extrusionOk="0" h="18611" w="20975">
                <a:moveTo>
                  <a:pt x="8378" y="18611"/>
                </a:moveTo>
                <a:cubicBezTo>
                  <a:pt x="2632" y="16696"/>
                  <a:pt x="-2723" y="6049"/>
                  <a:pt x="1561" y="1767"/>
                </a:cubicBezTo>
                <a:cubicBezTo>
                  <a:pt x="5494" y="-2163"/>
                  <a:pt x="13237" y="1712"/>
                  <a:pt x="18004" y="4574"/>
                </a:cubicBezTo>
                <a:cubicBezTo>
                  <a:pt x="20890" y="6307"/>
                  <a:pt x="22218" y="13096"/>
                  <a:pt x="19207" y="14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33"/>
          <p:cNvSpPr/>
          <p:nvPr/>
        </p:nvSpPr>
        <p:spPr>
          <a:xfrm>
            <a:off x="4951143" y="1497015"/>
            <a:ext cx="310262" cy="211271"/>
          </a:xfrm>
          <a:custGeom>
            <a:rect b="b" l="l" r="r" t="t"/>
            <a:pathLst>
              <a:path extrusionOk="0" h="8876" w="12834">
                <a:moveTo>
                  <a:pt x="0" y="8876"/>
                </a:moveTo>
                <a:cubicBezTo>
                  <a:pt x="0" y="5822"/>
                  <a:pt x="878" y="1820"/>
                  <a:pt x="3610" y="454"/>
                </a:cubicBezTo>
                <a:cubicBezTo>
                  <a:pt x="7030" y="-1256"/>
                  <a:pt x="12834" y="3449"/>
                  <a:pt x="12834" y="7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Google Shape;312;p33"/>
          <p:cNvSpPr/>
          <p:nvPr/>
        </p:nvSpPr>
        <p:spPr>
          <a:xfrm>
            <a:off x="6483083" y="2897572"/>
            <a:ext cx="465369" cy="252187"/>
          </a:xfrm>
          <a:custGeom>
            <a:rect b="b" l="l" r="r" t="t"/>
            <a:pathLst>
              <a:path extrusionOk="0" h="10595" w="19250">
                <a:moveTo>
                  <a:pt x="0" y="2574"/>
                </a:moveTo>
                <a:cubicBezTo>
                  <a:pt x="5545" y="-753"/>
                  <a:pt x="19250" y="-1487"/>
                  <a:pt x="19250" y="4980"/>
                </a:cubicBezTo>
                <a:cubicBezTo>
                  <a:pt x="19250" y="8928"/>
                  <a:pt x="12354" y="8830"/>
                  <a:pt x="8823" y="105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p33"/>
          <p:cNvSpPr txBox="1"/>
          <p:nvPr/>
        </p:nvSpPr>
        <p:spPr>
          <a:xfrm>
            <a:off x="1363594" y="1366862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GO_GO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691825" y="2737882"/>
            <a:ext cx="10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HPO_HPO</a:t>
            </a:r>
            <a:endParaRPr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2843170" y="4393536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Var_Var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843170" y="1922539"/>
            <a:ext cx="10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Gene_Gene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4609734" y="1193125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Dis_Dis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6577730" y="2560289"/>
            <a:ext cx="9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Sym_Sym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5522160" y="2466577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Dis_Sym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916983" y="265193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Sym_Dis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 rot="-1488528">
            <a:off x="3412785" y="2088830"/>
            <a:ext cx="963080" cy="400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Gene_Dis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 rot="-1504846">
            <a:off x="3741672" y="2165697"/>
            <a:ext cx="1056628" cy="400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Dis_Gene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 rot="-916845">
            <a:off x="2205965" y="3250976"/>
            <a:ext cx="1058627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HPO_Gene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 rot="-916845">
            <a:off x="2329164" y="3581205"/>
            <a:ext cx="1058627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Gene_HPO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 rot="2175598">
            <a:off x="3537058" y="3478920"/>
            <a:ext cx="1054020" cy="4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Gene_Var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 rot="2175598">
            <a:off x="3248255" y="3627236"/>
            <a:ext cx="1054020" cy="4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Var_Gene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 rot="-3319315">
            <a:off x="4040072" y="2956010"/>
            <a:ext cx="955419" cy="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Var_Dis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 rot="-3761127">
            <a:off x="4383370" y="3052498"/>
            <a:ext cx="953854" cy="40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Dis_Var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 rot="2175598">
            <a:off x="2093940" y="2757456"/>
            <a:ext cx="1054020" cy="4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GO_Gene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 rot="2175598">
            <a:off x="2272066" y="2493268"/>
            <a:ext cx="1054020" cy="4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Gene_GO</a:t>
            </a:r>
            <a:endParaRPr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691825" y="886150"/>
            <a:ext cx="57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3.4. Our Built KG (Logical Design)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569225" y="368225"/>
            <a:ext cx="7505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790650" y="896150"/>
            <a:ext cx="57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3.4. Our Built KG (NetworkX 2D-plot)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75" y="1059225"/>
            <a:ext cx="3497959" cy="33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875" y="1669050"/>
            <a:ext cx="2075751" cy="1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50" y="3023200"/>
            <a:ext cx="2140250" cy="1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500175" y="26610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819150" y="3619500"/>
            <a:ext cx="75057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graph (built using many subgraphs), like any other graph, consists of nodes and edges.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Problem: </a:t>
            </a:r>
            <a:r>
              <a:rPr lang="en" sz="1400"/>
              <a:t>Identification of nodes. -&gt; How to Know the typeOf(X)?</a:t>
            </a:r>
            <a:endParaRPr sz="14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E.g.: </a:t>
            </a:r>
            <a:r>
              <a:rPr b="1" lang="en" sz="1200"/>
              <a:t>Node ‘X’ belongs to which of the 6 subgraphs</a:t>
            </a:r>
            <a:r>
              <a:rPr lang="en" sz="1200"/>
              <a:t>? Is it Gene, GO, Disease, Variant, Symptoms or HPO?</a:t>
            </a:r>
            <a:endParaRPr sz="1200"/>
          </a:p>
        </p:txBody>
      </p:sp>
      <p:sp>
        <p:nvSpPr>
          <p:cNvPr id="347" name="Google Shape;347;p35"/>
          <p:cNvSpPr txBox="1"/>
          <p:nvPr/>
        </p:nvSpPr>
        <p:spPr>
          <a:xfrm>
            <a:off x="622600" y="754650"/>
            <a:ext cx="7579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3.5. Extracting Triplets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Suppose from the KG we got a random edge,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(X, Y)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and we want to convert this to 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KG triple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&lt;head, relation, tail&gt;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 the links are bidirectional, hence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two triples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will be created from an edge.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&lt;X, typeOf(X) + ‘_’ + typeOf(Y), Y&gt;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&lt;Y, typeOf(Y) + ‘_’ + typeOf(X), X&gt;</a:t>
            </a:r>
            <a:endParaRPr b="1"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E.g.: Edge from the KG = (12992, C09976).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Let us assume 12992 is a node from the COVID-Gene Subgraph and C09976 is a node from the Disease Subgraph.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So, our triples will be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&lt;12992, Gene_Dis, C09976&gt;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&lt;C09976, Dis_Gene, 12992&gt;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this way, all the triplets were derived from the graph.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Total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#triplets = 839, 696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from KG having 419, 848 edges and 70, 392 nodes.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649675" y="864300"/>
            <a:ext cx="75057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3.5. Extracting Triplets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Keeping the above issue in mind. The Graph was built accordingly and nodes were identified as shown below.</a:t>
            </a:r>
            <a:endParaRPr/>
          </a:p>
        </p:txBody>
      </p:sp>
      <p:graphicFrame>
        <p:nvGraphicFramePr>
          <p:cNvPr id="353" name="Google Shape;353;p36"/>
          <p:cNvGraphicFramePr/>
          <p:nvPr/>
        </p:nvGraphicFramePr>
        <p:xfrm>
          <a:off x="912500" y="18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{C1E7033D-DD78-49EF-9CF8-7AB4AC9DE9DC}</a:tableStyleId>
              </a:tblPr>
              <a:tblGrid>
                <a:gridCol w="1849825"/>
                <a:gridCol w="5298875"/>
              </a:tblGrid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Nodes in ______ Subgraph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Identification 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Covid - Gene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Value.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 Ontology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Starts with ‘GO’ followed by numerical value.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Disease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Starts with ‘C’ followed by numerical value.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Starts with ‘HP’ followed by numerical value.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Variant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Starts with ‘rs’ followed by numerical value.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Symptoms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Everything else (alphabetical + symbolic).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Google Shape;354;p36"/>
          <p:cNvSpPr txBox="1"/>
          <p:nvPr>
            <p:ph type="title"/>
          </p:nvPr>
        </p:nvSpPr>
        <p:spPr>
          <a:xfrm>
            <a:off x="500175" y="26610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659650" y="403950"/>
            <a:ext cx="7505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360" name="Google Shape;360;p37"/>
          <p:cNvSpPr txBox="1"/>
          <p:nvPr>
            <p:ph idx="1" type="body"/>
          </p:nvPr>
        </p:nvSpPr>
        <p:spPr>
          <a:xfrm>
            <a:off x="819150" y="946950"/>
            <a:ext cx="75057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3.6. Embedding and feeding to LSTM Model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triplets we obtained from KG are valid (with output label = 1).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our triplets Dataset looked like…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applied </a:t>
            </a:r>
            <a:r>
              <a:rPr b="1" lang="en"/>
              <a:t>word2vec Embedding </a:t>
            </a:r>
            <a:r>
              <a:rPr lang="en"/>
              <a:t>on these triples and fed to </a:t>
            </a:r>
            <a:r>
              <a:rPr b="1" lang="en"/>
              <a:t>an LSTM model.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361" name="Google Shape;361;p37"/>
          <p:cNvGraphicFramePr/>
          <p:nvPr/>
        </p:nvGraphicFramePr>
        <p:xfrm>
          <a:off x="1359350" y="21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{C1E7033D-DD78-49EF-9CF8-7AB4AC9DE9DC}</a:tableStyleId>
              </a:tblPr>
              <a:tblGrid>
                <a:gridCol w="1395375"/>
                <a:gridCol w="1395375"/>
                <a:gridCol w="1395375"/>
                <a:gridCol w="1395375"/>
              </a:tblGrid>
              <a:tr h="2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Head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Tail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Label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1222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Gene_Dis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C002928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C002827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Dis_Var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rs002281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50" y="3626750"/>
            <a:ext cx="4930400" cy="7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540025" y="324350"/>
            <a:ext cx="750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819150" y="857250"/>
            <a:ext cx="75057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3.6. Embedding and feeding to LSTM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E.g.: Triplet = &lt;1299, Gene_Dis, C789888&gt;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75" y="1674625"/>
            <a:ext cx="5830749" cy="3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400500" y="364275"/>
            <a:ext cx="7505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Contributions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819150" y="956925"/>
            <a:ext cx="75057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3.6. Embedding and feeding to LSTM Model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Specifications of our LSTM Model: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Sequential Model with Single LSTM Layer with 50 neurons.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Activation Function: ‘RELU’.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Optimiser: ‘ADAM’.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Loss Function: ‘MSE’.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Performance Metric: ‘Accuracy’.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applied </a:t>
            </a:r>
            <a:r>
              <a:rPr b="1" lang="en" sz="1200"/>
              <a:t>10-Fold Cross Validation</a:t>
            </a:r>
            <a:r>
              <a:rPr lang="en" sz="1200"/>
              <a:t>. And in each fold, we had </a:t>
            </a:r>
            <a:r>
              <a:rPr b="1" lang="en" sz="1200"/>
              <a:t>60% Training Data</a:t>
            </a:r>
            <a:r>
              <a:rPr lang="en" sz="1200"/>
              <a:t>, </a:t>
            </a:r>
            <a:r>
              <a:rPr b="1" lang="en" sz="1200"/>
              <a:t>20% Validation</a:t>
            </a:r>
            <a:r>
              <a:rPr lang="en" sz="1200"/>
              <a:t> and </a:t>
            </a:r>
            <a:r>
              <a:rPr b="1" lang="en" sz="1200"/>
              <a:t>20% Testing Data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25" y="3251400"/>
            <a:ext cx="6959976" cy="1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400500" y="364275"/>
            <a:ext cx="7505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Conclusion and Future Work</a:t>
            </a:r>
            <a:endParaRPr/>
          </a:p>
        </p:txBody>
      </p:sp>
      <p:sp>
        <p:nvSpPr>
          <p:cNvPr id="382" name="Google Shape;382;p40"/>
          <p:cNvSpPr txBox="1"/>
          <p:nvPr>
            <p:ph idx="1" type="body"/>
          </p:nvPr>
        </p:nvSpPr>
        <p:spPr>
          <a:xfrm>
            <a:off x="819150" y="956925"/>
            <a:ext cx="75057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KG Triplets are just composed of nodes(entities) and edges(relations), </a:t>
            </a:r>
            <a:r>
              <a:rPr b="1" lang="en" sz="1600"/>
              <a:t>we only have positive instances</a:t>
            </a:r>
            <a:r>
              <a:rPr lang="en" sz="1600"/>
              <a:t> of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Hence, the learning is biased.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Char char="●"/>
            </a:pPr>
            <a:r>
              <a:rPr b="1" lang="en" sz="1600">
                <a:solidFill>
                  <a:srgbClr val="6AA84F"/>
                </a:solidFill>
              </a:rPr>
              <a:t>Pollute data with negative instances.</a:t>
            </a:r>
            <a:endParaRPr b="1" sz="1600">
              <a:solidFill>
                <a:srgbClr val="6AA84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</a:t>
            </a:r>
            <a:r>
              <a:rPr b="1" lang="en" sz="1600">
                <a:solidFill>
                  <a:schemeClr val="accent6"/>
                </a:solidFill>
              </a:rPr>
              <a:t>upcoming works</a:t>
            </a:r>
            <a:r>
              <a:rPr lang="en" sz="1600"/>
              <a:t> for comparative study: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Associate weights to the edges of KG.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Try Different Embedding techniques.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Try Different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Also, we will try to</a:t>
            </a:r>
            <a:r>
              <a:rPr lang="en" sz="1600">
                <a:solidFill>
                  <a:srgbClr val="00FF00"/>
                </a:solidFill>
              </a:rPr>
              <a:t> </a:t>
            </a:r>
            <a:r>
              <a:rPr b="1" lang="en" sz="1600">
                <a:solidFill>
                  <a:srgbClr val="6AA84F"/>
                </a:solidFill>
              </a:rPr>
              <a:t>incorporate drugs in the KG</a:t>
            </a:r>
            <a:r>
              <a:rPr lang="en" sz="1600"/>
              <a:t>, such that based on related diseases, overlapping ontologies and biological functions, </a:t>
            </a:r>
            <a:r>
              <a:rPr b="1" lang="en" sz="1600">
                <a:solidFill>
                  <a:srgbClr val="6AA84F"/>
                </a:solidFill>
              </a:rPr>
              <a:t>most suitable alternative for drugs can be found out.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400500" y="364275"/>
            <a:ext cx="7505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819150" y="956925"/>
            <a:ext cx="75057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Saikat Biswas, et al, “Relation Prediction of Comorbid Diseases Using Knowledge Graph Completion”. – IEEE 2019.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 Rui wang, et al, “Analysis of SARS-CoV-2 mutations in the United States suggests presence of four substrains and novel variants” – NATURE 2021.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 Zhen Wang, et al, “Knowledge Graph Embedding by Translating on Hyperplanes” – AAAI Conference 2014.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4. Liu Qiao, et al, “Knowledge Graph Construction Techniques” - Journal of Computer Research and Development 2016.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5. Mohommad Ali Moni, et al, “COMOR: a software for disease comorbidity risk assessment” - Journal of Clinical Bioinformatics 2014.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6. Adekunle Sanyaolu, et al, “Comorbidity and its Impact on Patients with COVID-19” – NATURE 2020.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1.1. What is Disease Comorbidity?</a:t>
            </a:r>
            <a:endParaRPr b="1" sz="1800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Simultaneous presence of 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one or more disease(s) 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along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with a primary disease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A patient suffering from 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co-morbid diseases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possesses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more mortality risk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than with a disease alone.</a:t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76" y="2467751"/>
            <a:ext cx="2244425" cy="16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4000500" y="2897600"/>
            <a:ext cx="29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1: Snapshot from the paper “Comorbidity and its impacts”[R1].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819150" y="845600"/>
            <a:ext cx="75057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1.2. What is Knowledge Graph(KG)?</a:t>
            </a:r>
            <a:endParaRPr b="1" sz="1800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graph, KG = (E, R) that stores knowledge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 the form of entities(E) and relations(R)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Nodes represents entities and Edges between them represents their relation.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used/stored in the form of triplets: </a:t>
            </a:r>
            <a:r>
              <a:rPr b="1" i="1" lang="en">
                <a:latin typeface="Arial"/>
                <a:ea typeface="Arial"/>
                <a:cs typeface="Arial"/>
                <a:sym typeface="Arial"/>
              </a:rPr>
              <a:t>&lt;head, relation, tail&gt; </a:t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Example: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&lt;ROM, is_a, Memory&gt;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, &lt;Memory, used_for, Storage&gt;, etc..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050" y="2848921"/>
            <a:ext cx="4059151" cy="1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1.3. What is this work all about?</a:t>
            </a:r>
            <a:endParaRPr b="1" sz="1800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An attempt to 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better predict comorbidity.</a:t>
            </a:r>
            <a:endParaRPr b="1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By building a Knowledge Graph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using data of diseases, genes, ontologies, symptoms, etc..</a:t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As each knowledge can be represented in the form of triplets; 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triplets were first extracted from our built KG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Our main goal here is to </a:t>
            </a: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train models with the triplets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of KG, such that the model acts as an alias of our KG.</a:t>
            </a:r>
            <a:endParaRPr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INPUT: Embedded KG triplets.</a:t>
            </a:r>
            <a:endParaRPr sz="13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OUTPUT: A model representing an instance of our KG.</a:t>
            </a:r>
            <a:endParaRPr sz="13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 model can be then used to better predict comorbidity</a:t>
            </a:r>
            <a:r>
              <a:rPr lang="en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, by taking diseases as input and throwing chances of comorbidity(mortality) as output.</a:t>
            </a:r>
            <a:endParaRPr sz="13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748975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1.3. What is this work all about?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63" name="Google Shape;163;p18"/>
          <p:cNvSpPr/>
          <p:nvPr/>
        </p:nvSpPr>
        <p:spPr>
          <a:xfrm>
            <a:off x="748975" y="1484550"/>
            <a:ext cx="1794744" cy="1574100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a KG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necessary subgraphs)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667000" y="1854875"/>
            <a:ext cx="7731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511225" y="1574225"/>
            <a:ext cx="1171200" cy="812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 Triplets</a:t>
            </a:r>
            <a:endParaRPr b="1"/>
          </a:p>
        </p:txBody>
      </p:sp>
      <p:sp>
        <p:nvSpPr>
          <p:cNvPr id="166" name="Google Shape;166;p18"/>
          <p:cNvSpPr/>
          <p:nvPr/>
        </p:nvSpPr>
        <p:spPr>
          <a:xfrm>
            <a:off x="4915150" y="1854875"/>
            <a:ext cx="7218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2667000" y="2227350"/>
            <a:ext cx="90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Entities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977500" y="2227350"/>
            <a:ext cx="104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 Word 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5869675" y="1574225"/>
            <a:ext cx="1421700" cy="812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Embedded</a:t>
            </a:r>
            <a:r>
              <a:rPr b="1" lang="en"/>
              <a:t> Triplets</a:t>
            </a:r>
            <a:endParaRPr b="1"/>
          </a:p>
        </p:txBody>
      </p:sp>
      <p:sp>
        <p:nvSpPr>
          <p:cNvPr id="170" name="Google Shape;170;p18"/>
          <p:cNvSpPr/>
          <p:nvPr/>
        </p:nvSpPr>
        <p:spPr>
          <a:xfrm>
            <a:off x="7469600" y="1993650"/>
            <a:ext cx="390900" cy="1514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17900" y="3010000"/>
            <a:ext cx="1421700" cy="1046700"/>
          </a:xfrm>
          <a:prstGeom prst="flowChartMagneticDisk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MODEL</a:t>
            </a:r>
            <a:endParaRPr b="1"/>
          </a:p>
        </p:txBody>
      </p:sp>
      <p:sp>
        <p:nvSpPr>
          <p:cNvPr id="172" name="Google Shape;172;p18"/>
          <p:cNvSpPr txBox="1"/>
          <p:nvPr/>
        </p:nvSpPr>
        <p:spPr>
          <a:xfrm>
            <a:off x="7806925" y="2227350"/>
            <a:ext cx="104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Input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Proposed Idea for building KG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following </a:t>
            </a:r>
            <a:r>
              <a:rPr b="1" lang="en" sz="1800"/>
              <a:t>6 subgraphs</a:t>
            </a:r>
            <a:r>
              <a:rPr lang="en" sz="1800"/>
              <a:t> need to be </a:t>
            </a:r>
            <a:r>
              <a:rPr lang="en" sz="1800"/>
              <a:t>created</a:t>
            </a:r>
            <a:r>
              <a:rPr lang="en" sz="1800"/>
              <a:t> and merged together to form our required KG:</a:t>
            </a:r>
            <a:r>
              <a:rPr lang="en" sz="1800"/>
              <a:t> 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Diseases Subgraph: </a:t>
            </a:r>
            <a:r>
              <a:rPr lang="en" sz="1800"/>
              <a:t>To get associations between diseases.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Gene Subgraph:</a:t>
            </a:r>
            <a:r>
              <a:rPr lang="en" sz="1800"/>
              <a:t> To get interactions between Genes.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As genes impacts diseases and we are focused towards disease comorbidities, </a:t>
            </a:r>
            <a:r>
              <a:rPr i="1" lang="en" sz="1800"/>
              <a:t>these two subgraphs acts as </a:t>
            </a:r>
            <a:r>
              <a:rPr b="1" i="1" lang="en" sz="1800"/>
              <a:t>the base of our KG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414450"/>
            <a:ext cx="7505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Proposed Idea for building KG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062750"/>
            <a:ext cx="75057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Gene Ontology (GO)</a:t>
            </a:r>
            <a:r>
              <a:rPr b="1" lang="en" sz="1800"/>
              <a:t> Subgraph: </a:t>
            </a:r>
            <a:r>
              <a:rPr lang="en" sz="1800"/>
              <a:t>To better understand gene interactions.</a:t>
            </a:r>
            <a:endParaRPr sz="1800"/>
          </a:p>
          <a:p>
            <a:pPr indent="-32575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GO: Information about biological processes, cellular locations and molecular functions of a gene.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Variants Subgraph: </a:t>
            </a:r>
            <a:r>
              <a:rPr lang="en" sz="1800"/>
              <a:t>For understanding the SNP variants(&lt; 0. 01% Mutation) of diseases and genes.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To the base of our KG, GO subgraph and Variants subgraphs were merged to obtain our KG.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Human Phenotype Ontology(HPO) Subgraph: </a:t>
            </a:r>
            <a:r>
              <a:rPr lang="en" sz="1800"/>
              <a:t>Shows standard abnormalities in diseases w.r.t. genes. 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Symptoms Subgraph: </a:t>
            </a:r>
            <a:r>
              <a:rPr lang="en" sz="1800"/>
              <a:t>Contains disease to symptoms relation.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HPO and Symptoms subgraph were added to further strengthen our KG.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1245700" y="1095000"/>
            <a:ext cx="2712300" cy="366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BioGrid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Stores all Bio-medical interactions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450000" y="236805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 - Gene Interaction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450000" y="298365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- Disease Connection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450000" y="359925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- Disease  - Variants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403200" y="415240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HPO - Gene Dataset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349875" y="1185425"/>
            <a:ext cx="3726900" cy="158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UniProtKB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for Protein Sequence and Functional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5038075" y="217155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with their Ontologies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349875" y="3055675"/>
            <a:ext cx="3726900" cy="15828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Kaggle Datasets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Free Machine Leaning Datasets.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5038075" y="3921250"/>
            <a:ext cx="2350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Disease and Symptoms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520125" y="249675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My contributions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837300" y="717675"/>
            <a:ext cx="504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3.1. Data Collection and Preprocessing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