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notesMasterIdLst>
    <p:notesMasterId r:id="rId16"/>
  </p:notesMasterIdLst>
  <p:sldIdLst>
    <p:sldId id="257" r:id="rId3"/>
    <p:sldId id="314" r:id="rId4"/>
    <p:sldId id="308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 autoAdjust="0"/>
    <p:restoredTop sz="99767" autoAdjust="0"/>
  </p:normalViewPr>
  <p:slideViewPr>
    <p:cSldViewPr>
      <p:cViewPr>
        <p:scale>
          <a:sx n="80" d="100"/>
          <a:sy n="80" d="100"/>
        </p:scale>
        <p:origin x="-134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2/17/13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一共包含10个主题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104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HelloWorld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3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4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F928-7226-2140-B753-B3F98DD2C58A}" type="datetimeFigureOut">
              <a:rPr lang="en-US" smtClean="0"/>
              <a:t>2/17/13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9511-9108-7348-8E1C-513610CB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eadlai/HS-Java-Develop-GetStar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Outline-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en-US" altLang="zh-CN" sz="22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en-US" sz="2200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简介</a:t>
            </a:r>
            <a:endParaRPr lang="zh-CN" altLang="en-US" sz="2200" dirty="0" smtClean="0">
              <a:ln>
                <a:solidFill>
                  <a:srgbClr val="00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971600" y="2060848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声明与访问控制</a:t>
            </a:r>
          </a:p>
        </p:txBody>
      </p:sp>
      <p:sp>
        <p:nvSpPr>
          <p:cNvPr id="12" name="圆角矩形 5"/>
          <p:cNvSpPr/>
          <p:nvPr/>
        </p:nvSpPr>
        <p:spPr>
          <a:xfrm>
            <a:off x="1043608" y="3933056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赋值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运算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符</a:t>
            </a:r>
          </a:p>
        </p:txBody>
      </p:sp>
      <p:sp>
        <p:nvSpPr>
          <p:cNvPr id="15" name="圆角矩形 5"/>
          <p:cNvSpPr/>
          <p:nvPr/>
        </p:nvSpPr>
        <p:spPr>
          <a:xfrm>
            <a:off x="971600" y="299695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面向对象</a:t>
            </a:r>
          </a:p>
        </p:txBody>
      </p:sp>
      <p:sp>
        <p:nvSpPr>
          <p:cNvPr id="16" name="圆角矩形 5"/>
          <p:cNvSpPr/>
          <p:nvPr/>
        </p:nvSpPr>
        <p:spPr>
          <a:xfrm>
            <a:off x="971600" y="4869160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控制语句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异常断言</a:t>
            </a: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7,</a:t>
            </a:r>
            <a:r>
              <a:rPr lang="zh-CN" altLang="en-US" dirty="0" smtClean="0">
                <a:effectLst/>
              </a:rPr>
              <a:t>内类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/>
              <a:t>掌握内类的声明与实例化</a:t>
            </a:r>
            <a:endParaRPr lang="en-US" altLang="zh-CN" sz="2400" dirty="0" smtClean="0"/>
          </a:p>
          <a:p>
            <a:r>
              <a:rPr lang="zh-TW" altLang="en-US" sz="2400" dirty="0" smtClean="0"/>
              <a:t>普通内部类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方法内部类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匿名内部类</a:t>
            </a:r>
            <a:r>
              <a:rPr lang="en-US" altLang="zh-TW" sz="2400" dirty="0" smtClean="0"/>
              <a:t>:3</a:t>
            </a:r>
            <a:r>
              <a:rPr lang="en-US" altLang="en-US" sz="2400" dirty="0" smtClean="0"/>
              <a:t>种形式</a:t>
            </a:r>
            <a:endParaRPr lang="en-US" altLang="zh-TW" sz="2400" dirty="0" smtClean="0"/>
          </a:p>
          <a:p>
            <a:r>
              <a:rPr lang="zh-TW" altLang="en-US" sz="2400" dirty="0" smtClean="0"/>
              <a:t>静态内部类</a:t>
            </a:r>
            <a:endParaRPr lang="en-US" altLang="zh-TW" sz="2400" dirty="0" smtClean="0"/>
          </a:p>
          <a:p>
            <a:r>
              <a:rPr lang="zh-TW" altLang="en-US" sz="2400" dirty="0" smtClean="0"/>
              <a:t>注意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访问外部类</a:t>
            </a:r>
            <a:r>
              <a:rPr lang="zh-TW" altLang="en-US" sz="2400" dirty="0"/>
              <a:t>的</a:t>
            </a:r>
            <a:r>
              <a:rPr lang="en-US" altLang="zh-TW" sz="2400" dirty="0"/>
              <a:t>this</a:t>
            </a:r>
            <a:r>
              <a:rPr lang="zh-TW" altLang="en-US" sz="2400" dirty="0" smtClean="0"/>
              <a:t>指针</a:t>
            </a:r>
            <a:r>
              <a:rPr lang="en-US" altLang="zh-TW" sz="2400" dirty="0" smtClean="0"/>
              <a:t>:</a:t>
            </a:r>
            <a:r>
              <a:rPr lang="en-US" altLang="zh-TW" sz="2400" dirty="0" err="1" smtClean="0"/>
              <a:t>Outter.this</a:t>
            </a:r>
            <a:endParaRPr lang="en-US" sz="2400" dirty="0" smtClean="0"/>
          </a:p>
          <a:p>
            <a:endParaRPr lang="en-US" altLang="zh-CN" sz="2400" dirty="0" smtClean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com.hundsun.fund.java7.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collections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131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8,</a:t>
            </a:r>
            <a:r>
              <a:rPr lang="zh-CN" altLang="en-US" dirty="0" smtClean="0">
                <a:effectLst/>
              </a:rPr>
              <a:t>线程</a:t>
            </a:r>
            <a:r>
              <a:rPr lang="en-US" altLang="zh-CN" dirty="0" smtClean="0">
                <a:effectLst/>
              </a:rPr>
              <a:t>**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676456" cy="4464496"/>
          </a:xfrm>
        </p:spPr>
        <p:txBody>
          <a:bodyPr/>
          <a:lstStyle/>
          <a:p>
            <a:r>
              <a:rPr lang="zh-CN" altLang="en-US" sz="2400" dirty="0" smtClean="0"/>
              <a:t>了解线程的几个状态</a:t>
            </a:r>
            <a:r>
              <a:rPr lang="en-US" altLang="zh-CN" sz="2400" dirty="0" smtClean="0"/>
              <a:t>(new, runnable, running, dead, sleeping, waiting, blocking)</a:t>
            </a:r>
            <a:endParaRPr lang="en-US" sz="2400" dirty="0" smtClean="0"/>
          </a:p>
          <a:p>
            <a:r>
              <a:rPr lang="zh-CN" altLang="en-US" sz="2400" dirty="0" smtClean="0"/>
              <a:t>掌握线程的创建与运行</a:t>
            </a:r>
            <a:endParaRPr lang="nl-NL" sz="2400" dirty="0" smtClean="0"/>
          </a:p>
          <a:p>
            <a:r>
              <a:rPr lang="zh-CN" altLang="en-US" sz="2400" dirty="0" smtClean="0"/>
              <a:t>了解对象锁和线程执行的特点</a:t>
            </a:r>
            <a:endParaRPr lang="en-US" altLang="zh-CN" sz="2400" dirty="0" smtClean="0"/>
          </a:p>
          <a:p>
            <a:r>
              <a:rPr lang="zh-CN" altLang="en-US" sz="2400" dirty="0" smtClean="0"/>
              <a:t>了解线程的同步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同步代码块与同步方法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com.hundsun.fund.java8.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threads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4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9,</a:t>
            </a:r>
            <a:r>
              <a:rPr lang="zh-CN" altLang="en-US" dirty="0" smtClean="0">
                <a:effectLst/>
              </a:rPr>
              <a:t>开发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&amp; </a:t>
            </a:r>
            <a:r>
              <a:rPr lang="zh-CN" altLang="en-US" dirty="0" smtClean="0">
                <a:effectLst/>
              </a:rPr>
              <a:t>调试</a:t>
            </a:r>
            <a:r>
              <a:rPr lang="en-US" altLang="zh-CN" dirty="0" smtClean="0">
                <a:effectLst/>
              </a:rPr>
              <a:t>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</a:t>
            </a:r>
            <a:r>
              <a:rPr lang="en-US" dirty="0" err="1" smtClean="0"/>
              <a:t>ar包,常用的第三方包</a:t>
            </a:r>
            <a:endParaRPr lang="en-US" dirty="0" smtClean="0"/>
          </a:p>
          <a:p>
            <a:r>
              <a:rPr lang="en-US" dirty="0" smtClean="0"/>
              <a:t>调试与断点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908720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本教程所有材料与代码均存在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meadlai</a:t>
            </a:r>
            <a:r>
              <a:rPr lang="en-US" altLang="zh-CN" dirty="0"/>
              <a:t>/HS-Java-Develop-</a:t>
            </a:r>
            <a:r>
              <a:rPr lang="en-US" altLang="zh-CN" dirty="0" err="1"/>
              <a:t>GetStart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zh-CN" altLang="en-US" b="1" dirty="0" smtClean="0">
                <a:solidFill>
                  <a:srgbClr val="008000"/>
                </a:solidFill>
              </a:rPr>
              <a:t>欢迎提供建议或意见</a:t>
            </a:r>
            <a:r>
              <a:rPr lang="en-US" altLang="zh-CN" b="1" dirty="0" smtClean="0">
                <a:solidFill>
                  <a:srgbClr val="008000"/>
                </a:solidFill>
              </a:rPr>
              <a:t>…</a:t>
            </a:r>
            <a:endParaRPr lang="en-US" altLang="en-US" b="1" dirty="0" smtClean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4725144"/>
            <a:ext cx="53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8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Outline-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字符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Math</a:t>
            </a:r>
            <a:endParaRPr lang="zh-CN" altLang="en-US" sz="2200" dirty="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5"/>
          <p:cNvSpPr/>
          <p:nvPr/>
        </p:nvSpPr>
        <p:spPr>
          <a:xfrm>
            <a:off x="971600" y="2060848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泛型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集合</a:t>
            </a:r>
          </a:p>
        </p:txBody>
      </p:sp>
      <p:sp>
        <p:nvSpPr>
          <p:cNvPr id="13" name="圆角矩形 5"/>
          <p:cNvSpPr/>
          <p:nvPr/>
        </p:nvSpPr>
        <p:spPr>
          <a:xfrm>
            <a:off x="971600" y="3933056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线程</a:t>
            </a:r>
          </a:p>
        </p:txBody>
      </p:sp>
      <p:sp>
        <p:nvSpPr>
          <p:cNvPr id="14" name="圆角矩形 5"/>
          <p:cNvSpPr/>
          <p:nvPr/>
        </p:nvSpPr>
        <p:spPr>
          <a:xfrm>
            <a:off x="971600" y="2996952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内类</a:t>
            </a:r>
          </a:p>
        </p:txBody>
      </p:sp>
      <p:sp>
        <p:nvSpPr>
          <p:cNvPr id="15" name="圆角矩形 5"/>
          <p:cNvSpPr/>
          <p:nvPr/>
        </p:nvSpPr>
        <p:spPr>
          <a:xfrm>
            <a:off x="971600" y="4869160"/>
            <a:ext cx="5602223" cy="576064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2200" dirty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调试</a:t>
            </a:r>
            <a:endParaRPr lang="zh-CN" altLang="en-US" sz="2200" dirty="0">
              <a:ln>
                <a:solidFill>
                  <a:srgbClr val="000000"/>
                </a:solidFill>
              </a:ln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6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340768"/>
            <a:ext cx="698477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de-DE" altLang="zh-CN" dirty="0" smtClean="0">
                <a:solidFill>
                  <a:srgbClr val="FF0000"/>
                </a:solidFill>
              </a:rPr>
              <a:t>* </a:t>
            </a:r>
            <a:r>
              <a:rPr kumimoji="1" lang="de-DE" altLang="zh-CN" dirty="0" smtClean="0"/>
              <a:t>Java </a:t>
            </a:r>
            <a:r>
              <a:rPr kumimoji="1" lang="de-DE" altLang="zh-CN" dirty="0"/>
              <a:t>SE</a:t>
            </a:r>
            <a:r>
              <a:rPr kumimoji="1" lang="zh-CN" altLang="de-DE" dirty="0"/>
              <a:t>（</a:t>
            </a:r>
            <a:r>
              <a:rPr kumimoji="1" lang="de-DE" altLang="zh-CN" dirty="0"/>
              <a:t>Java </a:t>
            </a:r>
            <a:r>
              <a:rPr kumimoji="1" lang="de-DE" altLang="zh-CN" dirty="0" err="1"/>
              <a:t>Platform</a:t>
            </a:r>
            <a:r>
              <a:rPr kumimoji="1" lang="zh-CN" altLang="de-DE" dirty="0"/>
              <a:t>，</a:t>
            </a:r>
            <a:r>
              <a:rPr kumimoji="1" lang="de-DE" altLang="zh-CN" dirty="0"/>
              <a:t>Standard Edition</a:t>
            </a:r>
            <a:r>
              <a:rPr kumimoji="1" lang="zh-CN" altLang="de-DE" dirty="0" smtClean="0"/>
              <a:t>）</a:t>
            </a:r>
            <a:endParaRPr kumimoji="1" lang="en-US" altLang="zh-CN" dirty="0"/>
          </a:p>
          <a:p>
            <a:pPr>
              <a:defRPr/>
            </a:pPr>
            <a:r>
              <a:rPr kumimoji="1" lang="fr-FR" altLang="zh-CN" dirty="0" smtClean="0">
                <a:solidFill>
                  <a:srgbClr val="FF0000"/>
                </a:solidFill>
              </a:rPr>
              <a:t>* </a:t>
            </a:r>
            <a:r>
              <a:rPr kumimoji="1" lang="fr-FR" altLang="zh-CN" dirty="0" smtClean="0"/>
              <a:t>Java </a:t>
            </a:r>
            <a:r>
              <a:rPr kumimoji="1" lang="fr-FR" altLang="zh-CN" dirty="0"/>
              <a:t>EE</a:t>
            </a:r>
            <a:r>
              <a:rPr kumimoji="1" lang="zh-CN" altLang="fr-FR" dirty="0"/>
              <a:t>（</a:t>
            </a:r>
            <a:r>
              <a:rPr kumimoji="1" lang="fr-FR" altLang="zh-CN" dirty="0"/>
              <a:t>Java Platform</a:t>
            </a:r>
            <a:r>
              <a:rPr kumimoji="1" lang="zh-CN" altLang="fr-FR" dirty="0"/>
              <a:t>，</a:t>
            </a:r>
            <a:r>
              <a:rPr kumimoji="1" lang="fr-FR" altLang="zh-CN" dirty="0"/>
              <a:t>Enterprise Edition)</a:t>
            </a:r>
          </a:p>
          <a:p>
            <a:pPr>
              <a:defRPr/>
            </a:pPr>
            <a:r>
              <a:rPr kumimoji="1" lang="pt-BR" altLang="zh-CN" dirty="0" smtClean="0">
                <a:solidFill>
                  <a:srgbClr val="FF0000"/>
                </a:solidFill>
              </a:rPr>
              <a:t>* </a:t>
            </a:r>
            <a:r>
              <a:rPr kumimoji="1" lang="pt-BR" altLang="zh-CN" dirty="0" smtClean="0"/>
              <a:t>Java </a:t>
            </a:r>
            <a:r>
              <a:rPr kumimoji="1" lang="pt-BR" altLang="zh-CN" dirty="0"/>
              <a:t>ME</a:t>
            </a:r>
            <a:r>
              <a:rPr kumimoji="1" lang="zh-CN" altLang="pt-BR" dirty="0"/>
              <a:t>（</a:t>
            </a:r>
            <a:r>
              <a:rPr kumimoji="1" lang="pt-BR" altLang="zh-CN" dirty="0"/>
              <a:t>Java Platform</a:t>
            </a:r>
            <a:r>
              <a:rPr kumimoji="1" lang="zh-CN" altLang="pt-BR" dirty="0"/>
              <a:t>，</a:t>
            </a:r>
            <a:r>
              <a:rPr kumimoji="1" lang="pt-BR" altLang="zh-CN" dirty="0"/>
              <a:t>Micro </a:t>
            </a:r>
            <a:r>
              <a:rPr kumimoji="1" lang="pt-BR" altLang="zh-CN" dirty="0" err="1"/>
              <a:t>Edition</a:t>
            </a:r>
            <a:r>
              <a:rPr kumimoji="1" lang="zh-CN" altLang="pt-BR" dirty="0" smtClean="0"/>
              <a:t>）</a:t>
            </a:r>
            <a:endParaRPr kumimoji="1" lang="en-US" altLang="zh-CN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参加本次培训的前提:</a:t>
            </a:r>
          </a:p>
          <a:p>
            <a:pPr>
              <a:defRPr/>
            </a:pPr>
            <a:r>
              <a:rPr kumimoji="1" lang="en-US" altLang="zh-CN" dirty="0" smtClean="0"/>
              <a:t>1,</a:t>
            </a:r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JDK,</a:t>
            </a:r>
            <a:r>
              <a:rPr kumimoji="1" lang="zh-CN" altLang="en-US" dirty="0" smtClean="0"/>
              <a:t>配置环境变量</a:t>
            </a:r>
            <a:r>
              <a:rPr kumimoji="1" lang="en-US" altLang="zh-CN" dirty="0" smtClean="0"/>
              <a:t>:  </a:t>
            </a:r>
            <a:r>
              <a:rPr lang="en-US" dirty="0" smtClean="0"/>
              <a:t>JAVA_HOME</a:t>
            </a:r>
            <a:r>
              <a:rPr lang="en-US" dirty="0"/>
              <a:t>、CLASSPATH、PATH </a:t>
            </a:r>
            <a:endParaRPr lang="en-US" dirty="0" smtClean="0"/>
          </a:p>
          <a:p>
            <a:pPr>
              <a:defRPr/>
            </a:pPr>
            <a:r>
              <a:rPr lang="en-US" altLang="zh-CN" dirty="0" smtClean="0"/>
              <a:t>2,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Eclipse IDE</a:t>
            </a:r>
          </a:p>
          <a:p>
            <a:pPr>
              <a:defRPr/>
            </a:pPr>
            <a:r>
              <a:rPr lang="en-US" dirty="0" smtClean="0"/>
              <a:t>3,</a:t>
            </a:r>
            <a:r>
              <a:rPr lang="zh-CN" altLang="en-US" dirty="0" smtClean="0"/>
              <a:t>了解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或者类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4,</a:t>
            </a:r>
            <a:r>
              <a:rPr lang="zh-CN" altLang="en-US" dirty="0" smtClean="0"/>
              <a:t>获取培训材料</a:t>
            </a:r>
            <a:r>
              <a:rPr lang="en-US" altLang="zh-CN" dirty="0" smtClean="0"/>
              <a:t>:</a:t>
            </a:r>
            <a:r>
              <a:rPr lang="zh-CN" altLang="en-US" dirty="0" smtClean="0">
                <a:hlinkClick r:id="rId3"/>
              </a:rPr>
              <a:t>点击下载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3" name="Rectangle 2"/>
          <p:cNvSpPr/>
          <p:nvPr/>
        </p:nvSpPr>
        <p:spPr>
          <a:xfrm>
            <a:off x="4067944" y="3212976"/>
            <a:ext cx="4716016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材料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包</a:t>
            </a:r>
            <a:r>
              <a:rPr kumimoji="1" lang="en-US" altLang="en-US" sz="2000" dirty="0">
                <a:latin typeface="华文仿宋"/>
                <a:ea typeface="华文仿宋"/>
                <a:cs typeface="华文仿宋"/>
              </a:rPr>
              <a:t>含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:</a:t>
            </a: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PPT(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当前幻灯片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) </a:t>
            </a:r>
            <a:endParaRPr kumimoji="1" lang="en-US" altLang="en-US" dirty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简</a:t>
            </a:r>
            <a:r>
              <a:rPr kumimoji="1" lang="en-US" altLang="en-US" dirty="0">
                <a:latin typeface="华文仿宋"/>
                <a:ea typeface="华文仿宋"/>
                <a:cs typeface="华文仿宋"/>
              </a:rPr>
              <a:t>明教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程(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java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应用程序开发入门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.</a:t>
            </a:r>
            <a:r>
              <a:rPr kumimoji="1" lang="en-US" altLang="zh-CN" dirty="0" err="1" smtClean="0">
                <a:latin typeface="华文仿宋"/>
                <a:ea typeface="华文仿宋"/>
                <a:cs typeface="华文仿宋"/>
              </a:rPr>
              <a:t>docx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)</a:t>
            </a:r>
          </a:p>
          <a:p>
            <a:pPr marL="285750" indent="-285750">
              <a:buFontTx/>
              <a:buChar char="•"/>
            </a:pP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随堂练习的示例代码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(</a:t>
            </a:r>
            <a:r>
              <a:rPr kumimoji="1" lang="en-US" altLang="zh-CN" dirty="0" err="1" smtClean="0">
                <a:latin typeface="华文仿宋"/>
                <a:ea typeface="华文仿宋"/>
                <a:cs typeface="华文仿宋"/>
              </a:rPr>
              <a:t>java_project.zip</a:t>
            </a:r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)</a:t>
            </a:r>
            <a:endParaRPr kumimoji="1" lang="en-US" altLang="en-US" dirty="0" smtClean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考</a:t>
            </a:r>
            <a:r>
              <a:rPr kumimoji="1" lang="en-US" altLang="en-US" dirty="0">
                <a:latin typeface="华文仿宋"/>
                <a:ea typeface="华文仿宋"/>
                <a:cs typeface="华文仿宋"/>
              </a:rPr>
              <a:t>试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题目….</a:t>
            </a:r>
          </a:p>
          <a:p>
            <a:pPr marL="285750" indent="-285750">
              <a:buFontTx/>
              <a:buChar char="•"/>
            </a:pP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参考书两本</a:t>
            </a:r>
            <a:endParaRPr kumimoji="1" lang="en-US" altLang="en-US" dirty="0" smtClean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endParaRPr kumimoji="1" lang="en-US" dirty="0" smtClean="0">
              <a:latin typeface="华文仿宋"/>
              <a:ea typeface="华文仿宋"/>
              <a:cs typeface="华文仿宋"/>
            </a:endParaRPr>
          </a:p>
          <a:p>
            <a:r>
              <a:rPr kumimoji="1" lang="pt-BR" altLang="zh-CN" dirty="0" smtClean="0">
                <a:solidFill>
                  <a:srgbClr val="FF0000"/>
                </a:solidFill>
              </a:rPr>
              <a:t>* </a:t>
            </a: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培训目的</a:t>
            </a:r>
            <a:r>
              <a:rPr kumimoji="1" lang="en-US" altLang="en-US" dirty="0" smtClean="0">
                <a:latin typeface="华文仿宋"/>
                <a:ea typeface="华文仿宋"/>
                <a:cs typeface="华文仿宋"/>
              </a:rPr>
              <a:t>:</a:t>
            </a:r>
            <a:endParaRPr kumimoji="1" lang="en-US" dirty="0">
              <a:latin typeface="华文仿宋"/>
              <a:ea typeface="华文仿宋"/>
              <a:cs typeface="华文仿宋"/>
            </a:endParaRPr>
          </a:p>
          <a:p>
            <a:r>
              <a:rPr kumimoji="1" lang="en-US" altLang="zh-CN" dirty="0" smtClean="0">
                <a:latin typeface="华文仿宋"/>
                <a:ea typeface="华文仿宋"/>
                <a:cs typeface="华文仿宋"/>
              </a:rPr>
              <a:t>    </a:t>
            </a:r>
            <a:r>
              <a:rPr kumimoji="1" lang="zh-CN" altLang="en-US" dirty="0" smtClean="0">
                <a:latin typeface="华文仿宋"/>
                <a:ea typeface="华文仿宋"/>
                <a:cs typeface="华文仿宋"/>
              </a:rPr>
              <a:t>掌握</a:t>
            </a:r>
            <a:r>
              <a:rPr kumimoji="1" lang="en-US" altLang="zh-TW" dirty="0" smtClean="0">
                <a:latin typeface="华文仿宋"/>
                <a:ea typeface="华文仿宋"/>
                <a:cs typeface="华文仿宋"/>
              </a:rPr>
              <a:t>Java </a:t>
            </a:r>
            <a:r>
              <a:rPr kumimoji="1" lang="zh-TW" altLang="en-US" dirty="0" smtClean="0">
                <a:latin typeface="华文仿宋"/>
                <a:ea typeface="华文仿宋"/>
                <a:cs typeface="华文仿宋"/>
              </a:rPr>
              <a:t>基础知识</a:t>
            </a:r>
            <a:endParaRPr kumimoji="1" lang="en-US" altLang="zh-TW" dirty="0">
              <a:latin typeface="华文仿宋"/>
              <a:ea typeface="华文仿宋"/>
              <a:cs typeface="华文仿宋"/>
            </a:endParaRPr>
          </a:p>
          <a:p>
            <a:r>
              <a:rPr kumimoji="1" lang="pt-BR" altLang="zh-CN" sz="2000" dirty="0" smtClean="0">
                <a:solidFill>
                  <a:srgbClr val="FF0000"/>
                </a:solidFill>
              </a:rPr>
              <a:t>* </a:t>
            </a:r>
            <a:r>
              <a:rPr kumimoji="1" lang="zh-CN" altLang="en-US" sz="2000" dirty="0" smtClean="0">
                <a:latin typeface="华文仿宋"/>
                <a:ea typeface="华文仿宋"/>
                <a:cs typeface="华文仿宋"/>
              </a:rPr>
              <a:t>要求</a:t>
            </a:r>
            <a:r>
              <a:rPr kumimoji="1" lang="en-US" altLang="en-US" sz="2000" dirty="0" smtClean="0">
                <a:latin typeface="华文仿宋"/>
                <a:ea typeface="华文仿宋"/>
                <a:cs typeface="华文仿宋"/>
              </a:rPr>
              <a:t>:</a:t>
            </a:r>
          </a:p>
          <a:p>
            <a:r>
              <a:rPr kumimoji="1" lang="en-US" altLang="zh-CN" sz="2000" dirty="0" smtClean="0">
                <a:latin typeface="华文仿宋"/>
                <a:ea typeface="华文仿宋"/>
                <a:cs typeface="华文仿宋"/>
              </a:rPr>
              <a:t>  </a:t>
            </a:r>
            <a:r>
              <a:rPr kumimoji="1" lang="en-US" altLang="zh-CN" dirty="0">
                <a:latin typeface="华文仿宋"/>
                <a:ea typeface="华文仿宋"/>
                <a:cs typeface="华文仿宋"/>
              </a:rPr>
              <a:t>  </a:t>
            </a:r>
            <a:r>
              <a:rPr kumimoji="1" lang="zh-CN" altLang="en-US" dirty="0">
                <a:latin typeface="华文仿宋"/>
                <a:ea typeface="华文仿宋"/>
                <a:cs typeface="华文仿宋"/>
              </a:rPr>
              <a:t>课上练习代码</a:t>
            </a:r>
            <a:r>
              <a:rPr kumimoji="1" lang="en-US" altLang="zh-CN" dirty="0">
                <a:latin typeface="华文仿宋"/>
                <a:ea typeface="华文仿宋"/>
                <a:cs typeface="华文仿宋"/>
              </a:rPr>
              <a:t>,</a:t>
            </a:r>
            <a:r>
              <a:rPr kumimoji="1" lang="zh-CN" altLang="en-US" dirty="0">
                <a:latin typeface="华文仿宋"/>
                <a:ea typeface="华文仿宋"/>
                <a:cs typeface="华文仿宋"/>
              </a:rPr>
              <a:t>课后多看参考书</a:t>
            </a:r>
            <a:endParaRPr kumimoji="1" lang="en-US" dirty="0">
              <a:latin typeface="华文仿宋"/>
              <a:ea typeface="华文仿宋"/>
              <a:cs typeface="华文仿宋"/>
            </a:endParaRPr>
          </a:p>
          <a:p>
            <a:pPr marL="285750" indent="-285750">
              <a:buFontTx/>
              <a:buChar char="•"/>
            </a:pPr>
            <a:endParaRPr kumimoji="1" lang="en-US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08518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1:</a:t>
            </a:r>
            <a:r>
              <a:rPr lang="zh-CN" altLang="en-US" dirty="0" smtClean="0"/>
              <a:t>写出一个</a:t>
            </a:r>
            <a:r>
              <a:rPr lang="en-US" altLang="zh-CN" dirty="0" err="1" smtClean="0"/>
              <a:t>HelloWrold</a:t>
            </a:r>
            <a:endParaRPr lang="en-US" altLang="zh-CN" dirty="0" smtClean="0"/>
          </a:p>
          <a:p>
            <a:pPr marL="285750" indent="-285750">
              <a:buFontTx/>
              <a:buChar char="•"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2:</a:t>
            </a:r>
            <a:r>
              <a:rPr lang="zh-CN" altLang="en-US" dirty="0" smtClean="0"/>
              <a:t>写一个</a:t>
            </a:r>
            <a:r>
              <a:rPr lang="en-US" altLang="zh-CN" dirty="0" err="1" smtClean="0"/>
              <a:t>MyClass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1,声明与访问控制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596187" cy="44644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掌握</a:t>
            </a:r>
            <a:r>
              <a:rPr lang="en-US" sz="2400" dirty="0" smtClean="0"/>
              <a:t>接口</a:t>
            </a:r>
            <a:r>
              <a:rPr lang="zh-CN" altLang="en-US" sz="2400" dirty="0" smtClean="0"/>
              <a:t>声明</a:t>
            </a:r>
            <a:r>
              <a:rPr lang="en-US" altLang="zh-CN" sz="2400" dirty="0"/>
              <a:t>:</a:t>
            </a:r>
            <a:r>
              <a:rPr lang="en-US" sz="2400" dirty="0" err="1" smtClean="0"/>
              <a:t>IPlant</a:t>
            </a:r>
            <a:endParaRPr lang="en-US" altLang="zh-CN" sz="2400" dirty="0" smtClean="0"/>
          </a:p>
          <a:p>
            <a:r>
              <a:rPr lang="zh-CN" altLang="en-US" sz="2400" dirty="0" smtClean="0"/>
              <a:t>掌握抽象类声明</a:t>
            </a:r>
            <a:r>
              <a:rPr lang="en-US" altLang="zh-CN" sz="2400" dirty="0" smtClean="0"/>
              <a:t>:</a:t>
            </a:r>
            <a:r>
              <a:rPr lang="nl-NL" sz="2400" dirty="0" smtClean="0"/>
              <a:t>Fruit</a:t>
            </a:r>
          </a:p>
          <a:p>
            <a:r>
              <a:rPr lang="zh-CN" altLang="en-US" sz="2400" dirty="0" smtClean="0"/>
              <a:t>掌握普通类声明</a:t>
            </a:r>
            <a:r>
              <a:rPr lang="en-US" altLang="zh-CN" sz="2400" dirty="0" smtClean="0"/>
              <a:t>:</a:t>
            </a:r>
            <a:r>
              <a:rPr lang="en-US" sz="2400" dirty="0" smtClean="0"/>
              <a:t>Apple</a:t>
            </a:r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命名规范</a:t>
            </a:r>
            <a:r>
              <a:rPr lang="en-US" altLang="zh-CN" sz="2400" dirty="0"/>
              <a:t>,JavaBean</a:t>
            </a:r>
            <a:r>
              <a:rPr lang="zh-CN" altLang="en-US" sz="2400" dirty="0" smtClean="0"/>
              <a:t>规范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包规范的</a:t>
            </a:r>
            <a:r>
              <a:rPr lang="en-US" altLang="zh-CN" sz="2400" dirty="0" smtClean="0"/>
              <a:t>import</a:t>
            </a:r>
          </a:p>
          <a:p>
            <a:r>
              <a:rPr lang="zh-CN" altLang="en-US" sz="2400" dirty="0" smtClean="0"/>
              <a:t>理解修饰符</a:t>
            </a:r>
            <a:r>
              <a:rPr lang="en-US" altLang="zh-CN" sz="2400" dirty="0" smtClean="0"/>
              <a:t>:public, protected, default, private</a:t>
            </a:r>
          </a:p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final</a:t>
            </a:r>
            <a:r>
              <a:rPr lang="zh-CN" altLang="en-US" sz="2400" dirty="0" smtClean="0"/>
              <a:t>类</a:t>
            </a:r>
            <a:r>
              <a:rPr lang="en-US" altLang="zh-CN" sz="2400" dirty="0" smtClean="0"/>
              <a:t>,final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,final</a:t>
            </a:r>
            <a:r>
              <a:rPr lang="zh-CN" altLang="en-US" sz="2400" dirty="0" smtClean="0"/>
              <a:t>参数</a:t>
            </a:r>
            <a:r>
              <a:rPr lang="en-US" altLang="zh-CN" sz="2400" dirty="0" smtClean="0"/>
              <a:t>,</a:t>
            </a:r>
            <a:r>
              <a:rPr lang="en-US" sz="2400" dirty="0"/>
              <a:t> abstract</a:t>
            </a:r>
            <a:r>
              <a:rPr lang="zh-CN" altLang="en-US" sz="2400" dirty="0" smtClean="0"/>
              <a:t>抽象方法</a:t>
            </a:r>
            <a:r>
              <a:rPr lang="en-US" altLang="zh-CN" sz="2400" dirty="0" smtClean="0"/>
              <a:t>,</a:t>
            </a:r>
            <a:r>
              <a:rPr lang="en-US" sz="2400" dirty="0"/>
              <a:t> synchronized</a:t>
            </a:r>
            <a:r>
              <a:rPr lang="zh-CN" altLang="en-US" sz="2400" dirty="0" smtClean="0"/>
              <a:t>同步方法</a:t>
            </a:r>
            <a:r>
              <a:rPr lang="en-US" altLang="zh-CN" sz="2400" dirty="0" smtClean="0"/>
              <a:t>,</a:t>
            </a:r>
            <a:r>
              <a:rPr lang="zh-TW" altLang="en-US" sz="2400" dirty="0"/>
              <a:t> </a:t>
            </a:r>
            <a:r>
              <a:rPr lang="en-US" sz="2400" dirty="0"/>
              <a:t>transient</a:t>
            </a:r>
            <a:r>
              <a:rPr lang="zh-TW" altLang="en-US" sz="2400" dirty="0" smtClean="0"/>
              <a:t>瞬间变量</a:t>
            </a:r>
            <a:r>
              <a:rPr lang="en-US" altLang="zh-TW" sz="2400" dirty="0" smtClean="0"/>
              <a:t>,</a:t>
            </a:r>
            <a:r>
              <a:rPr lang="zh-TW" altLang="en-US" sz="2400" dirty="0"/>
              <a:t> </a:t>
            </a:r>
            <a:r>
              <a:rPr lang="en-US" sz="2400" dirty="0"/>
              <a:t>volatile</a:t>
            </a:r>
            <a:r>
              <a:rPr lang="zh-TW" altLang="en-US" sz="2400" dirty="0" smtClean="0"/>
              <a:t>挥发变量</a:t>
            </a:r>
            <a:endParaRPr lang="en-US" altLang="zh-TW" sz="2400" dirty="0" smtClean="0"/>
          </a:p>
          <a:p>
            <a:r>
              <a:rPr lang="zh-CN" altLang="en-US" sz="2400" dirty="0" smtClean="0"/>
              <a:t>掌握变量声明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原始类型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引用类型</a:t>
            </a:r>
            <a:r>
              <a:rPr lang="en-US" altLang="zh-CN" sz="2400" dirty="0" smtClean="0"/>
              <a:t>),</a:t>
            </a:r>
            <a:r>
              <a:rPr lang="zh-CN" altLang="en-US" sz="2400" dirty="0" smtClean="0"/>
              <a:t>数组声明</a:t>
            </a:r>
            <a:endParaRPr lang="en-US" altLang="zh-CN" sz="2400" dirty="0" smtClean="0"/>
          </a:p>
          <a:p>
            <a:r>
              <a:rPr lang="zh-CN" altLang="en-US" sz="2400" dirty="0" smtClean="0"/>
              <a:t>掌握构造器声明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了解默认构造器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594928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 smtClean="0"/>
              <a:t>见示例代码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包路径</a:t>
            </a:r>
            <a:r>
              <a:rPr lang="en-US" altLang="zh-CN" dirty="0" smtClean="0"/>
              <a:t>:</a:t>
            </a:r>
            <a:r>
              <a:rPr lang="hr-HR" b="1" dirty="0" smtClean="0"/>
              <a:t>com.hundsun.fund.java1</a:t>
            </a:r>
            <a:r>
              <a:rPr lang="hr-HR" b="1" dirty="0"/>
              <a:t>.</a:t>
            </a:r>
            <a:r>
              <a:rPr lang="hr-HR" b="1" dirty="0" smtClean="0"/>
              <a:t>declare</a:t>
            </a:r>
            <a:endParaRPr lang="hr-HR" b="1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747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2,面向对象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掌握面向对象的概念与规则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封装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继承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多态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掌握类的继承</a:t>
            </a:r>
            <a:endParaRPr lang="nl-NL" sz="2400" dirty="0" smtClean="0"/>
          </a:p>
          <a:p>
            <a:r>
              <a:rPr lang="zh-CN" altLang="en-US" sz="2400" dirty="0" smtClean="0"/>
              <a:t>掌握方法的重写</a:t>
            </a:r>
            <a:endParaRPr lang="en-US" sz="2400" dirty="0" smtClean="0"/>
          </a:p>
          <a:p>
            <a:r>
              <a:rPr lang="zh-CN" altLang="en-US" sz="2400" dirty="0" smtClean="0"/>
              <a:t>掌握方法的重载</a:t>
            </a:r>
            <a:endParaRPr lang="en-US" altLang="zh-CN" sz="2400" dirty="0" smtClean="0"/>
          </a:p>
          <a:p>
            <a:r>
              <a:rPr lang="zh-CN" altLang="en-US" sz="2400" dirty="0" smtClean="0"/>
              <a:t>掌握构造函数与函数链</a:t>
            </a:r>
            <a:endParaRPr lang="en-US" altLang="zh-CN" sz="2400" dirty="0" smtClean="0"/>
          </a:p>
          <a:p>
            <a:r>
              <a:rPr lang="en-US" sz="2400" smtClean="0"/>
              <a:t>注意:原</a:t>
            </a:r>
            <a:r>
              <a:rPr lang="en-US" sz="2400" dirty="0" err="1"/>
              <a:t>始变量与引用变量,传递参数的区别</a:t>
            </a:r>
            <a:endParaRPr lang="en-US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com.hundsun.fund.java2.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object_oriented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44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3,赋值</a:t>
            </a:r>
            <a:r>
              <a:rPr lang="zh-CN" altLang="en-US" dirty="0"/>
              <a:t>符</a:t>
            </a:r>
            <a:r>
              <a:rPr lang="en-US" dirty="0" smtClean="0"/>
              <a:t>&amp; </a:t>
            </a:r>
            <a:r>
              <a:rPr lang="zh-CN" altLang="en-US" dirty="0" smtClean="0"/>
              <a:t>操作符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掌握各种运算符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算术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逻辑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移位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掌握赋值操作符</a:t>
            </a: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r>
              <a:rPr lang="en-US" altLang="zh-CN" sz="2400" dirty="0" smtClean="0"/>
              <a:t>:</a:t>
            </a:r>
            <a:r>
              <a:rPr lang="en-US" sz="2400" dirty="0" smtClean="0"/>
              <a:t>‘</a:t>
            </a:r>
            <a:r>
              <a:rPr lang="en-US" sz="2400" dirty="0" err="1" smtClean="0"/>
              <a:t>原</a:t>
            </a:r>
            <a:r>
              <a:rPr lang="en-US" sz="2400" dirty="0" err="1"/>
              <a:t>始变</a:t>
            </a:r>
            <a:r>
              <a:rPr lang="en-US" sz="2400" dirty="0" err="1" smtClean="0"/>
              <a:t>量’与’引</a:t>
            </a:r>
            <a:r>
              <a:rPr lang="en-US" sz="2400" dirty="0" err="1"/>
              <a:t>用变</a:t>
            </a:r>
            <a:r>
              <a:rPr lang="en-US" sz="2400" dirty="0" err="1" smtClean="0"/>
              <a:t>量’传</a:t>
            </a:r>
            <a:r>
              <a:rPr lang="en-US" sz="2400" dirty="0" err="1"/>
              <a:t>递参数的区</a:t>
            </a:r>
            <a:r>
              <a:rPr lang="en-US" sz="2400" dirty="0" err="1" smtClean="0"/>
              <a:t>别</a:t>
            </a:r>
            <a:endParaRPr lang="en-US" sz="2400" dirty="0" smtClean="0"/>
          </a:p>
          <a:p>
            <a:r>
              <a:rPr lang="en-US" sz="2400" dirty="0" smtClean="0"/>
              <a:t>注意:</a:t>
            </a:r>
            <a:r>
              <a:rPr lang="en-US" altLang="zh-CN" sz="2400" dirty="0"/>
              <a:t>++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</a:t>
            </a:r>
            <a:r>
              <a:rPr lang="zh-CN" altLang="en-US" sz="2400" dirty="0" smtClean="0"/>
              <a:t>的区别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i</a:t>
            </a:r>
            <a:r>
              <a:rPr lang="en-US" sz="2400" dirty="0" err="1" smtClean="0"/>
              <a:t>nstanceof</a:t>
            </a:r>
            <a:r>
              <a:rPr lang="zh-CN" altLang="en-US" sz="2400" dirty="0" smtClean="0"/>
              <a:t>操作符</a:t>
            </a:r>
            <a:endParaRPr lang="en-US" altLang="zh-CN" sz="2400" dirty="0" smtClean="0"/>
          </a:p>
          <a:p>
            <a:r>
              <a:rPr lang="zh-CN" altLang="en-US" sz="2400" dirty="0" smtClean="0"/>
              <a:t>注意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短路运算</a:t>
            </a:r>
            <a:r>
              <a:rPr lang="en-US" altLang="zh-CN" sz="2400" dirty="0" smtClean="0"/>
              <a:t>&amp;&amp;(</a:t>
            </a:r>
            <a:r>
              <a:rPr lang="zh-TW" altLang="en-US" sz="2400" dirty="0"/>
              <a:t>最少计算量</a:t>
            </a:r>
            <a:r>
              <a:rPr lang="en-US" altLang="zh-CN" sz="2400" dirty="0" smtClean="0"/>
              <a:t>)</a:t>
            </a:r>
          </a:p>
          <a:p>
            <a:r>
              <a:rPr lang="zh-TW" altLang="en-US" sz="2400" dirty="0"/>
              <a:t>自动转换</a:t>
            </a:r>
            <a:r>
              <a:rPr lang="en-US" altLang="zh-TW" sz="2400" dirty="0"/>
              <a:t>:</a:t>
            </a:r>
            <a:r>
              <a:rPr lang="zh-TW" altLang="en-US" sz="2400" dirty="0" smtClean="0"/>
              <a:t>原始值与封装</a:t>
            </a:r>
            <a:r>
              <a:rPr lang="zh-CN" altLang="en-US" sz="2400" dirty="0" smtClean="0"/>
              <a:t>器类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* </a:t>
            </a: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com.hundsun.fund.java3.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assignments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35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4,控制语句 &amp; 异常断言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switch</a:t>
            </a:r>
            <a:r>
              <a:rPr lang="zh-CN" altLang="en-US" sz="2400" dirty="0" smtClean="0"/>
              <a:t>自动下落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只接收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do{}while(true)</a:t>
            </a:r>
            <a:r>
              <a:rPr lang="zh-CN" altLang="en-US" sz="2400" dirty="0" smtClean="0"/>
              <a:t>语句和</a:t>
            </a:r>
            <a:r>
              <a:rPr lang="en-US" altLang="zh-CN" sz="2400" dirty="0" smtClean="0"/>
              <a:t>while(true){}</a:t>
            </a: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循环和增强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</a:t>
            </a:r>
            <a:endParaRPr lang="en-US" sz="2400" dirty="0" smtClean="0"/>
          </a:p>
          <a:p>
            <a:r>
              <a:rPr lang="zh-CN" altLang="en-US" sz="2400" dirty="0" smtClean="0"/>
              <a:t>掌握异常捕捉</a:t>
            </a:r>
            <a:r>
              <a:rPr lang="en-US" altLang="zh-CN" sz="2400" dirty="0" smtClean="0"/>
              <a:t>try-catch-finally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 marL="285750" indent="-285750">
              <a:buFontTx/>
              <a:buChar char="•"/>
            </a:pP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com.hundsun.fund.java4.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flowcontrol_and_exceptions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77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effectLst/>
              </a:rPr>
              <a:t>5,String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&amp; </a:t>
            </a:r>
            <a:r>
              <a:rPr lang="en-US" dirty="0" smtClean="0">
                <a:effectLst/>
              </a:rPr>
              <a:t>Math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不变性</a:t>
            </a:r>
            <a:endParaRPr lang="en-US" altLang="zh-CN" sz="2400" dirty="0" smtClean="0"/>
          </a:p>
          <a:p>
            <a:r>
              <a:rPr lang="zh-CN" altLang="en-US" sz="2400" dirty="0"/>
              <a:t>注意</a:t>
            </a:r>
            <a:r>
              <a:rPr lang="en-US" altLang="zh-CN" sz="2400" dirty="0"/>
              <a:t>:</a:t>
            </a:r>
            <a:r>
              <a:rPr lang="zh-CN" altLang="en-US" sz="2400" dirty="0"/>
              <a:t>大量字符操作</a:t>
            </a:r>
            <a:r>
              <a:rPr lang="en-US" altLang="zh-CN" sz="2400" dirty="0"/>
              <a:t>,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StringBuffer</a:t>
            </a:r>
            <a:r>
              <a:rPr lang="zh-CN" altLang="en-US" sz="2400" dirty="0"/>
              <a:t>代替</a:t>
            </a:r>
            <a:r>
              <a:rPr lang="en-US" altLang="zh-CN" sz="2400" dirty="0"/>
              <a:t>String</a:t>
            </a:r>
            <a:r>
              <a:rPr lang="zh-CN" altLang="en-US" sz="2400" dirty="0" smtClean="0"/>
              <a:t>类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smtClean="0"/>
              <a:t>Object</a:t>
            </a:r>
            <a:r>
              <a:rPr lang="zh-CN" altLang="en-US" sz="2400" dirty="0" smtClean="0"/>
              <a:t>对象中的</a:t>
            </a:r>
            <a:r>
              <a:rPr lang="en-US" altLang="zh-CN" sz="2400" dirty="0" err="1" smtClean="0"/>
              <a:t>toString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err="1"/>
              <a:t>hashCode</a:t>
            </a:r>
            <a:r>
              <a:rPr lang="zh-CN" altLang="en-US" sz="2400" dirty="0"/>
              <a:t>与</a:t>
            </a:r>
            <a:r>
              <a:rPr lang="en-US" altLang="zh-CN" sz="2400" dirty="0"/>
              <a:t>equal</a:t>
            </a:r>
            <a:r>
              <a:rPr lang="zh-CN" altLang="en-US" sz="2400" dirty="0"/>
              <a:t>方法的重写规则</a:t>
            </a:r>
            <a:r>
              <a:rPr lang="en-US" altLang="zh-CN" sz="2400" dirty="0"/>
              <a:t>(</a:t>
            </a:r>
            <a:r>
              <a:rPr lang="zh-CN" altLang="en-US" sz="2400" dirty="0"/>
              <a:t>不重写</a:t>
            </a:r>
            <a:r>
              <a:rPr lang="en-US" altLang="zh-CN" sz="2400" dirty="0"/>
              <a:t>,</a:t>
            </a:r>
            <a:r>
              <a:rPr lang="zh-CN" altLang="en-US" sz="2400" dirty="0"/>
              <a:t>无法比较对象</a:t>
            </a:r>
            <a:r>
              <a:rPr lang="en-US" altLang="zh-CN" sz="2400" dirty="0"/>
              <a:t>,</a:t>
            </a:r>
            <a:r>
              <a:rPr lang="zh-CN" altLang="en-US" sz="2400" dirty="0"/>
              <a:t>无法用于</a:t>
            </a:r>
            <a:r>
              <a:rPr lang="en-US" altLang="zh-CN" sz="2400" dirty="0"/>
              <a:t>hash</a:t>
            </a:r>
            <a:r>
              <a:rPr lang="zh-CN" altLang="en-US" sz="2400" dirty="0"/>
              <a:t>散列的</a:t>
            </a:r>
            <a:r>
              <a:rPr lang="en-US" altLang="zh-CN" sz="2400" dirty="0"/>
              <a:t>key,</a:t>
            </a:r>
            <a:r>
              <a:rPr lang="zh-CN" altLang="en-US" sz="2400" dirty="0"/>
              <a:t>无法索引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掌握</a:t>
            </a:r>
            <a:r>
              <a:rPr lang="en-US" altLang="zh-CN" sz="2400" dirty="0"/>
              <a:t>Math</a:t>
            </a:r>
            <a:r>
              <a:rPr lang="zh-CN" altLang="en-US" sz="2400" dirty="0"/>
              <a:t>类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com.hundsun.fund.java5.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strings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00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CN" dirty="0" smtClean="0">
                <a:effectLst/>
              </a:rPr>
              <a:t>6,</a:t>
            </a:r>
            <a:r>
              <a:rPr lang="zh-CN" altLang="en-US" dirty="0" smtClean="0">
                <a:effectLst/>
              </a:rPr>
              <a:t>泛型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&amp; </a:t>
            </a:r>
            <a:r>
              <a:rPr lang="zh-CN" altLang="en-US" dirty="0" smtClean="0">
                <a:effectLst/>
              </a:rPr>
              <a:t>集合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608" y="1772816"/>
            <a:ext cx="7596187" cy="4464496"/>
          </a:xfrm>
        </p:spPr>
        <p:txBody>
          <a:bodyPr/>
          <a:lstStyle/>
          <a:p>
            <a:r>
              <a:rPr lang="zh-CN" altLang="en-US" sz="2400" dirty="0" smtClean="0"/>
              <a:t>了解</a:t>
            </a:r>
            <a:r>
              <a:rPr lang="en-US" altLang="zh-CN" sz="2400" dirty="0" err="1" smtClean="0"/>
              <a:t>List,Set,Map</a:t>
            </a:r>
            <a:r>
              <a:rPr lang="zh-CN" altLang="en-US" sz="2400" dirty="0" smtClean="0"/>
              <a:t>的区别</a:t>
            </a:r>
            <a:endParaRPr lang="en-US" altLang="zh-CN" sz="2400" dirty="0"/>
          </a:p>
          <a:p>
            <a:r>
              <a:rPr lang="zh-CN" altLang="en-US" sz="2400" dirty="0" smtClean="0"/>
              <a:t>掌握</a:t>
            </a:r>
            <a:r>
              <a:rPr lang="en-US" sz="2400" dirty="0" err="1" smtClean="0"/>
              <a:t>HashMap</a:t>
            </a:r>
            <a:endParaRPr lang="en-US" sz="2400" dirty="0" smtClean="0"/>
          </a:p>
          <a:p>
            <a:r>
              <a:rPr lang="zh-CN" altLang="en-US" sz="2400" dirty="0" smtClean="0"/>
              <a:t>掌握</a:t>
            </a:r>
            <a:r>
              <a:rPr lang="en-US" altLang="zh-CN" sz="2400" dirty="0" err="1" smtClean="0"/>
              <a:t>H</a:t>
            </a:r>
            <a:r>
              <a:rPr lang="en-US" sz="2400" dirty="0" err="1" smtClean="0"/>
              <a:t>ashSet</a:t>
            </a:r>
            <a:r>
              <a:rPr lang="zh-CN" altLang="en-US" sz="2400" dirty="0" smtClean="0"/>
              <a:t>与</a:t>
            </a:r>
            <a:r>
              <a:rPr lang="nl-NL" sz="2400" dirty="0" err="1" smtClean="0"/>
              <a:t>TreeSet</a:t>
            </a:r>
            <a:endParaRPr lang="nl-NL" sz="2400" dirty="0" smtClean="0"/>
          </a:p>
          <a:p>
            <a:r>
              <a:rPr lang="zh-CN" altLang="en-US" sz="2400" dirty="0" smtClean="0"/>
              <a:t>掌握</a:t>
            </a:r>
            <a:r>
              <a:rPr lang="tr-TR" sz="2400" dirty="0" err="1" smtClean="0"/>
              <a:t>ArrayList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Vector</a:t>
            </a:r>
          </a:p>
          <a:p>
            <a:r>
              <a:rPr lang="zh-CN" altLang="en-US" sz="2400" dirty="0" smtClean="0"/>
              <a:t>了解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的垃圾回收</a:t>
            </a:r>
            <a:endParaRPr lang="en-US" altLang="zh-CN" sz="2400" dirty="0"/>
          </a:p>
          <a:p>
            <a:endParaRPr lang="en-US" altLang="zh-CN" sz="18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3528" y="594928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练习</a:t>
            </a:r>
            <a:r>
              <a:rPr lang="en-US" altLang="zh-CN" b="1" dirty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宋体"/>
                <a:ea typeface="宋体"/>
                <a:cs typeface="宋体"/>
              </a:rPr>
              <a:t>: 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见示例代码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包路径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hr-HR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com.hundsun.fund.java6.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collections</a:t>
            </a:r>
            <a:endParaRPr lang="hr-HR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1500681" cy="461665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学习目标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3366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3366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374066"/>
      </p:ext>
    </p:extLst>
  </p:cSld>
  <p:clrMapOvr>
    <a:masterClrMapping/>
  </p:clrMapOvr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185420</TotalTime>
  <Words>736</Words>
  <Application>Microsoft Macintosh PowerPoint</Application>
  <PresentationFormat>On-screen Show (4:3)</PresentationFormat>
  <Paragraphs>130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kinkaid</vt:lpstr>
      <vt:lpstr>Office Theme</vt:lpstr>
      <vt:lpstr>Outline-基础A</vt:lpstr>
      <vt:lpstr>Outline-基础B</vt:lpstr>
      <vt:lpstr>Java简介</vt:lpstr>
      <vt:lpstr>1,声明与访问控制</vt:lpstr>
      <vt:lpstr>2,面向对象</vt:lpstr>
      <vt:lpstr>3,赋值符&amp; 操作符</vt:lpstr>
      <vt:lpstr>4,控制语句 &amp; 异常断言</vt:lpstr>
      <vt:lpstr>5,String &amp; Math</vt:lpstr>
      <vt:lpstr>6,泛型  &amp; 集合</vt:lpstr>
      <vt:lpstr>7,内类</vt:lpstr>
      <vt:lpstr>8,线程**</vt:lpstr>
      <vt:lpstr>9,开发  &amp; 调试**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537</cp:revision>
  <dcterms:created xsi:type="dcterms:W3CDTF">2012-02-05T07:15:43Z</dcterms:created>
  <dcterms:modified xsi:type="dcterms:W3CDTF">2013-02-17T07:37:41Z</dcterms:modified>
</cp:coreProperties>
</file>