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14" r:id="rId4"/>
    <p:sldId id="308" r:id="rId5"/>
    <p:sldId id="313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0" autoAdjust="0"/>
    <p:restoredTop sz="99767" autoAdjust="0"/>
  </p:normalViewPr>
  <p:slideViewPr>
    <p:cSldViewPr>
      <p:cViewPr>
        <p:scale>
          <a:sx n="80" d="100"/>
          <a:sy n="80" d="100"/>
        </p:scale>
        <p:origin x="-50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7241D-A5EF-4C1F-8895-A2047A479AD9}" type="datetimeFigureOut">
              <a:rPr lang="zh-CN" altLang="en-US" smtClean="0"/>
              <a:t>2/17/13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158C8-7FC3-4232-8AF7-B4A93D0F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一共包含10个主题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0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HelloWorld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B62C7"/>
              </a:gs>
              <a:gs pos="100000">
                <a:srgbClr val="14347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 userDrawn="1"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pic>
        <p:nvPicPr>
          <p:cNvPr id="20" name="Picture 22" descr="渐变_logo_透明_3小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740025"/>
            <a:ext cx="1944688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5" descr="网址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9" descr="08 logo"/>
          <p:cNvPicPr>
            <a:picLocks noChangeAspect="1" noChangeArrowheads="1"/>
          </p:cNvPicPr>
          <p:nvPr userDrawn="1"/>
        </p:nvPicPr>
        <p:blipFill>
          <a:blip r:embed="rId4" cstate="print">
            <a:lum bright="4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6525" y="6165850"/>
            <a:ext cx="6111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0" descr="IDC Logo"/>
          <p:cNvPicPr>
            <a:picLocks noChangeAspect="1" noChangeArrowheads="1"/>
          </p:cNvPicPr>
          <p:nvPr userDrawn="1"/>
        </p:nvPicPr>
        <p:blipFill>
          <a:blip r:embed="rId5" cstate="print">
            <a:lum bright="4000" contrast="-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3613" y="6280150"/>
            <a:ext cx="7762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1" descr="IAOP_2007"/>
          <p:cNvPicPr>
            <a:picLocks noChangeAspect="1" noChangeArrowheads="1"/>
          </p:cNvPicPr>
          <p:nvPr userDrawn="1"/>
        </p:nvPicPr>
        <p:blipFill>
          <a:blip r:embed="rId6" cstate="print">
            <a:lum bright="4000" contrast="-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475" y="6224588"/>
            <a:ext cx="7048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2" descr="图片1副本"/>
          <p:cNvPicPr>
            <a:picLocks noChangeAspect="1" noChangeArrowheads="1"/>
          </p:cNvPicPr>
          <p:nvPr userDrawn="1"/>
        </p:nvPicPr>
        <p:blipFill>
          <a:blip r:embed="rId7" cstate="print">
            <a:lum contrast="-22000"/>
          </a:blip>
          <a:srcRect/>
          <a:stretch>
            <a:fillRect/>
          </a:stretch>
        </p:blipFill>
        <p:spPr bwMode="auto">
          <a:xfrm>
            <a:off x="7740650" y="6283325"/>
            <a:ext cx="1187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3" descr="logo_member"/>
          <p:cNvPicPr>
            <a:picLocks noChangeAspect="1" noChangeArrowheads="1"/>
          </p:cNvPicPr>
          <p:nvPr userDrawn="1"/>
        </p:nvPicPr>
        <p:blipFill>
          <a:blip r:embed="rId8" cstate="print">
            <a:lum bright="16000" contrast="-7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025" y="6286500"/>
            <a:ext cx="7223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816225"/>
            <a:ext cx="4894263" cy="612775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rgbClr val="14347D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61756" y="3608388"/>
            <a:ext cx="3513932" cy="396875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ct val="20000"/>
              </a:spcAft>
              <a:buClr>
                <a:srgbClr val="184098"/>
              </a:buClr>
              <a:buFont typeface="Arial" charset="0"/>
              <a:buNone/>
              <a:defRPr sz="1800" b="1">
                <a:solidFill>
                  <a:srgbClr val="EA5106"/>
                </a:solidFill>
                <a:ea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633095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92163" y="1449388"/>
            <a:ext cx="7596187" cy="4824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矩形 2" title="1."/>
          <p:cNvSpPr/>
          <p:nvPr userDrawn="1"/>
        </p:nvSpPr>
        <p:spPr>
          <a:xfrm>
            <a:off x="5774856" y="4200536"/>
            <a:ext cx="3369144" cy="504056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50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endParaRPr lang="zh-CN" altLang="en-US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634904" y="2636912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634904" y="35730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634904" y="44731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239121" y="1196752"/>
            <a:ext cx="4535735" cy="9144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99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265FBC">
                  <a:gamma/>
                  <a:shade val="66667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6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588991" y="152400"/>
            <a:ext cx="53591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1449388"/>
            <a:ext cx="75961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8" name="Picture 26" descr="渐变_logo_透明_3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152400"/>
            <a:ext cx="1223962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7" descr="网址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0" y="873125"/>
            <a:ext cx="7164388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0" y="873125"/>
            <a:ext cx="5435600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5978525" y="6605588"/>
            <a:ext cx="1581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恒生电子股份有限公司 </a:t>
            </a:r>
            <a:r>
              <a:rPr lang="en-US" altLang="zh-CN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bg2">
              <a:lumMod val="1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eadlai/HS-Java-Develop-GetStar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>
          <a:xfrm>
            <a:off x="2771800" y="2996952"/>
            <a:ext cx="6228184" cy="864096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</a:rPr>
              <a:t>Java</a:t>
            </a:r>
            <a:r>
              <a:rPr lang="zh-CN" altLang="en-US" sz="4000" dirty="0" smtClean="0">
                <a:solidFill>
                  <a:srgbClr val="C00000"/>
                </a:solidFill>
              </a:rPr>
              <a:t>应用程序开发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429309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赖勤</a:t>
            </a:r>
            <a:r>
              <a:rPr lang="zh-CN" altLang="en-US" dirty="0" smtClean="0"/>
              <a:t>毅</a:t>
            </a:r>
            <a:r>
              <a:rPr lang="en-US" altLang="zh-CN" dirty="0" smtClean="0"/>
              <a:t>,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laiqinyi@gmail.com</a:t>
            </a:r>
            <a:endParaRPr lang="en-US" altLang="zh-CN" dirty="0" smtClean="0"/>
          </a:p>
          <a:p>
            <a:r>
              <a:rPr lang="en-US" altLang="zh-CN" dirty="0" smtClean="0"/>
              <a:t>2013-01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02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effectLst/>
              </a:rPr>
              <a:t>6,</a:t>
            </a:r>
            <a:r>
              <a:rPr lang="zh-CN" altLang="en-US" dirty="0" smtClean="0">
                <a:effectLst/>
              </a:rPr>
              <a:t>泛型</a:t>
            </a:r>
            <a:r>
              <a:rPr lang="en-US" dirty="0" smtClean="0">
                <a:effectLst/>
              </a:rPr>
              <a:t>  </a:t>
            </a:r>
            <a:r>
              <a:rPr lang="en-US" dirty="0">
                <a:effectLst/>
              </a:rPr>
              <a:t>&amp; </a:t>
            </a:r>
            <a:r>
              <a:rPr lang="zh-CN" altLang="en-US" dirty="0" smtClean="0">
                <a:effectLst/>
              </a:rPr>
              <a:t>集合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596187" cy="4464496"/>
          </a:xfrm>
        </p:spPr>
        <p:txBody>
          <a:bodyPr/>
          <a:lstStyle/>
          <a:p>
            <a:r>
              <a:rPr lang="zh-CN" altLang="en-US" sz="2400" dirty="0" smtClean="0"/>
              <a:t>了解</a:t>
            </a:r>
            <a:r>
              <a:rPr lang="en-US" altLang="zh-CN" sz="2400" dirty="0" err="1" smtClean="0"/>
              <a:t>List,Set,Map</a:t>
            </a:r>
            <a:r>
              <a:rPr lang="zh-CN" altLang="en-US" sz="2400" dirty="0" smtClean="0"/>
              <a:t>的区别</a:t>
            </a:r>
            <a:endParaRPr lang="en-US" altLang="zh-CN" sz="2400" dirty="0"/>
          </a:p>
          <a:p>
            <a:r>
              <a:rPr lang="zh-CN" altLang="en-US" sz="2400" dirty="0" smtClean="0"/>
              <a:t>掌握</a:t>
            </a:r>
            <a:r>
              <a:rPr lang="en-US" sz="2400" dirty="0" err="1" smtClean="0"/>
              <a:t>HashMap</a:t>
            </a:r>
            <a:endParaRPr lang="en-US" sz="2400" dirty="0" smtClean="0"/>
          </a:p>
          <a:p>
            <a:r>
              <a:rPr lang="zh-CN" altLang="en-US" sz="2400" dirty="0" smtClean="0"/>
              <a:t>掌握</a:t>
            </a:r>
            <a:r>
              <a:rPr lang="en-US" altLang="zh-CN" sz="2400" dirty="0" err="1" smtClean="0"/>
              <a:t>H</a:t>
            </a:r>
            <a:r>
              <a:rPr lang="en-US" sz="2400" dirty="0" err="1" smtClean="0"/>
              <a:t>ashSet</a:t>
            </a:r>
            <a:r>
              <a:rPr lang="zh-CN" altLang="en-US" sz="2400" dirty="0" smtClean="0"/>
              <a:t>与</a:t>
            </a:r>
            <a:r>
              <a:rPr lang="nl-NL" sz="2400" dirty="0" err="1" smtClean="0"/>
              <a:t>TreeSet</a:t>
            </a:r>
            <a:endParaRPr lang="nl-NL" sz="2400" dirty="0" smtClean="0"/>
          </a:p>
          <a:p>
            <a:r>
              <a:rPr lang="zh-CN" altLang="en-US" sz="2400" dirty="0" smtClean="0"/>
              <a:t>掌握</a:t>
            </a:r>
            <a:r>
              <a:rPr lang="tr-TR" sz="2400" dirty="0" err="1" smtClean="0"/>
              <a:t>ArrayList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Vector</a:t>
            </a:r>
          </a:p>
          <a:p>
            <a:r>
              <a:rPr lang="zh-CN" altLang="en-US" sz="2400" dirty="0" smtClean="0"/>
              <a:t>了解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的垃圾回收</a:t>
            </a:r>
            <a:endParaRPr lang="en-US" altLang="zh-CN" sz="2400" dirty="0"/>
          </a:p>
          <a:p>
            <a:endParaRPr lang="en-US" altLang="zh-CN" sz="18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3528" y="594928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6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见示例代码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包路径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hr-HR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com.hundsun.fund.java6.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collections</a:t>
            </a:r>
            <a:endParaRPr lang="hr-HR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637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7,</a:t>
            </a:r>
            <a:r>
              <a:rPr lang="zh-CN" altLang="en-US" dirty="0" smtClean="0">
                <a:effectLst/>
              </a:rPr>
              <a:t>内类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596187" cy="4464496"/>
          </a:xfrm>
        </p:spPr>
        <p:txBody>
          <a:bodyPr/>
          <a:lstStyle/>
          <a:p>
            <a:r>
              <a:rPr lang="zh-CN" altLang="en-US" sz="2400" dirty="0"/>
              <a:t>掌握内类的声明与实例化</a:t>
            </a:r>
            <a:endParaRPr lang="en-US" altLang="zh-CN" sz="2400" dirty="0" smtClean="0"/>
          </a:p>
          <a:p>
            <a:r>
              <a:rPr lang="zh-TW" altLang="en-US" sz="2400" dirty="0" smtClean="0"/>
              <a:t>普通内部类</a:t>
            </a:r>
            <a:endParaRPr lang="en-US" altLang="zh-TW" sz="2400" dirty="0" smtClean="0"/>
          </a:p>
          <a:p>
            <a:r>
              <a:rPr lang="zh-TW" altLang="en-US" sz="2400" dirty="0" smtClean="0"/>
              <a:t>方法内部类</a:t>
            </a:r>
            <a:endParaRPr lang="en-US" altLang="zh-TW" sz="2400" dirty="0" smtClean="0"/>
          </a:p>
          <a:p>
            <a:r>
              <a:rPr lang="zh-TW" altLang="en-US" sz="2400" dirty="0" smtClean="0"/>
              <a:t>匿名内部类</a:t>
            </a:r>
            <a:r>
              <a:rPr lang="en-US" altLang="zh-TW" sz="2400" dirty="0" smtClean="0"/>
              <a:t>:3</a:t>
            </a:r>
            <a:r>
              <a:rPr lang="en-US" altLang="en-US" sz="2400" dirty="0" smtClean="0"/>
              <a:t>种形式</a:t>
            </a:r>
            <a:endParaRPr lang="en-US" altLang="zh-TW" sz="2400" dirty="0" smtClean="0"/>
          </a:p>
          <a:p>
            <a:r>
              <a:rPr lang="zh-TW" altLang="en-US" sz="2400" dirty="0" smtClean="0"/>
              <a:t>静态内部类</a:t>
            </a:r>
            <a:endParaRPr lang="en-US" altLang="zh-TW" sz="2400" dirty="0" smtClean="0"/>
          </a:p>
          <a:p>
            <a:r>
              <a:rPr lang="zh-TW" altLang="en-US" sz="2400" dirty="0" smtClean="0"/>
              <a:t>注意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访问外部类</a:t>
            </a:r>
            <a:r>
              <a:rPr lang="zh-TW" altLang="en-US" sz="2400" dirty="0"/>
              <a:t>的</a:t>
            </a:r>
            <a:r>
              <a:rPr lang="en-US" altLang="zh-TW" sz="2400" dirty="0"/>
              <a:t>this</a:t>
            </a:r>
            <a:r>
              <a:rPr lang="zh-TW" altLang="en-US" sz="2400" dirty="0" smtClean="0"/>
              <a:t>指针</a:t>
            </a:r>
            <a:r>
              <a:rPr lang="en-US" altLang="zh-TW" sz="2400" dirty="0" smtClean="0"/>
              <a:t>:</a:t>
            </a:r>
            <a:r>
              <a:rPr lang="en-US" altLang="zh-TW" sz="2400" dirty="0" err="1" smtClean="0"/>
              <a:t>Outter.this</a:t>
            </a:r>
            <a:endParaRPr lang="en-US" sz="2400" dirty="0" smtClean="0"/>
          </a:p>
          <a:p>
            <a:endParaRPr lang="en-US" altLang="zh-CN" sz="2400" dirty="0" smtClean="0"/>
          </a:p>
          <a:p>
            <a:endParaRPr lang="en-US" altLang="zh-CN" sz="18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3528" y="594928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7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见示例代码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包路径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hr-HR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com.hundsun.fund.java7.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collections</a:t>
            </a:r>
            <a:endParaRPr lang="hr-HR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131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8,</a:t>
            </a:r>
            <a:r>
              <a:rPr lang="zh-CN" altLang="en-US" dirty="0" smtClean="0">
                <a:effectLst/>
              </a:rPr>
              <a:t>线程</a:t>
            </a:r>
            <a:r>
              <a:rPr lang="en-US" altLang="zh-CN" dirty="0" smtClean="0">
                <a:effectLst/>
              </a:rPr>
              <a:t>**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676456" cy="4464496"/>
          </a:xfrm>
        </p:spPr>
        <p:txBody>
          <a:bodyPr/>
          <a:lstStyle/>
          <a:p>
            <a:r>
              <a:rPr lang="zh-CN" altLang="en-US" sz="2400" dirty="0" smtClean="0"/>
              <a:t>了解线程的几个状态</a:t>
            </a:r>
            <a:r>
              <a:rPr lang="en-US" altLang="zh-CN" sz="2400" dirty="0" smtClean="0"/>
              <a:t>(new, runnable, running, dead, sleeping, waiting, blocking)</a:t>
            </a:r>
            <a:endParaRPr lang="en-US" sz="2400" dirty="0" smtClean="0"/>
          </a:p>
          <a:p>
            <a:r>
              <a:rPr lang="zh-CN" altLang="en-US" sz="2400" dirty="0" smtClean="0"/>
              <a:t>掌握线程的创建与运行</a:t>
            </a:r>
            <a:endParaRPr lang="nl-NL" sz="2400" dirty="0" smtClean="0"/>
          </a:p>
          <a:p>
            <a:r>
              <a:rPr lang="zh-CN" altLang="en-US" sz="2400" dirty="0" smtClean="0"/>
              <a:t>了解对象锁和线程执行的特点</a:t>
            </a:r>
            <a:endParaRPr lang="en-US" altLang="zh-CN" sz="2400" dirty="0" smtClean="0"/>
          </a:p>
          <a:p>
            <a:r>
              <a:rPr lang="zh-CN" altLang="en-US" sz="2400" dirty="0" smtClean="0"/>
              <a:t>了解线程的同步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同步代码块与同步方法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en-US" altLang="zh-CN" sz="18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3528" y="594928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8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见示例代码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包路径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hr-HR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com.hundsun.fund.java8.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threads</a:t>
            </a:r>
            <a:endParaRPr lang="hr-HR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247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9,</a:t>
            </a:r>
            <a:r>
              <a:rPr lang="zh-CN" altLang="en-US" dirty="0" smtClean="0">
                <a:effectLst/>
              </a:rPr>
              <a:t>开发</a:t>
            </a:r>
            <a:r>
              <a:rPr lang="en-US" dirty="0" smtClean="0">
                <a:effectLst/>
              </a:rPr>
              <a:t>  </a:t>
            </a:r>
            <a:r>
              <a:rPr lang="en-US" dirty="0">
                <a:effectLst/>
              </a:rPr>
              <a:t>&amp; </a:t>
            </a:r>
            <a:r>
              <a:rPr lang="zh-CN" altLang="en-US" dirty="0" smtClean="0">
                <a:effectLst/>
              </a:rPr>
              <a:t>调试</a:t>
            </a:r>
            <a:r>
              <a:rPr lang="en-US" altLang="zh-CN" dirty="0" smtClean="0">
                <a:effectLst/>
              </a:rPr>
              <a:t>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</a:t>
            </a:r>
            <a:r>
              <a:rPr lang="en-US" dirty="0" err="1" smtClean="0"/>
              <a:t>ar包,常用的第三方包</a:t>
            </a:r>
            <a:endParaRPr lang="en-US" dirty="0" smtClean="0"/>
          </a:p>
          <a:p>
            <a:r>
              <a:rPr lang="en-US" dirty="0" smtClean="0"/>
              <a:t>调试与断点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6330950" cy="609600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        Thank you</a:t>
            </a:r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谢谢大家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本教程所有材料与代码均存在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meadlai</a:t>
            </a:r>
            <a:r>
              <a:rPr lang="en-US" altLang="zh-CN" dirty="0"/>
              <a:t>/HS-Java-Develop-</a:t>
            </a:r>
            <a:r>
              <a:rPr lang="en-US" altLang="zh-CN" dirty="0" err="1"/>
              <a:t>GetStart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>
              <a:solidFill>
                <a:srgbClr val="00B0F0"/>
              </a:solidFill>
            </a:endParaRPr>
          </a:p>
          <a:p>
            <a:r>
              <a:rPr lang="zh-CN" altLang="en-US" b="1" dirty="0" smtClean="0">
                <a:solidFill>
                  <a:srgbClr val="008000"/>
                </a:solidFill>
              </a:rPr>
              <a:t>欢迎提供建议或意见</a:t>
            </a:r>
            <a:r>
              <a:rPr lang="en-US" altLang="zh-CN" b="1" dirty="0" smtClean="0">
                <a:solidFill>
                  <a:srgbClr val="008000"/>
                </a:solidFill>
              </a:rPr>
              <a:t>…</a:t>
            </a:r>
            <a:endParaRPr lang="en-US" altLang="en-US" b="1" dirty="0" smtClean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4725144"/>
            <a:ext cx="26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赖勤毅</a:t>
            </a:r>
            <a:endParaRPr lang="en-US" altLang="zh-CN" dirty="0" smtClean="0"/>
          </a:p>
          <a:p>
            <a:r>
              <a:rPr lang="zh-CN" altLang="en-US" dirty="0" smtClean="0"/>
              <a:t>恒生电子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基财事业部</a:t>
            </a:r>
            <a:r>
              <a:rPr lang="en-US" altLang="zh-CN" dirty="0" smtClean="0"/>
              <a:t>5</a:t>
            </a:r>
            <a:r>
              <a:rPr lang="zh-CN" altLang="en-US" dirty="0" smtClean="0"/>
              <a:t>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8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4500240" cy="609600"/>
          </a:xfrm>
        </p:spPr>
        <p:txBody>
          <a:bodyPr/>
          <a:lstStyle/>
          <a:p>
            <a:r>
              <a:rPr lang="en-US" altLang="zh-CN" dirty="0" smtClean="0"/>
              <a:t>Outline-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13993" y="1051592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Java</a:t>
            </a:r>
            <a:r>
              <a:rPr lang="en-US" altLang="zh-CN" sz="22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en-US" sz="2200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简介</a:t>
            </a:r>
            <a:endParaRPr lang="zh-CN" altLang="en-US" sz="2200" dirty="0" smtClean="0">
              <a:ln>
                <a:solidFill>
                  <a:srgbClr val="000000"/>
                </a:solidFill>
              </a:ln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971600" y="2060848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声明与访问控制</a:t>
            </a:r>
          </a:p>
        </p:txBody>
      </p:sp>
      <p:sp>
        <p:nvSpPr>
          <p:cNvPr id="12" name="圆角矩形 5"/>
          <p:cNvSpPr/>
          <p:nvPr/>
        </p:nvSpPr>
        <p:spPr>
          <a:xfrm>
            <a:off x="1043608" y="3933056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赋值</a:t>
            </a:r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en-US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运算</a:t>
            </a:r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符</a:t>
            </a:r>
          </a:p>
        </p:txBody>
      </p:sp>
      <p:sp>
        <p:nvSpPr>
          <p:cNvPr id="15" name="圆角矩形 5"/>
          <p:cNvSpPr/>
          <p:nvPr/>
        </p:nvSpPr>
        <p:spPr>
          <a:xfrm>
            <a:off x="971600" y="2996952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Java</a:t>
            </a:r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面向对象</a:t>
            </a:r>
          </a:p>
        </p:txBody>
      </p:sp>
      <p:sp>
        <p:nvSpPr>
          <p:cNvPr id="16" name="圆角矩形 5"/>
          <p:cNvSpPr/>
          <p:nvPr/>
        </p:nvSpPr>
        <p:spPr>
          <a:xfrm>
            <a:off x="971600" y="4869160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控制语句</a:t>
            </a:r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异常断言</a:t>
            </a:r>
          </a:p>
        </p:txBody>
      </p:sp>
    </p:spTree>
    <p:extLst>
      <p:ext uri="{BB962C8B-B14F-4D97-AF65-F5344CB8AC3E}">
        <p14:creationId xmlns:p14="http://schemas.microsoft.com/office/powerpoint/2010/main" val="4223399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4500240" cy="609600"/>
          </a:xfrm>
        </p:spPr>
        <p:txBody>
          <a:bodyPr/>
          <a:lstStyle/>
          <a:p>
            <a:r>
              <a:rPr lang="en-US" altLang="zh-CN" dirty="0" smtClean="0"/>
              <a:t>Outline-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1" name="圆角矩形 5"/>
          <p:cNvSpPr/>
          <p:nvPr/>
        </p:nvSpPr>
        <p:spPr>
          <a:xfrm>
            <a:off x="913993" y="1051592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2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字符</a:t>
            </a:r>
            <a:r>
              <a:rPr lang="en-US" altLang="zh-CN" sz="22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&amp;</a:t>
            </a:r>
            <a:r>
              <a:rPr lang="en-US" altLang="zh-CN" sz="22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Math</a:t>
            </a:r>
            <a:endParaRPr lang="zh-CN" altLang="en-US" sz="2200" dirty="0">
              <a:ln>
                <a:solidFill>
                  <a:srgbClr val="000000"/>
                </a:solidFill>
              </a:ln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5"/>
          <p:cNvSpPr/>
          <p:nvPr/>
        </p:nvSpPr>
        <p:spPr>
          <a:xfrm>
            <a:off x="971600" y="2060848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泛型</a:t>
            </a:r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集合</a:t>
            </a:r>
          </a:p>
        </p:txBody>
      </p:sp>
      <p:sp>
        <p:nvSpPr>
          <p:cNvPr id="13" name="圆角矩形 5"/>
          <p:cNvSpPr/>
          <p:nvPr/>
        </p:nvSpPr>
        <p:spPr>
          <a:xfrm>
            <a:off x="971600" y="3933056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线程</a:t>
            </a:r>
          </a:p>
        </p:txBody>
      </p:sp>
      <p:sp>
        <p:nvSpPr>
          <p:cNvPr id="14" name="圆角矩形 5"/>
          <p:cNvSpPr/>
          <p:nvPr/>
        </p:nvSpPr>
        <p:spPr>
          <a:xfrm>
            <a:off x="971600" y="2996952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内类</a:t>
            </a:r>
          </a:p>
        </p:txBody>
      </p:sp>
      <p:sp>
        <p:nvSpPr>
          <p:cNvPr id="15" name="圆角矩形 5"/>
          <p:cNvSpPr/>
          <p:nvPr/>
        </p:nvSpPr>
        <p:spPr>
          <a:xfrm>
            <a:off x="971600" y="4869160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&amp;</a:t>
            </a:r>
            <a:r>
              <a:rPr lang="en-US" altLang="zh-CN" sz="22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调试</a:t>
            </a:r>
            <a:endParaRPr lang="zh-CN" altLang="en-US" sz="2200" dirty="0">
              <a:ln>
                <a:solidFill>
                  <a:srgbClr val="000000"/>
                </a:solidFill>
              </a:ln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46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1340768"/>
            <a:ext cx="698477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de-DE" altLang="zh-CN" dirty="0" smtClean="0">
                <a:solidFill>
                  <a:srgbClr val="FF0000"/>
                </a:solidFill>
              </a:rPr>
              <a:t>* </a:t>
            </a:r>
            <a:r>
              <a:rPr kumimoji="1" lang="de-DE" altLang="zh-CN" dirty="0" smtClean="0"/>
              <a:t>Java </a:t>
            </a:r>
            <a:r>
              <a:rPr kumimoji="1" lang="de-DE" altLang="zh-CN" dirty="0"/>
              <a:t>SE</a:t>
            </a:r>
            <a:r>
              <a:rPr kumimoji="1" lang="zh-CN" altLang="de-DE" dirty="0"/>
              <a:t>（</a:t>
            </a:r>
            <a:r>
              <a:rPr kumimoji="1" lang="de-DE" altLang="zh-CN" dirty="0"/>
              <a:t>Java </a:t>
            </a:r>
            <a:r>
              <a:rPr kumimoji="1" lang="de-DE" altLang="zh-CN" dirty="0" err="1"/>
              <a:t>Platform</a:t>
            </a:r>
            <a:r>
              <a:rPr kumimoji="1" lang="zh-CN" altLang="de-DE" dirty="0"/>
              <a:t>，</a:t>
            </a:r>
            <a:r>
              <a:rPr kumimoji="1" lang="de-DE" altLang="zh-CN" dirty="0"/>
              <a:t>Standard Edition</a:t>
            </a:r>
            <a:r>
              <a:rPr kumimoji="1" lang="zh-CN" altLang="de-DE" dirty="0" smtClean="0"/>
              <a:t>）</a:t>
            </a:r>
            <a:endParaRPr kumimoji="1" lang="en-US" altLang="zh-CN" dirty="0"/>
          </a:p>
          <a:p>
            <a:pPr>
              <a:defRPr/>
            </a:pPr>
            <a:r>
              <a:rPr kumimoji="1" lang="fr-FR" altLang="zh-CN" dirty="0" smtClean="0">
                <a:solidFill>
                  <a:srgbClr val="FF0000"/>
                </a:solidFill>
              </a:rPr>
              <a:t>* </a:t>
            </a:r>
            <a:r>
              <a:rPr kumimoji="1" lang="fr-FR" altLang="zh-CN" dirty="0" smtClean="0"/>
              <a:t>Java </a:t>
            </a:r>
            <a:r>
              <a:rPr kumimoji="1" lang="fr-FR" altLang="zh-CN" dirty="0"/>
              <a:t>EE</a:t>
            </a:r>
            <a:r>
              <a:rPr kumimoji="1" lang="zh-CN" altLang="fr-FR" dirty="0"/>
              <a:t>（</a:t>
            </a:r>
            <a:r>
              <a:rPr kumimoji="1" lang="fr-FR" altLang="zh-CN" dirty="0"/>
              <a:t>Java Platform</a:t>
            </a:r>
            <a:r>
              <a:rPr kumimoji="1" lang="zh-CN" altLang="fr-FR" dirty="0"/>
              <a:t>，</a:t>
            </a:r>
            <a:r>
              <a:rPr kumimoji="1" lang="fr-FR" altLang="zh-CN" dirty="0"/>
              <a:t>Enterprise Edition)</a:t>
            </a:r>
          </a:p>
          <a:p>
            <a:pPr>
              <a:defRPr/>
            </a:pPr>
            <a:r>
              <a:rPr kumimoji="1" lang="pt-BR" altLang="zh-CN" dirty="0" smtClean="0">
                <a:solidFill>
                  <a:srgbClr val="FF0000"/>
                </a:solidFill>
              </a:rPr>
              <a:t>* </a:t>
            </a:r>
            <a:r>
              <a:rPr kumimoji="1" lang="pt-BR" altLang="zh-CN" dirty="0" smtClean="0"/>
              <a:t>Java </a:t>
            </a:r>
            <a:r>
              <a:rPr kumimoji="1" lang="pt-BR" altLang="zh-CN" dirty="0"/>
              <a:t>ME</a:t>
            </a:r>
            <a:r>
              <a:rPr kumimoji="1" lang="zh-CN" altLang="pt-BR" dirty="0"/>
              <a:t>（</a:t>
            </a:r>
            <a:r>
              <a:rPr kumimoji="1" lang="pt-BR" altLang="zh-CN" dirty="0"/>
              <a:t>Java Platform</a:t>
            </a:r>
            <a:r>
              <a:rPr kumimoji="1" lang="zh-CN" altLang="pt-BR" dirty="0"/>
              <a:t>，</a:t>
            </a:r>
            <a:r>
              <a:rPr kumimoji="1" lang="pt-BR" altLang="zh-CN" dirty="0"/>
              <a:t>Micro </a:t>
            </a:r>
            <a:r>
              <a:rPr kumimoji="1" lang="pt-BR" altLang="zh-CN" dirty="0" err="1"/>
              <a:t>Edition</a:t>
            </a:r>
            <a:r>
              <a:rPr kumimoji="1" lang="zh-CN" altLang="pt-BR" dirty="0" smtClean="0"/>
              <a:t>）</a:t>
            </a:r>
            <a:endParaRPr kumimoji="1" lang="en-US" altLang="zh-CN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参加本次培训的前提:</a:t>
            </a:r>
          </a:p>
          <a:p>
            <a:pPr>
              <a:defRPr/>
            </a:pPr>
            <a:r>
              <a:rPr kumimoji="1" lang="en-US" altLang="zh-CN" dirty="0" smtClean="0"/>
              <a:t>1,</a:t>
            </a:r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JDK,</a:t>
            </a:r>
            <a:r>
              <a:rPr kumimoji="1" lang="zh-CN" altLang="en-US" dirty="0" smtClean="0"/>
              <a:t>配置环境变量</a:t>
            </a:r>
            <a:r>
              <a:rPr kumimoji="1" lang="en-US" altLang="zh-CN" dirty="0" smtClean="0"/>
              <a:t>:  </a:t>
            </a:r>
            <a:r>
              <a:rPr lang="en-US" dirty="0" smtClean="0"/>
              <a:t>JAVA_HOME</a:t>
            </a:r>
            <a:r>
              <a:rPr lang="en-US" dirty="0"/>
              <a:t>、CLASSPATH、PATH </a:t>
            </a:r>
            <a:endParaRPr lang="en-US" dirty="0" smtClean="0"/>
          </a:p>
          <a:p>
            <a:pPr>
              <a:defRPr/>
            </a:pPr>
            <a:r>
              <a:rPr lang="en-US" altLang="zh-CN" dirty="0" smtClean="0"/>
              <a:t>2,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Eclipse IDE</a:t>
            </a:r>
          </a:p>
          <a:p>
            <a:pPr>
              <a:defRPr/>
            </a:pPr>
            <a:r>
              <a:rPr lang="en-US" dirty="0" smtClean="0"/>
              <a:t>3,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4,</a:t>
            </a:r>
            <a:r>
              <a:rPr lang="zh-CN" altLang="en-US" dirty="0" smtClean="0"/>
              <a:t>获取培训材料</a:t>
            </a:r>
            <a:r>
              <a:rPr lang="en-US" altLang="zh-CN" dirty="0" smtClean="0"/>
              <a:t>:</a:t>
            </a:r>
            <a:r>
              <a:rPr lang="zh-CN" altLang="en-US" dirty="0" smtClean="0">
                <a:hlinkClick r:id="rId3"/>
              </a:rPr>
              <a:t>点击下载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3" name="Rectangle 2"/>
          <p:cNvSpPr/>
          <p:nvPr/>
        </p:nvSpPr>
        <p:spPr>
          <a:xfrm>
            <a:off x="4067944" y="3212976"/>
            <a:ext cx="4716016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•"/>
            </a:pPr>
            <a:r>
              <a:rPr kumimoji="1" lang="zh-CN" altLang="en-US" sz="2000" dirty="0" smtClean="0">
                <a:latin typeface="华文仿宋"/>
                <a:ea typeface="华文仿宋"/>
                <a:cs typeface="华文仿宋"/>
              </a:rPr>
              <a:t>材料</a:t>
            </a:r>
            <a:r>
              <a:rPr kumimoji="1" lang="en-US" altLang="en-US" sz="2000" dirty="0" smtClean="0">
                <a:latin typeface="华文仿宋"/>
                <a:ea typeface="华文仿宋"/>
                <a:cs typeface="华文仿宋"/>
              </a:rPr>
              <a:t>包</a:t>
            </a:r>
            <a:r>
              <a:rPr kumimoji="1" lang="en-US" altLang="en-US" sz="2000" dirty="0">
                <a:latin typeface="华文仿宋"/>
                <a:ea typeface="华文仿宋"/>
                <a:cs typeface="华文仿宋"/>
              </a:rPr>
              <a:t>含</a:t>
            </a:r>
            <a:r>
              <a:rPr kumimoji="1" lang="en-US" altLang="en-US" sz="2000" dirty="0" smtClean="0">
                <a:latin typeface="华文仿宋"/>
                <a:ea typeface="华文仿宋"/>
                <a:cs typeface="华文仿宋"/>
              </a:rPr>
              <a:t>:</a:t>
            </a:r>
          </a:p>
          <a:p>
            <a:pPr marL="285750" indent="-285750">
              <a:buFontTx/>
              <a:buChar char="•"/>
            </a:pP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PPT(</a:t>
            </a:r>
            <a:r>
              <a:rPr kumimoji="1" lang="zh-CN" altLang="en-US" dirty="0" smtClean="0">
                <a:latin typeface="华文仿宋"/>
                <a:ea typeface="华文仿宋"/>
                <a:cs typeface="华文仿宋"/>
              </a:rPr>
              <a:t>当前幻灯片</a:t>
            </a: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) </a:t>
            </a:r>
            <a:endParaRPr kumimoji="1" lang="en-US" altLang="en-US" dirty="0">
              <a:latin typeface="华文仿宋"/>
              <a:ea typeface="华文仿宋"/>
              <a:cs typeface="华文仿宋"/>
            </a:endParaRPr>
          </a:p>
          <a:p>
            <a:pPr marL="285750" indent="-285750">
              <a:buFontTx/>
              <a:buChar char="•"/>
            </a:pP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简</a:t>
            </a:r>
            <a:r>
              <a:rPr kumimoji="1" lang="en-US" altLang="en-US" dirty="0">
                <a:latin typeface="华文仿宋"/>
                <a:ea typeface="华文仿宋"/>
                <a:cs typeface="华文仿宋"/>
              </a:rPr>
              <a:t>明教</a:t>
            </a: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程(</a:t>
            </a:r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java</a:t>
            </a:r>
            <a:r>
              <a:rPr kumimoji="1" lang="zh-CN" altLang="en-US" dirty="0" smtClean="0">
                <a:latin typeface="华文仿宋"/>
                <a:ea typeface="华文仿宋"/>
                <a:cs typeface="华文仿宋"/>
              </a:rPr>
              <a:t>应用程序开发入门</a:t>
            </a:r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.</a:t>
            </a:r>
            <a:r>
              <a:rPr kumimoji="1" lang="en-US" altLang="zh-CN" dirty="0" err="1" smtClean="0">
                <a:latin typeface="华文仿宋"/>
                <a:ea typeface="华文仿宋"/>
                <a:cs typeface="华文仿宋"/>
              </a:rPr>
              <a:t>docx</a:t>
            </a: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)</a:t>
            </a:r>
          </a:p>
          <a:p>
            <a:pPr marL="285750" indent="-285750">
              <a:buFontTx/>
              <a:buChar char="•"/>
            </a:pPr>
            <a:r>
              <a:rPr kumimoji="1" lang="zh-CN" altLang="en-US" dirty="0" smtClean="0">
                <a:latin typeface="华文仿宋"/>
                <a:ea typeface="华文仿宋"/>
                <a:cs typeface="华文仿宋"/>
              </a:rPr>
              <a:t>随堂练习的示例代码</a:t>
            </a:r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(</a:t>
            </a:r>
            <a:r>
              <a:rPr kumimoji="1" lang="en-US" altLang="zh-CN" dirty="0" err="1" smtClean="0">
                <a:latin typeface="华文仿宋"/>
                <a:ea typeface="华文仿宋"/>
                <a:cs typeface="华文仿宋"/>
              </a:rPr>
              <a:t>java_project.zip</a:t>
            </a:r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)</a:t>
            </a:r>
            <a:endParaRPr kumimoji="1" lang="en-US" altLang="en-US" dirty="0" smtClean="0">
              <a:latin typeface="华文仿宋"/>
              <a:ea typeface="华文仿宋"/>
              <a:cs typeface="华文仿宋"/>
            </a:endParaRPr>
          </a:p>
          <a:p>
            <a:pPr marL="285750" indent="-285750">
              <a:buFontTx/>
              <a:buChar char="•"/>
            </a:pP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考</a:t>
            </a:r>
            <a:r>
              <a:rPr kumimoji="1" lang="en-US" altLang="en-US" dirty="0">
                <a:latin typeface="华文仿宋"/>
                <a:ea typeface="华文仿宋"/>
                <a:cs typeface="华文仿宋"/>
              </a:rPr>
              <a:t>试</a:t>
            </a: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题目….</a:t>
            </a:r>
          </a:p>
          <a:p>
            <a:pPr marL="285750" indent="-285750">
              <a:buFontTx/>
              <a:buChar char="•"/>
            </a:pPr>
            <a:r>
              <a:rPr kumimoji="1" lang="zh-CN" altLang="en-US" dirty="0" smtClean="0">
                <a:latin typeface="华文仿宋"/>
                <a:ea typeface="华文仿宋"/>
                <a:cs typeface="华文仿宋"/>
              </a:rPr>
              <a:t>参考书两本</a:t>
            </a:r>
            <a:endParaRPr kumimoji="1" lang="en-US" altLang="en-US" dirty="0" smtClean="0">
              <a:latin typeface="华文仿宋"/>
              <a:ea typeface="华文仿宋"/>
              <a:cs typeface="华文仿宋"/>
            </a:endParaRPr>
          </a:p>
          <a:p>
            <a:pPr marL="285750" indent="-285750">
              <a:buFontTx/>
              <a:buChar char="•"/>
            </a:pPr>
            <a:endParaRPr kumimoji="1" lang="en-US" dirty="0" smtClean="0">
              <a:latin typeface="华文仿宋"/>
              <a:ea typeface="华文仿宋"/>
              <a:cs typeface="华文仿宋"/>
            </a:endParaRPr>
          </a:p>
          <a:p>
            <a:r>
              <a:rPr kumimoji="1" lang="pt-BR" altLang="zh-CN" dirty="0" smtClean="0">
                <a:solidFill>
                  <a:srgbClr val="FF0000"/>
                </a:solidFill>
              </a:rPr>
              <a:t>* </a:t>
            </a:r>
            <a:r>
              <a:rPr kumimoji="1" lang="zh-CN" altLang="en-US" sz="2000" dirty="0" smtClean="0">
                <a:latin typeface="华文仿宋"/>
                <a:ea typeface="华文仿宋"/>
                <a:cs typeface="华文仿宋"/>
              </a:rPr>
              <a:t>培训目的</a:t>
            </a: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:</a:t>
            </a:r>
            <a:endParaRPr kumimoji="1" lang="en-US" dirty="0">
              <a:latin typeface="华文仿宋"/>
              <a:ea typeface="华文仿宋"/>
              <a:cs typeface="华文仿宋"/>
            </a:endParaRPr>
          </a:p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    </a:t>
            </a:r>
            <a:r>
              <a:rPr kumimoji="1" lang="zh-CN" altLang="en-US" dirty="0" smtClean="0">
                <a:latin typeface="华文仿宋"/>
                <a:ea typeface="华文仿宋"/>
                <a:cs typeface="华文仿宋"/>
              </a:rPr>
              <a:t>掌握</a:t>
            </a:r>
            <a:r>
              <a:rPr kumimoji="1" lang="en-US" altLang="zh-TW" dirty="0" smtClean="0">
                <a:latin typeface="华文仿宋"/>
                <a:ea typeface="华文仿宋"/>
                <a:cs typeface="华文仿宋"/>
              </a:rPr>
              <a:t>Java </a:t>
            </a:r>
            <a:r>
              <a:rPr kumimoji="1" lang="zh-TW" altLang="en-US" dirty="0" smtClean="0">
                <a:latin typeface="华文仿宋"/>
                <a:ea typeface="华文仿宋"/>
                <a:cs typeface="华文仿宋"/>
              </a:rPr>
              <a:t>基础知识</a:t>
            </a:r>
            <a:endParaRPr kumimoji="1" lang="en-US" altLang="zh-TW" dirty="0">
              <a:latin typeface="华文仿宋"/>
              <a:ea typeface="华文仿宋"/>
              <a:cs typeface="华文仿宋"/>
            </a:endParaRPr>
          </a:p>
          <a:p>
            <a:r>
              <a:rPr kumimoji="1" lang="pt-BR" altLang="zh-CN" sz="2000" dirty="0" smtClean="0">
                <a:solidFill>
                  <a:srgbClr val="FF0000"/>
                </a:solidFill>
              </a:rPr>
              <a:t>* </a:t>
            </a:r>
            <a:r>
              <a:rPr kumimoji="1" lang="zh-CN" altLang="en-US" sz="2000" dirty="0" smtClean="0">
                <a:latin typeface="华文仿宋"/>
                <a:ea typeface="华文仿宋"/>
                <a:cs typeface="华文仿宋"/>
              </a:rPr>
              <a:t>要求</a:t>
            </a:r>
            <a:r>
              <a:rPr kumimoji="1" lang="en-US" altLang="en-US" sz="2000" dirty="0" smtClean="0">
                <a:latin typeface="华文仿宋"/>
                <a:ea typeface="华文仿宋"/>
                <a:cs typeface="华文仿宋"/>
              </a:rPr>
              <a:t>:</a:t>
            </a:r>
          </a:p>
          <a:p>
            <a:r>
              <a:rPr kumimoji="1" lang="en-US" altLang="zh-CN" sz="2000" dirty="0" smtClean="0">
                <a:latin typeface="华文仿宋"/>
                <a:ea typeface="华文仿宋"/>
                <a:cs typeface="华文仿宋"/>
              </a:rPr>
              <a:t>  </a:t>
            </a:r>
            <a:r>
              <a:rPr kumimoji="1" lang="en-US" altLang="zh-CN" dirty="0">
                <a:latin typeface="华文仿宋"/>
                <a:ea typeface="华文仿宋"/>
                <a:cs typeface="华文仿宋"/>
              </a:rPr>
              <a:t>  </a:t>
            </a:r>
            <a:r>
              <a:rPr kumimoji="1" lang="zh-CN" altLang="en-US" dirty="0">
                <a:latin typeface="华文仿宋"/>
                <a:ea typeface="华文仿宋"/>
                <a:cs typeface="华文仿宋"/>
              </a:rPr>
              <a:t>课上练习代码</a:t>
            </a:r>
            <a:r>
              <a:rPr kumimoji="1" lang="en-US" altLang="zh-CN" dirty="0">
                <a:latin typeface="华文仿宋"/>
                <a:ea typeface="华文仿宋"/>
                <a:cs typeface="华文仿宋"/>
              </a:rPr>
              <a:t>,</a:t>
            </a:r>
            <a:r>
              <a:rPr kumimoji="1" lang="zh-CN" altLang="en-US" dirty="0">
                <a:latin typeface="华文仿宋"/>
                <a:ea typeface="华文仿宋"/>
                <a:cs typeface="华文仿宋"/>
              </a:rPr>
              <a:t>课后多看参考书</a:t>
            </a:r>
            <a:endParaRPr kumimoji="1" lang="en-US" dirty="0">
              <a:latin typeface="华文仿宋"/>
              <a:ea typeface="华文仿宋"/>
              <a:cs typeface="华文仿宋"/>
            </a:endParaRPr>
          </a:p>
          <a:p>
            <a:pPr marL="285750" indent="-285750">
              <a:buFontTx/>
              <a:buChar char="•"/>
            </a:pPr>
            <a:endParaRPr kumimoji="1" 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5085184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1:</a:t>
            </a:r>
            <a:r>
              <a:rPr lang="zh-CN" altLang="en-US" dirty="0" smtClean="0"/>
              <a:t>写出一个</a:t>
            </a:r>
            <a:r>
              <a:rPr lang="en-US" altLang="zh-CN" dirty="0" err="1" smtClean="0"/>
              <a:t>HelloWrold</a:t>
            </a:r>
            <a:endParaRPr lang="en-US" altLang="zh-CN" dirty="0" smtClean="0"/>
          </a:p>
          <a:p>
            <a:pPr marL="285750" indent="-285750">
              <a:buFontTx/>
              <a:buChar char="•"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2:</a:t>
            </a:r>
            <a:r>
              <a:rPr lang="zh-CN" altLang="en-US" dirty="0" smtClean="0"/>
              <a:t>写一个</a:t>
            </a:r>
            <a:r>
              <a:rPr lang="en-US" altLang="zh-CN" dirty="0" err="1" smtClean="0"/>
              <a:t>MyClass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1,声明与访问控制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340768"/>
            <a:ext cx="7596187" cy="4464496"/>
          </a:xfrm>
        </p:spPr>
        <p:txBody>
          <a:bodyPr/>
          <a:lstStyle/>
          <a:p>
            <a:r>
              <a:rPr lang="zh-CN" altLang="en-US" sz="2400" dirty="0" smtClean="0"/>
              <a:t>掌握</a:t>
            </a:r>
            <a:r>
              <a:rPr lang="en-US" sz="2400" dirty="0" smtClean="0"/>
              <a:t>接口</a:t>
            </a:r>
            <a:r>
              <a:rPr lang="zh-CN" altLang="en-US" sz="2400" dirty="0" smtClean="0"/>
              <a:t>声明</a:t>
            </a:r>
            <a:r>
              <a:rPr lang="en-US" altLang="zh-CN" sz="2400" dirty="0"/>
              <a:t>:</a:t>
            </a:r>
            <a:r>
              <a:rPr lang="en-US" sz="2400" dirty="0" err="1" smtClean="0"/>
              <a:t>IPlant</a:t>
            </a:r>
            <a:endParaRPr lang="en-US" altLang="zh-CN" sz="2400" dirty="0" smtClean="0"/>
          </a:p>
          <a:p>
            <a:r>
              <a:rPr lang="zh-CN" altLang="en-US" sz="2400" dirty="0" smtClean="0"/>
              <a:t>掌握抽象类声明</a:t>
            </a:r>
            <a:r>
              <a:rPr lang="en-US" altLang="zh-CN" sz="2400" dirty="0" smtClean="0"/>
              <a:t>:</a:t>
            </a:r>
            <a:r>
              <a:rPr lang="nl-NL" sz="2400" dirty="0" smtClean="0"/>
              <a:t>Fruit</a:t>
            </a:r>
          </a:p>
          <a:p>
            <a:r>
              <a:rPr lang="zh-CN" altLang="en-US" sz="2400" dirty="0" smtClean="0"/>
              <a:t>掌握普通类声明</a:t>
            </a:r>
            <a:r>
              <a:rPr lang="en-US" altLang="zh-CN" sz="2400" dirty="0" smtClean="0"/>
              <a:t>:</a:t>
            </a:r>
            <a:r>
              <a:rPr lang="en-US" sz="2400" dirty="0" smtClean="0"/>
              <a:t>Apple</a:t>
            </a:r>
          </a:p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命名规范</a:t>
            </a:r>
            <a:r>
              <a:rPr lang="en-US" altLang="zh-CN" sz="2400" dirty="0"/>
              <a:t>,JavaBean</a:t>
            </a:r>
            <a:r>
              <a:rPr lang="zh-CN" altLang="en-US" sz="2400" dirty="0" smtClean="0"/>
              <a:t>规范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包规范的</a:t>
            </a:r>
            <a:r>
              <a:rPr lang="en-US" altLang="zh-CN" sz="2400" dirty="0" smtClean="0"/>
              <a:t>import</a:t>
            </a:r>
          </a:p>
          <a:p>
            <a:r>
              <a:rPr lang="zh-CN" altLang="en-US" sz="2400" dirty="0" smtClean="0"/>
              <a:t>理解修饰符</a:t>
            </a:r>
            <a:r>
              <a:rPr lang="en-US" altLang="zh-CN" sz="2400" dirty="0" smtClean="0"/>
              <a:t>:public, protected, default, private</a:t>
            </a:r>
          </a:p>
          <a:p>
            <a:r>
              <a:rPr lang="zh-CN" altLang="en-US" sz="2400" dirty="0" smtClean="0"/>
              <a:t>了解</a:t>
            </a:r>
            <a:r>
              <a:rPr lang="en-US" altLang="zh-CN" sz="2400" dirty="0" smtClean="0"/>
              <a:t>final</a:t>
            </a:r>
            <a:r>
              <a:rPr lang="zh-CN" altLang="en-US" sz="2400" dirty="0" smtClean="0"/>
              <a:t>类</a:t>
            </a:r>
            <a:r>
              <a:rPr lang="en-US" altLang="zh-CN" sz="2400" dirty="0" smtClean="0"/>
              <a:t>,final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,final</a:t>
            </a:r>
            <a:r>
              <a:rPr lang="zh-CN" altLang="en-US" sz="2400" dirty="0" smtClean="0"/>
              <a:t>参数</a:t>
            </a:r>
            <a:r>
              <a:rPr lang="en-US" altLang="zh-CN" sz="2400" dirty="0" smtClean="0"/>
              <a:t>,</a:t>
            </a:r>
            <a:r>
              <a:rPr lang="en-US" sz="2400" dirty="0"/>
              <a:t> abstract</a:t>
            </a:r>
            <a:r>
              <a:rPr lang="zh-CN" altLang="en-US" sz="2400" dirty="0" smtClean="0"/>
              <a:t>抽象方法</a:t>
            </a:r>
            <a:r>
              <a:rPr lang="en-US" altLang="zh-CN" sz="2400" dirty="0" smtClean="0"/>
              <a:t>,</a:t>
            </a:r>
            <a:r>
              <a:rPr lang="en-US" sz="2400" dirty="0"/>
              <a:t> synchronized</a:t>
            </a:r>
            <a:r>
              <a:rPr lang="zh-CN" altLang="en-US" sz="2400" dirty="0" smtClean="0"/>
              <a:t>同步方法</a:t>
            </a:r>
            <a:r>
              <a:rPr lang="en-US" altLang="zh-CN" sz="2400" dirty="0" smtClean="0"/>
              <a:t>,</a:t>
            </a:r>
            <a:r>
              <a:rPr lang="zh-TW" altLang="en-US" sz="2400" dirty="0"/>
              <a:t> </a:t>
            </a:r>
            <a:r>
              <a:rPr lang="en-US" sz="2400" dirty="0"/>
              <a:t>transient</a:t>
            </a:r>
            <a:r>
              <a:rPr lang="zh-TW" altLang="en-US" sz="2400" dirty="0" smtClean="0"/>
              <a:t>瞬间变量</a:t>
            </a:r>
            <a:r>
              <a:rPr lang="en-US" altLang="zh-TW" sz="2400" dirty="0" smtClean="0"/>
              <a:t>,</a:t>
            </a:r>
            <a:r>
              <a:rPr lang="zh-TW" altLang="en-US" sz="2400" dirty="0"/>
              <a:t> </a:t>
            </a:r>
            <a:r>
              <a:rPr lang="en-US" sz="2400" dirty="0"/>
              <a:t>volatile</a:t>
            </a:r>
            <a:r>
              <a:rPr lang="zh-TW" altLang="en-US" sz="2400" dirty="0" smtClean="0"/>
              <a:t>挥发变量</a:t>
            </a:r>
            <a:endParaRPr lang="en-US" altLang="zh-TW" sz="2400" dirty="0" smtClean="0"/>
          </a:p>
          <a:p>
            <a:r>
              <a:rPr lang="zh-CN" altLang="en-US" sz="2400" dirty="0" smtClean="0"/>
              <a:t>掌握变量声明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原始类型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引用类型</a:t>
            </a:r>
            <a:r>
              <a:rPr lang="en-US" altLang="zh-CN" sz="2400" dirty="0" smtClean="0"/>
              <a:t>),</a:t>
            </a:r>
            <a:r>
              <a:rPr lang="zh-CN" altLang="en-US" sz="2400" dirty="0" smtClean="0"/>
              <a:t>数组声明</a:t>
            </a:r>
            <a:endParaRPr lang="en-US" altLang="zh-CN" sz="2400" dirty="0" smtClean="0"/>
          </a:p>
          <a:p>
            <a:r>
              <a:rPr lang="zh-CN" altLang="en-US" sz="2400" dirty="0" smtClean="0"/>
              <a:t>掌握构造器声明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了解默认构造器</a:t>
            </a:r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5949280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* </a:t>
            </a:r>
            <a:r>
              <a:rPr lang="zh-CN" altLang="en-US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 smtClean="0"/>
              <a:t>见示例代码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包路径</a:t>
            </a:r>
            <a:r>
              <a:rPr lang="en-US" altLang="zh-CN" dirty="0" smtClean="0"/>
              <a:t>:</a:t>
            </a:r>
            <a:r>
              <a:rPr lang="hr-HR" b="1" dirty="0" smtClean="0"/>
              <a:t>com.hundsun.fund.java1</a:t>
            </a:r>
            <a:r>
              <a:rPr lang="hr-HR" b="1" dirty="0"/>
              <a:t>.</a:t>
            </a:r>
            <a:r>
              <a:rPr lang="hr-HR" b="1" dirty="0" smtClean="0"/>
              <a:t>declare</a:t>
            </a:r>
            <a:endParaRPr lang="hr-HR" b="1" dirty="0"/>
          </a:p>
          <a:p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74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2,面向对象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596187" cy="4464496"/>
          </a:xfrm>
        </p:spPr>
        <p:txBody>
          <a:bodyPr/>
          <a:lstStyle/>
          <a:p>
            <a:r>
              <a:rPr lang="zh-CN" altLang="en-US" sz="2400" dirty="0" smtClean="0"/>
              <a:t>掌握面向对象的概念与规则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封装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继承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多态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掌握类的继承</a:t>
            </a:r>
            <a:endParaRPr lang="nl-NL" sz="2400" dirty="0" smtClean="0"/>
          </a:p>
          <a:p>
            <a:r>
              <a:rPr lang="zh-CN" altLang="en-US" sz="2400" dirty="0" smtClean="0"/>
              <a:t>掌握方法的重写</a:t>
            </a:r>
            <a:endParaRPr lang="en-US" sz="2400" dirty="0" smtClean="0"/>
          </a:p>
          <a:p>
            <a:r>
              <a:rPr lang="zh-CN" altLang="en-US" sz="2400" dirty="0" smtClean="0"/>
              <a:t>掌握方法的重载</a:t>
            </a:r>
            <a:endParaRPr lang="en-US" altLang="zh-CN" sz="2400" dirty="0" smtClean="0"/>
          </a:p>
          <a:p>
            <a:r>
              <a:rPr lang="zh-CN" altLang="en-US" sz="2400" dirty="0" smtClean="0"/>
              <a:t>掌握构造函数与函数链</a:t>
            </a:r>
            <a:endParaRPr lang="en-US" altLang="zh-CN" sz="2400" dirty="0" smtClean="0"/>
          </a:p>
          <a:p>
            <a:endParaRPr lang="en-US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23528" y="594928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* </a:t>
            </a: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见示例代码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包路径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hr-HR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com.hundsun.fund.java2.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object_oriented</a:t>
            </a:r>
            <a:endParaRPr lang="hr-HR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44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3,赋值</a:t>
            </a:r>
            <a:r>
              <a:rPr lang="zh-CN" altLang="en-US" dirty="0"/>
              <a:t>符</a:t>
            </a:r>
            <a:r>
              <a:rPr lang="en-US" dirty="0" smtClean="0"/>
              <a:t>&amp; </a:t>
            </a:r>
            <a:r>
              <a:rPr lang="zh-CN" altLang="en-US" dirty="0" smtClean="0"/>
              <a:t>操作符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596187" cy="4464496"/>
          </a:xfrm>
        </p:spPr>
        <p:txBody>
          <a:bodyPr/>
          <a:lstStyle/>
          <a:p>
            <a:r>
              <a:rPr lang="zh-CN" altLang="en-US" sz="2400" dirty="0" smtClean="0"/>
              <a:t>掌握各种运算符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算术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关系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类型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逻辑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移位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掌握赋值操作符</a:t>
            </a:r>
            <a:endParaRPr lang="en-US" altLang="zh-CN" sz="2400" dirty="0" smtClean="0"/>
          </a:p>
          <a:p>
            <a:r>
              <a:rPr lang="zh-CN" altLang="en-US" sz="2400" dirty="0" smtClean="0"/>
              <a:t>注意</a:t>
            </a:r>
            <a:r>
              <a:rPr lang="en-US" altLang="zh-CN" sz="2400" dirty="0" smtClean="0"/>
              <a:t>:</a:t>
            </a:r>
            <a:r>
              <a:rPr lang="en-US" sz="2400" dirty="0" smtClean="0"/>
              <a:t>‘</a:t>
            </a:r>
            <a:r>
              <a:rPr lang="en-US" sz="2400" dirty="0" err="1" smtClean="0"/>
              <a:t>原</a:t>
            </a:r>
            <a:r>
              <a:rPr lang="en-US" sz="2400" dirty="0" err="1"/>
              <a:t>始变</a:t>
            </a:r>
            <a:r>
              <a:rPr lang="en-US" sz="2400" dirty="0" err="1" smtClean="0"/>
              <a:t>量’与’引</a:t>
            </a:r>
            <a:r>
              <a:rPr lang="en-US" sz="2400" dirty="0" err="1"/>
              <a:t>用变</a:t>
            </a:r>
            <a:r>
              <a:rPr lang="en-US" sz="2400" dirty="0" err="1" smtClean="0"/>
              <a:t>量’传</a:t>
            </a:r>
            <a:r>
              <a:rPr lang="en-US" sz="2400" dirty="0" err="1"/>
              <a:t>递参数的区</a:t>
            </a:r>
            <a:r>
              <a:rPr lang="en-US" sz="2400" dirty="0" err="1" smtClean="0"/>
              <a:t>别</a:t>
            </a:r>
            <a:endParaRPr lang="en-US" sz="2400" dirty="0" smtClean="0"/>
          </a:p>
          <a:p>
            <a:r>
              <a:rPr lang="en-US" sz="2400" dirty="0" smtClean="0"/>
              <a:t>注意:</a:t>
            </a:r>
            <a:r>
              <a:rPr lang="en-US" altLang="zh-CN" sz="2400" dirty="0"/>
              <a:t>++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</a:t>
            </a:r>
            <a:r>
              <a:rPr lang="zh-CN" altLang="en-US" sz="2400" dirty="0" smtClean="0"/>
              <a:t>的区别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i</a:t>
            </a:r>
            <a:r>
              <a:rPr lang="en-US" sz="2400" dirty="0" err="1" smtClean="0"/>
              <a:t>nstanceof</a:t>
            </a:r>
            <a:r>
              <a:rPr lang="zh-CN" altLang="en-US" sz="2400" dirty="0" smtClean="0"/>
              <a:t>操作符</a:t>
            </a:r>
            <a:endParaRPr lang="en-US" altLang="zh-CN" sz="2400" dirty="0" smtClean="0"/>
          </a:p>
          <a:p>
            <a:r>
              <a:rPr lang="zh-CN" altLang="en-US" sz="2400" dirty="0" smtClean="0"/>
              <a:t>注意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短路运算</a:t>
            </a:r>
            <a:r>
              <a:rPr lang="en-US" altLang="zh-CN" sz="2400" dirty="0" smtClean="0"/>
              <a:t>&amp;&amp;(</a:t>
            </a:r>
            <a:r>
              <a:rPr lang="zh-TW" altLang="en-US" sz="2400" dirty="0"/>
              <a:t>最少计算量</a:t>
            </a:r>
            <a:r>
              <a:rPr lang="en-US" altLang="zh-CN" sz="2400" dirty="0" smtClean="0"/>
              <a:t>)</a:t>
            </a:r>
          </a:p>
          <a:p>
            <a:r>
              <a:rPr lang="zh-TW" altLang="en-US" sz="2400" dirty="0"/>
              <a:t>自动转换</a:t>
            </a:r>
            <a:r>
              <a:rPr lang="en-US" altLang="zh-TW" sz="2400" dirty="0"/>
              <a:t>:</a:t>
            </a:r>
            <a:r>
              <a:rPr lang="zh-TW" altLang="en-US" sz="2400" dirty="0" smtClean="0"/>
              <a:t>原始值与封装</a:t>
            </a:r>
            <a:r>
              <a:rPr lang="zh-CN" altLang="en-US" sz="2400" dirty="0" smtClean="0"/>
              <a:t>器类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3528" y="594928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* </a:t>
            </a: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3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见示例代码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包路径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hr-HR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com.hundsun.fund.java3.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assignments</a:t>
            </a:r>
            <a:endParaRPr lang="hr-HR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350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4,控制语句 &amp; 异常断言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596187" cy="4464496"/>
          </a:xfrm>
        </p:spPr>
        <p:txBody>
          <a:bodyPr/>
          <a:lstStyle/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switch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switch</a:t>
            </a:r>
            <a:r>
              <a:rPr lang="zh-CN" altLang="en-US" sz="2400" dirty="0" smtClean="0"/>
              <a:t>自动下落</a:t>
            </a:r>
            <a:r>
              <a:rPr lang="en-US" altLang="zh-CN" sz="2400" dirty="0" smtClean="0"/>
              <a:t>,</a:t>
            </a:r>
            <a:r>
              <a:rPr lang="en-US" altLang="en-US" sz="2400" dirty="0" smtClean="0"/>
              <a:t>参数</a:t>
            </a:r>
            <a:r>
              <a:rPr lang="zh-CN" altLang="en-US" sz="2400" dirty="0" smtClean="0"/>
              <a:t>为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类型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do{}while(true)</a:t>
            </a:r>
            <a:r>
              <a:rPr lang="zh-CN" altLang="en-US" sz="2400" dirty="0" smtClean="0"/>
              <a:t>语句和</a:t>
            </a:r>
            <a:r>
              <a:rPr lang="en-US" altLang="zh-CN" sz="2400" dirty="0" smtClean="0"/>
              <a:t>while(true){}</a:t>
            </a: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循环和增强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</a:t>
            </a:r>
            <a:endParaRPr lang="en-US" sz="2400" dirty="0" smtClean="0"/>
          </a:p>
          <a:p>
            <a:r>
              <a:rPr lang="zh-CN" altLang="en-US" sz="2400" dirty="0" smtClean="0"/>
              <a:t>掌握异常捕捉</a:t>
            </a:r>
            <a:r>
              <a:rPr lang="en-US" altLang="zh-CN" sz="2400" dirty="0" smtClean="0"/>
              <a:t>try-catch-finally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3528" y="5949280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4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见示例代码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包路径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</a:p>
          <a:p>
            <a:pPr marL="285750" indent="-285750">
              <a:buFontTx/>
              <a:buChar char="•"/>
            </a:pPr>
            <a:r>
              <a:rPr lang="hr-HR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com.hundsun.fund.java4.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flowcontrol_and_exceptions</a:t>
            </a:r>
            <a:endParaRPr lang="hr-HR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77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effectLst/>
              </a:rPr>
              <a:t>5,String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&amp; </a:t>
            </a:r>
            <a:r>
              <a:rPr lang="en-US" dirty="0" smtClean="0">
                <a:effectLst/>
              </a:rPr>
              <a:t>Math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596187" cy="4464496"/>
          </a:xfrm>
        </p:spPr>
        <p:txBody>
          <a:bodyPr/>
          <a:lstStyle/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不变性</a:t>
            </a:r>
            <a:endParaRPr lang="en-US" altLang="zh-CN" sz="2400" dirty="0" smtClean="0"/>
          </a:p>
          <a:p>
            <a:r>
              <a:rPr lang="zh-CN" altLang="en-US" sz="2400" dirty="0"/>
              <a:t>注意</a:t>
            </a:r>
            <a:r>
              <a:rPr lang="en-US" altLang="zh-CN" sz="2400" dirty="0"/>
              <a:t>:</a:t>
            </a:r>
            <a:r>
              <a:rPr lang="zh-CN" altLang="en-US" sz="2400" dirty="0"/>
              <a:t>大量字符操作</a:t>
            </a:r>
            <a:r>
              <a:rPr lang="en-US" altLang="zh-CN" sz="2400" dirty="0"/>
              <a:t>,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StringBuffer</a:t>
            </a:r>
            <a:r>
              <a:rPr lang="zh-CN" altLang="en-US" sz="2400" dirty="0"/>
              <a:t>代替</a:t>
            </a:r>
            <a:r>
              <a:rPr lang="en-US" altLang="zh-CN" sz="2400" dirty="0"/>
              <a:t>String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对象中的</a:t>
            </a:r>
            <a:r>
              <a:rPr lang="en-US" altLang="zh-CN" sz="2400" dirty="0" err="1" smtClean="0"/>
              <a:t>toString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r>
              <a:rPr lang="zh-CN" altLang="en-US" sz="2400" dirty="0" smtClean="0"/>
              <a:t>掌握</a:t>
            </a:r>
            <a:r>
              <a:rPr lang="en-US" altLang="zh-CN" sz="2400" dirty="0" err="1" smtClean="0"/>
              <a:t>hashCode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与</a:t>
            </a:r>
            <a:r>
              <a:rPr lang="en-US" altLang="zh-CN" sz="2400" smtClean="0"/>
              <a:t>equal()</a:t>
            </a:r>
            <a:r>
              <a:rPr lang="zh-CN" altLang="en-US" sz="2400" smtClean="0"/>
              <a:t>方法的重写规则</a:t>
            </a:r>
            <a:r>
              <a:rPr lang="en-US" altLang="zh-CN" sz="2400" dirty="0"/>
              <a:t>(</a:t>
            </a:r>
            <a:r>
              <a:rPr lang="zh-CN" altLang="en-US" sz="2400" dirty="0"/>
              <a:t>不重写</a:t>
            </a:r>
            <a:r>
              <a:rPr lang="en-US" altLang="zh-CN" sz="2400" dirty="0"/>
              <a:t>,</a:t>
            </a:r>
            <a:r>
              <a:rPr lang="zh-CN" altLang="en-US" sz="2400" dirty="0"/>
              <a:t>无法比较对象</a:t>
            </a:r>
            <a:r>
              <a:rPr lang="en-US" altLang="zh-CN" sz="2400" dirty="0"/>
              <a:t>,</a:t>
            </a:r>
            <a:r>
              <a:rPr lang="zh-CN" altLang="en-US" sz="2400" dirty="0"/>
              <a:t>无法用于</a:t>
            </a:r>
            <a:r>
              <a:rPr lang="en-US" altLang="zh-CN" sz="2400" dirty="0"/>
              <a:t>hash</a:t>
            </a:r>
            <a:r>
              <a:rPr lang="zh-CN" altLang="en-US" sz="2400" dirty="0"/>
              <a:t>散列的</a:t>
            </a:r>
            <a:r>
              <a:rPr lang="en-US" altLang="zh-CN" sz="2400" dirty="0"/>
              <a:t>key,</a:t>
            </a:r>
            <a:r>
              <a:rPr lang="zh-CN" altLang="en-US" sz="2400" dirty="0"/>
              <a:t>无法索引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掌握</a:t>
            </a:r>
            <a:r>
              <a:rPr lang="en-US" altLang="zh-CN" sz="2400" dirty="0"/>
              <a:t>Math</a:t>
            </a:r>
            <a:r>
              <a:rPr lang="zh-CN" altLang="en-US" sz="2400" dirty="0"/>
              <a:t>类</a:t>
            </a:r>
            <a:endParaRPr lang="en-US" altLang="zh-CN" sz="2400" dirty="0"/>
          </a:p>
          <a:p>
            <a:endParaRPr lang="en-US" altLang="zh-CN" sz="18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3528" y="594928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5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见示例代码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包路径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hr-HR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com.hundsun.fund.java5.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strings</a:t>
            </a:r>
            <a:endParaRPr lang="hr-HR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007010"/>
      </p:ext>
    </p:extLst>
  </p:cSld>
  <p:clrMapOvr>
    <a:masterClrMapping/>
  </p:clrMapOvr>
</p:sld>
</file>

<file path=ppt/theme/theme1.xml><?xml version="1.0" encoding="utf-8"?>
<a:theme xmlns:a="http://schemas.openxmlformats.org/drawingml/2006/main" name="kinka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l">
          <a:defRPr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kinkaid</Template>
  <TotalTime>185408</TotalTime>
  <Words>740</Words>
  <Application>Microsoft Macintosh PowerPoint</Application>
  <PresentationFormat>On-screen Show (4:3)</PresentationFormat>
  <Paragraphs>135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kinkaid</vt:lpstr>
      <vt:lpstr>Java应用程序开发</vt:lpstr>
      <vt:lpstr>Outline-基础A</vt:lpstr>
      <vt:lpstr>Outline-基础B</vt:lpstr>
      <vt:lpstr>Java简介</vt:lpstr>
      <vt:lpstr>1,声明与访问控制</vt:lpstr>
      <vt:lpstr>2,面向对象</vt:lpstr>
      <vt:lpstr>3,赋值符&amp; 操作符</vt:lpstr>
      <vt:lpstr>4,控制语句 &amp; 异常断言</vt:lpstr>
      <vt:lpstr>5,String &amp; Math</vt:lpstr>
      <vt:lpstr>6,泛型  &amp; 集合</vt:lpstr>
      <vt:lpstr>7,内类</vt:lpstr>
      <vt:lpstr>8,线程**</vt:lpstr>
      <vt:lpstr>9,开发  &amp; 调试**</vt:lpstr>
      <vt:lpstr>        Thank you</vt:lpstr>
    </vt:vector>
  </TitlesOfParts>
  <Company>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yukk</dc:creator>
  <cp:lastModifiedBy>Mead Lai</cp:lastModifiedBy>
  <cp:revision>542</cp:revision>
  <dcterms:created xsi:type="dcterms:W3CDTF">2012-02-05T07:15:43Z</dcterms:created>
  <dcterms:modified xsi:type="dcterms:W3CDTF">2013-02-17T00:10:51Z</dcterms:modified>
</cp:coreProperties>
</file>