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08" r:id="rId4"/>
    <p:sldId id="309" r:id="rId5"/>
    <p:sldId id="310" r:id="rId6"/>
    <p:sldId id="311" r:id="rId7"/>
    <p:sldId id="314" r:id="rId8"/>
    <p:sldId id="313" r:id="rId9"/>
    <p:sldId id="31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 autoAdjust="0"/>
    <p:restoredTop sz="95563" autoAdjust="0"/>
  </p:normalViewPr>
  <p:slideViewPr>
    <p:cSldViewPr>
      <p:cViewPr>
        <p:scale>
          <a:sx n="80" d="100"/>
          <a:sy n="80" d="100"/>
        </p:scale>
        <p:origin x="-752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7241D-A5EF-4C1F-8895-A2047A479AD9}" type="datetimeFigureOut">
              <a:rPr lang="zh-CN" altLang="en-US" smtClean="0"/>
              <a:t>2/5/13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158C8-7FC3-4232-8AF7-B4A93D0F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2B62C7"/>
              </a:gs>
              <a:gs pos="100000">
                <a:srgbClr val="14347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19" name="Rectangle 21"/>
          <p:cNvSpPr>
            <a:spLocks noChangeArrowheads="1"/>
          </p:cNvSpPr>
          <p:nvPr userDrawn="1"/>
        </p:nvSpPr>
        <p:spPr bwMode="auto">
          <a:xfrm>
            <a:off x="0" y="2673350"/>
            <a:ext cx="9144000" cy="1476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pic>
        <p:nvPicPr>
          <p:cNvPr id="20" name="Picture 22" descr="渐变_logo_透明_3小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25" y="2740025"/>
            <a:ext cx="1944688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5" descr="网址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489700"/>
            <a:ext cx="15128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9" descr="08 logo"/>
          <p:cNvPicPr>
            <a:picLocks noChangeAspect="1" noChangeArrowheads="1"/>
          </p:cNvPicPr>
          <p:nvPr userDrawn="1"/>
        </p:nvPicPr>
        <p:blipFill>
          <a:blip r:embed="rId4" cstate="print">
            <a:lum bright="4000" contrast="-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6525" y="6165850"/>
            <a:ext cx="6111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0" descr="IDC Logo"/>
          <p:cNvPicPr>
            <a:picLocks noChangeAspect="1" noChangeArrowheads="1"/>
          </p:cNvPicPr>
          <p:nvPr userDrawn="1"/>
        </p:nvPicPr>
        <p:blipFill>
          <a:blip r:embed="rId5" cstate="print">
            <a:lum bright="4000" contrast="-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3613" y="6280150"/>
            <a:ext cx="7762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1" descr="IAOP_2007"/>
          <p:cNvPicPr>
            <a:picLocks noChangeAspect="1" noChangeArrowheads="1"/>
          </p:cNvPicPr>
          <p:nvPr userDrawn="1"/>
        </p:nvPicPr>
        <p:blipFill>
          <a:blip r:embed="rId6" cstate="print">
            <a:lum bright="4000" contrast="-3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475" y="6224588"/>
            <a:ext cx="7048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2" descr="图片1副本"/>
          <p:cNvPicPr>
            <a:picLocks noChangeAspect="1" noChangeArrowheads="1"/>
          </p:cNvPicPr>
          <p:nvPr userDrawn="1"/>
        </p:nvPicPr>
        <p:blipFill>
          <a:blip r:embed="rId7" cstate="print">
            <a:lum contrast="-22000"/>
          </a:blip>
          <a:srcRect/>
          <a:stretch>
            <a:fillRect/>
          </a:stretch>
        </p:blipFill>
        <p:spPr bwMode="auto">
          <a:xfrm>
            <a:off x="7740650" y="6283325"/>
            <a:ext cx="1187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3" descr="logo_member"/>
          <p:cNvPicPr>
            <a:picLocks noChangeAspect="1" noChangeArrowheads="1"/>
          </p:cNvPicPr>
          <p:nvPr userDrawn="1"/>
        </p:nvPicPr>
        <p:blipFill>
          <a:blip r:embed="rId8" cstate="print">
            <a:lum bright="16000" contrast="-7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025" y="6286500"/>
            <a:ext cx="72231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3746500" y="2816225"/>
            <a:ext cx="4894263" cy="612775"/>
          </a:xfrm>
          <a:prstGeom prst="rect">
            <a:avLst/>
          </a:prstGeom>
        </p:spPr>
        <p:txBody>
          <a:bodyPr/>
          <a:lstStyle>
            <a:lvl1pPr algn="ctr">
              <a:defRPr sz="2800" b="0">
                <a:solidFill>
                  <a:srgbClr val="14347D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61756" y="3608388"/>
            <a:ext cx="3513932" cy="396875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ct val="20000"/>
              </a:spcAft>
              <a:buClr>
                <a:srgbClr val="184098"/>
              </a:buClr>
              <a:buFont typeface="Arial" charset="0"/>
              <a:buNone/>
              <a:defRPr sz="1800" b="1">
                <a:solidFill>
                  <a:srgbClr val="EA5106"/>
                </a:solidFill>
                <a:ea typeface="华文细黑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1800" y="192088"/>
            <a:ext cx="633095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792163" y="1449388"/>
            <a:ext cx="7596187" cy="4824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矩形 2" title="1."/>
          <p:cNvSpPr/>
          <p:nvPr userDrawn="1"/>
        </p:nvSpPr>
        <p:spPr>
          <a:xfrm>
            <a:off x="5774856" y="4200536"/>
            <a:ext cx="3369144" cy="504056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50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endParaRPr lang="zh-CN" altLang="en-US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634904" y="2636912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634904" y="3573016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634904" y="4473116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239121" y="1196752"/>
            <a:ext cx="4535735" cy="9144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99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rotWithShape="1">
            <a:gsLst>
              <a:gs pos="0">
                <a:srgbClr val="265FBC"/>
              </a:gs>
              <a:gs pos="100000">
                <a:srgbClr val="265FBC">
                  <a:gamma/>
                  <a:shade val="66667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16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588991" y="152400"/>
            <a:ext cx="53591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7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2163" y="1449388"/>
            <a:ext cx="75961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8" name="Picture 26" descr="渐变_logo_透明_3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152400"/>
            <a:ext cx="1223962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7" descr="网址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0" y="6669088"/>
            <a:ext cx="1368425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0" y="873125"/>
            <a:ext cx="7164388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0" y="873125"/>
            <a:ext cx="5435600" cy="0"/>
          </a:xfrm>
          <a:prstGeom prst="line">
            <a:avLst/>
          </a:prstGeom>
          <a:noFill/>
          <a:ln w="28575">
            <a:solidFill>
              <a:srgbClr val="2A6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5978525" y="6605588"/>
            <a:ext cx="1581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5" tIns="45718" rIns="91435" bIns="4571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smtClean="0">
                <a:solidFill>
                  <a:srgbClr val="DDDDDD"/>
                </a:solidFill>
                <a:latin typeface="宋体" charset="-122"/>
                <a:ea typeface="宋体" charset="-122"/>
                <a:cs typeface="Arial" charset="0"/>
              </a:rPr>
              <a:t>恒生电子股份有限公司 </a:t>
            </a:r>
            <a:r>
              <a:rPr lang="en-US" altLang="zh-CN" sz="1000" smtClean="0">
                <a:solidFill>
                  <a:srgbClr val="DDDDDD"/>
                </a:solidFill>
                <a:latin typeface="宋体" charset="-122"/>
                <a:ea typeface="宋体" charset="-122"/>
                <a:cs typeface="Arial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bg2">
              <a:lumMod val="1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s://github.com/meadlai/HS-iOS-Develop-GetStar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>
          <a:xfrm>
            <a:off x="2843808" y="2996952"/>
            <a:ext cx="5940152" cy="612775"/>
          </a:xfrm>
        </p:spPr>
        <p:txBody>
          <a:bodyPr/>
          <a:lstStyle/>
          <a:p>
            <a:r>
              <a:rPr lang="en-US" altLang="zh-CN" sz="4000" dirty="0" err="1">
                <a:solidFill>
                  <a:srgbClr val="C00000"/>
                </a:solidFill>
              </a:rPr>
              <a:t>iOS</a:t>
            </a:r>
            <a:r>
              <a:rPr lang="zh-CN" altLang="en-US" sz="4000" dirty="0">
                <a:solidFill>
                  <a:srgbClr val="C00000"/>
                </a:solidFill>
              </a:rPr>
              <a:t>应用程序开发入门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52120" y="4293096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赖勤</a:t>
            </a:r>
            <a:r>
              <a:rPr lang="zh-CN" altLang="en-US" dirty="0" smtClean="0"/>
              <a:t>毅</a:t>
            </a:r>
            <a:r>
              <a:rPr lang="en-US" altLang="zh-CN" dirty="0" smtClean="0"/>
              <a:t>, 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laiqinyi</a:t>
            </a:r>
            <a:r>
              <a:rPr lang="en-US" altLang="zh-CN" err="1" smtClean="0"/>
              <a:t>@</a:t>
            </a:r>
            <a:r>
              <a:rPr lang="en-US" altLang="zh-CN" smtClean="0"/>
              <a:t>gmail.com</a:t>
            </a:r>
            <a:endParaRPr lang="en-US" altLang="zh-CN" dirty="0" smtClean="0"/>
          </a:p>
          <a:p>
            <a:r>
              <a:rPr lang="en-US" altLang="zh-CN" dirty="0" smtClean="0"/>
              <a:t>2012-09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02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4500240" cy="6096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13993" y="1051592"/>
            <a:ext cx="5602223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2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准备</a:t>
            </a:r>
            <a:r>
              <a:rPr lang="zh-CN" altLang="en-US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工作 </a:t>
            </a:r>
            <a:r>
              <a:rPr lang="en-US" altLang="zh-CN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en-US" altLang="zh-CN" sz="2200" dirty="0" err="1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iOS</a:t>
            </a:r>
            <a:r>
              <a:rPr lang="zh-CN" altLang="en-US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介绍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67544" y="2016333"/>
            <a:ext cx="5314191" cy="50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Objective-C</a:t>
            </a:r>
            <a:r>
              <a:rPr lang="zh-CN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语言</a:t>
            </a:r>
            <a:r>
              <a:rPr lang="zh-CN" alt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学习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zh-CN" alt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委托协议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403647" y="2845724"/>
            <a:ext cx="4234071" cy="535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2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2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创建</a:t>
            </a:r>
            <a:r>
              <a:rPr lang="zh-CN" altLang="en-US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一个</a:t>
            </a:r>
            <a:r>
              <a:rPr lang="en-US" altLang="zh-CN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iPhone</a:t>
            </a:r>
            <a:r>
              <a:rPr lang="zh-CN" altLang="en-US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程序</a:t>
            </a:r>
            <a:endParaRPr lang="zh-CN" altLang="en-US" sz="2200" dirty="0" smtClean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43128" y="3573016"/>
            <a:ext cx="3153953" cy="50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22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 UI</a:t>
            </a:r>
            <a:r>
              <a:rPr lang="zh-CN" altLang="en-US" sz="22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组件概述</a:t>
            </a:r>
            <a:endParaRPr lang="zh-CN" altLang="en-US" sz="2200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7544" y="4257580"/>
            <a:ext cx="280831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资源 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帮助</a:t>
            </a:r>
            <a:endParaRPr lang="zh-CN" alt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99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准备工作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356" y="1145265"/>
            <a:ext cx="3667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，从</a:t>
            </a:r>
            <a:r>
              <a:rPr lang="en-US" altLang="zh-CN" sz="2400" b="1" dirty="0" smtClean="0"/>
              <a:t>App Store</a:t>
            </a:r>
            <a:r>
              <a:rPr lang="zh-CN" altLang="en-US" sz="2400" b="1" dirty="0" smtClean="0"/>
              <a:t>安装</a:t>
            </a:r>
            <a:r>
              <a:rPr lang="en-US" altLang="zh-CN" sz="2400" b="1" dirty="0" err="1" smtClean="0"/>
              <a:t>xcode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6" y="1634295"/>
            <a:ext cx="7877175" cy="2971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9592" y="5301208"/>
            <a:ext cx="4380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2</a:t>
            </a:r>
            <a:r>
              <a:rPr lang="zh-CN" altLang="en-US" sz="2400" b="1" i="1" dirty="0" smtClean="0"/>
              <a:t>，了解更多</a:t>
            </a:r>
            <a:r>
              <a:rPr lang="en-US" altLang="zh-CN" sz="2400" b="1" i="1" dirty="0" smtClean="0"/>
              <a:t>…</a:t>
            </a:r>
            <a:r>
              <a:rPr lang="en-US" altLang="zh-CN" sz="2400" b="1" i="1" dirty="0" err="1" smtClean="0"/>
              <a:t>AppleID,Intel</a:t>
            </a:r>
            <a:r>
              <a:rPr lang="en-US" altLang="zh-CN" sz="2400" b="1" i="1" dirty="0" smtClean="0"/>
              <a:t>-CPU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43114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35000" t="20000" b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Objective-C</a:t>
            </a:r>
            <a:r>
              <a:rPr lang="zh-CN" altLang="en-US" sz="3200" dirty="0">
                <a:solidFill>
                  <a:schemeClr val="tx1"/>
                </a:solidFill>
              </a:rPr>
              <a:t>语言</a:t>
            </a:r>
            <a:r>
              <a:rPr lang="zh-CN" altLang="en-US" sz="3200" dirty="0" smtClean="0">
                <a:solidFill>
                  <a:schemeClr val="tx1"/>
                </a:solidFill>
              </a:rPr>
              <a:t>学习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zh-CN" altLang="en-US" sz="3200" dirty="0" smtClean="0">
                <a:solidFill>
                  <a:schemeClr val="tx1"/>
                </a:solidFill>
              </a:rPr>
              <a:t>基础知识）</a:t>
            </a:r>
            <a:endParaRPr kumimoji="1"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046568"/>
            <a:ext cx="806489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作为</a:t>
            </a:r>
            <a:r>
              <a:rPr lang="en-US" altLang="zh-CN" dirty="0"/>
              <a:t>C</a:t>
            </a:r>
            <a:r>
              <a:rPr lang="zh-CN" altLang="en-US" dirty="0"/>
              <a:t>语言的超集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*.h, *.m,  </a:t>
            </a:r>
            <a:r>
              <a:rPr lang="zh-CN" altLang="en-US" dirty="0" smtClean="0"/>
              <a:t>支持</a:t>
            </a:r>
            <a:r>
              <a:rPr lang="en-US" altLang="zh-CN" dirty="0"/>
              <a:t>#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#import</a:t>
            </a:r>
            <a:r>
              <a:rPr lang="zh-CN" altLang="en-US" dirty="0" smtClean="0"/>
              <a:t>更好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字符串  </a:t>
            </a:r>
            <a:r>
              <a:rPr lang="en-US" altLang="zh-CN" dirty="0" err="1" smtClean="0"/>
              <a:t>NSString</a:t>
            </a:r>
            <a:r>
              <a:rPr lang="en-US" altLang="zh-CN" dirty="0" smtClean="0"/>
              <a:t>* =  @”hello you!”;</a:t>
            </a:r>
          </a:p>
          <a:p>
            <a:endParaRPr lang="en-US" altLang="zh-CN" dirty="0"/>
          </a:p>
          <a:p>
            <a:r>
              <a:rPr lang="zh-CN" altLang="en-US" dirty="0" smtClean="0"/>
              <a:t>类  </a:t>
            </a:r>
            <a:r>
              <a:rPr lang="en-US" altLang="zh-CN" dirty="0" err="1" smtClean="0"/>
              <a:t>CatClass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属性  </a:t>
            </a:r>
            <a:r>
              <a:rPr lang="en-US" altLang="zh-CN" dirty="0" smtClean="0"/>
              <a:t>{skin, gender, age}</a:t>
            </a:r>
          </a:p>
          <a:p>
            <a:endParaRPr lang="en-US" altLang="zh-CN" dirty="0"/>
          </a:p>
          <a:p>
            <a:r>
              <a:rPr lang="zh-CN" altLang="en-US" dirty="0" smtClean="0"/>
              <a:t>构造器 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 smtClean="0"/>
              <a:t>方法  </a:t>
            </a:r>
            <a:r>
              <a:rPr lang="en-US" altLang="zh-CN" dirty="0" smtClean="0"/>
              <a:t>{eat,  sleep}</a:t>
            </a:r>
          </a:p>
          <a:p>
            <a:endParaRPr lang="en-US" altLang="zh-CN" dirty="0"/>
          </a:p>
          <a:p>
            <a:r>
              <a:rPr lang="zh-CN" altLang="en-US" smtClean="0"/>
              <a:t>类别 </a:t>
            </a:r>
            <a:r>
              <a:rPr lang="en-US" altLang="zh-CN" smtClean="0"/>
              <a:t>Categories</a:t>
            </a:r>
            <a:r>
              <a:rPr lang="en-US" altLang="zh-CN" dirty="0"/>
              <a:t>, {</a:t>
            </a:r>
            <a:r>
              <a:rPr lang="en-US" altLang="zh-CN" dirty="0" smtClean="0"/>
              <a:t>catch}</a:t>
            </a:r>
          </a:p>
          <a:p>
            <a:r>
              <a:rPr lang="zh-CN" altLang="en-US" sz="1600" dirty="0" smtClean="0"/>
              <a:t>只声明方法</a:t>
            </a:r>
            <a:r>
              <a:rPr lang="en-US" altLang="zh-CN" sz="1600" dirty="0" smtClean="0"/>
              <a:t>;</a:t>
            </a:r>
            <a:r>
              <a:rPr lang="zh-CN" altLang="en-US" sz="1600" dirty="0" smtClean="0"/>
              <a:t>无法声明成员变量</a:t>
            </a:r>
            <a:r>
              <a:rPr lang="en-US" altLang="zh-CN" sz="1600" dirty="0" smtClean="0"/>
              <a:t>;synthesis</a:t>
            </a:r>
            <a:r>
              <a:rPr lang="zh-CN" altLang="en-US" sz="1600" dirty="0" smtClean="0"/>
              <a:t>无法使用</a:t>
            </a:r>
            <a:r>
              <a:rPr lang="en-US" altLang="zh-CN" sz="1600" dirty="0" smtClean="0"/>
              <a:t>;</a:t>
            </a:r>
          </a:p>
          <a:p>
            <a:endParaRPr lang="en-US" altLang="zh-CN" sz="1200" dirty="0"/>
          </a:p>
          <a:p>
            <a:r>
              <a:rPr lang="en-US" altLang="zh-CN" dirty="0" smtClean="0"/>
              <a:t>Blocks</a:t>
            </a:r>
            <a:r>
              <a:rPr lang="zh-CN" altLang="en-US" dirty="0"/>
              <a:t>，函数指针，匿名函数，闭包，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NS</a:t>
            </a:r>
            <a:r>
              <a:rPr lang="zh-CN" altLang="en-US" dirty="0" smtClean="0"/>
              <a:t>集合类，</a:t>
            </a:r>
            <a:r>
              <a:rPr lang="en-US" altLang="zh-CN" dirty="0" err="1" smtClean="0"/>
              <a:t>NSArray</a:t>
            </a:r>
            <a:r>
              <a:rPr lang="en-US" altLang="zh-CN" dirty="0"/>
              <a:t>, </a:t>
            </a:r>
            <a:r>
              <a:rPr lang="en-US" altLang="zh-CN" dirty="0" err="1" smtClean="0"/>
              <a:t>NSMutableArray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NSMutableDictionary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9512" y="5877272"/>
            <a:ext cx="8459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OC_Basic</a:t>
            </a:r>
            <a:r>
              <a:rPr lang="zh-CN" altLang="en-US" dirty="0" smtClean="0"/>
              <a:t>示例代码下载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https</a:t>
            </a:r>
            <a:r>
              <a:rPr lang="en-US" altLang="zh-CN" b="1" dirty="0">
                <a:solidFill>
                  <a:srgbClr val="00B0F0"/>
                </a:solidFill>
              </a:rPr>
              <a:t>://github.com/meadlai/HS-iOS-Develop-GetStart/tree/master/projects/OC_Basic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66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2088"/>
            <a:ext cx="7092528" cy="572616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Objective-C</a:t>
            </a:r>
            <a:r>
              <a:rPr lang="zh-CN" altLang="en-US" sz="3200" dirty="0">
                <a:solidFill>
                  <a:schemeClr val="tx1"/>
                </a:solidFill>
              </a:rPr>
              <a:t>语言</a:t>
            </a:r>
            <a:r>
              <a:rPr lang="zh-CN" altLang="en-US" sz="3200" dirty="0" smtClean="0">
                <a:solidFill>
                  <a:schemeClr val="tx1"/>
                </a:solidFill>
              </a:rPr>
              <a:t>学习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zh-CN" altLang="en-US" sz="3200" dirty="0" smtClean="0">
                <a:solidFill>
                  <a:schemeClr val="tx1"/>
                </a:solidFill>
              </a:rPr>
              <a:t>委托和协议）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4344" y="1161322"/>
            <a:ext cx="68199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    协议和委托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猫：</a:t>
            </a:r>
            <a:r>
              <a:rPr lang="en-US" altLang="zh-CN" dirty="0" err="1" smtClean="0"/>
              <a:t>CatClass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{illness,</a:t>
            </a:r>
            <a:r>
              <a:rPr lang="en-US" altLang="zh-CN" dirty="0"/>
              <a:t> </a:t>
            </a:r>
            <a:r>
              <a:rPr lang="en-US" altLang="zh-CN" dirty="0" smtClean="0"/>
              <a:t>hungry,</a:t>
            </a:r>
            <a:r>
              <a:rPr lang="en-US" altLang="zh-CN" dirty="0"/>
              <a:t> </a:t>
            </a:r>
            <a:r>
              <a:rPr lang="en-US" altLang="zh-CN" dirty="0" smtClean="0"/>
              <a:t>eat…}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委托协议：</a:t>
            </a:r>
            <a:r>
              <a:rPr lang="en-US" altLang="zh-CN" dirty="0" err="1" smtClean="0"/>
              <a:t>CatDelegate</a:t>
            </a:r>
            <a:r>
              <a:rPr lang="en-US" altLang="zh-CN" dirty="0" smtClean="0"/>
              <a:t> {</a:t>
            </a:r>
            <a:r>
              <a:rPr lang="zh-CN" altLang="en-US" dirty="0"/>
              <a:t>照顾生病小猫</a:t>
            </a:r>
            <a:r>
              <a:rPr lang="en-US" altLang="zh-CN" dirty="0" err="1" smtClean="0"/>
              <a:t>takeCare</a:t>
            </a:r>
            <a:r>
              <a:rPr lang="en-US" altLang="zh-CN" dirty="0" smtClean="0"/>
              <a:t>,</a:t>
            </a:r>
            <a:r>
              <a:rPr lang="zh-CN" altLang="en-US" dirty="0"/>
              <a:t>喂养小猫</a:t>
            </a:r>
            <a:r>
              <a:rPr lang="en-US" altLang="zh-CN" dirty="0" smtClean="0"/>
              <a:t>feed}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Who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儿子看家：</a:t>
            </a:r>
            <a:r>
              <a:rPr lang="en-US" altLang="zh-CN" dirty="0" err="1" smtClean="0"/>
              <a:t>SonKeepHouse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女儿看家：</a:t>
            </a:r>
            <a:r>
              <a:rPr lang="en-US" altLang="zh-CN" dirty="0" err="1" smtClean="0"/>
              <a:t>DaughterKeepHouse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5468609"/>
            <a:ext cx="881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OC_Delegate</a:t>
            </a:r>
            <a:r>
              <a:rPr lang="zh-CN" altLang="en-US" dirty="0" smtClean="0"/>
              <a:t>示例代码下载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00B0F0"/>
                </a:solidFill>
              </a:rPr>
              <a:t>https://github.com/meadlai/HS-iOS-Develop-GetStart/tree/master/projects/OC_Delegate</a:t>
            </a:r>
            <a:endParaRPr lang="en-US" altLang="zh-CN" b="1" dirty="0" smtClean="0">
              <a:solidFill>
                <a:srgbClr val="00B0F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331147"/>
            <a:ext cx="2736304" cy="188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6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创建一个</a:t>
            </a:r>
            <a:r>
              <a:rPr lang="en-US" altLang="zh-CN" sz="3200" dirty="0">
                <a:solidFill>
                  <a:schemeClr val="tx1"/>
                </a:solidFill>
              </a:rPr>
              <a:t>iPhone</a:t>
            </a:r>
            <a:r>
              <a:rPr lang="zh-CN" altLang="en-US" sz="3200" dirty="0">
                <a:solidFill>
                  <a:schemeClr val="tx1"/>
                </a:solidFill>
              </a:rPr>
              <a:t>程序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5669841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iPhone_MVC</a:t>
            </a:r>
            <a:r>
              <a:rPr lang="zh-CN" altLang="en-US" dirty="0" smtClean="0"/>
              <a:t>示例代码下载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00B0F0"/>
                </a:solidFill>
              </a:rPr>
              <a:t>https://github.com/meadlai/HS-iOS-Develop-GetStart/tree/master/projects/iPhone_MVC</a:t>
            </a:r>
            <a:endParaRPr lang="en-US" altLang="zh-CN" b="1" dirty="0" smtClean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194436" cy="39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8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UI</a:t>
            </a:r>
            <a:r>
              <a:rPr lang="zh-CN" altLang="en-US" sz="3200" dirty="0">
                <a:solidFill>
                  <a:schemeClr val="tx1"/>
                </a:solidFill>
              </a:rPr>
              <a:t>组件概述</a:t>
            </a:r>
            <a:endParaRPr kumimoji="1"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820" y="5499602"/>
            <a:ext cx="8281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iPhone</a:t>
            </a:r>
            <a:r>
              <a:rPr lang="zh-CN" altLang="en-US" dirty="0"/>
              <a:t>人机界面</a:t>
            </a:r>
            <a:r>
              <a:rPr lang="zh-CN" altLang="en-US" dirty="0" smtClean="0"/>
              <a:t>指南</a:t>
            </a:r>
            <a:r>
              <a:rPr lang="en-US" altLang="zh-CN" dirty="0" smtClean="0"/>
              <a:t>: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http://</a:t>
            </a:r>
            <a:r>
              <a:rPr lang="en-US" altLang="zh-CN" b="1" dirty="0" smtClean="0">
                <a:solidFill>
                  <a:srgbClr val="00B0F0"/>
                </a:solidFill>
              </a:rPr>
              <a:t>www.apple.com.cn/developer/iphone/library/documentation/UserExperience/Conceptual/MobileHIG/Introduction/Introduction.html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889118"/>
            <a:ext cx="3048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8184" y="1129696"/>
            <a:ext cx="223224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NavigationBar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>
            <a:off x="5675784" y="1314362"/>
            <a:ext cx="5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4" y="1314362"/>
            <a:ext cx="12556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ButtonItem</a:t>
            </a:r>
            <a:endParaRPr lang="en-US" altLang="zh-CN" dirty="0" smtClean="0"/>
          </a:p>
        </p:txBody>
      </p:sp>
      <p:cxnSp>
        <p:nvCxnSpPr>
          <p:cNvPr id="11" name="直接箭头连接符 10"/>
          <p:cNvCxnSpPr>
            <a:stCxn id="9" idx="3"/>
          </p:cNvCxnSpPr>
          <p:nvPr/>
        </p:nvCxnSpPr>
        <p:spPr>
          <a:xfrm flipV="1">
            <a:off x="2083191" y="1314362"/>
            <a:ext cx="616601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85508" y="4997578"/>
            <a:ext cx="103227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UITabBar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1"/>
          </p:cNvCxnSpPr>
          <p:nvPr/>
        </p:nvCxnSpPr>
        <p:spPr>
          <a:xfrm flipH="1">
            <a:off x="5675784" y="5182244"/>
            <a:ext cx="8097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2645" y="2965594"/>
            <a:ext cx="13485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UITableView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5" idx="1"/>
            <a:endCxn id="3" idx="3"/>
          </p:cNvCxnSpPr>
          <p:nvPr/>
        </p:nvCxnSpPr>
        <p:spPr>
          <a:xfrm flipH="1">
            <a:off x="5675784" y="3150260"/>
            <a:ext cx="1096861" cy="24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2965594"/>
            <a:ext cx="108234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Alert</a:t>
            </a:r>
          </a:p>
          <a:p>
            <a:r>
              <a:rPr lang="en-US" altLang="zh-CN" dirty="0" err="1" smtClean="0"/>
              <a:t>WebView</a:t>
            </a:r>
            <a:endParaRPr lang="en-US" altLang="zh-CN" dirty="0" smtClean="0"/>
          </a:p>
          <a:p>
            <a:r>
              <a:rPr lang="en-US" altLang="zh-CN" dirty="0" smtClean="0"/>
              <a:t>……..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81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资源 </a:t>
            </a:r>
            <a:r>
              <a:rPr lang="en-US" altLang="zh-CN" sz="3200" dirty="0" smtClean="0">
                <a:solidFill>
                  <a:schemeClr val="tx1"/>
                </a:solidFill>
              </a:rPr>
              <a:t>&amp; </a:t>
            </a:r>
            <a:r>
              <a:rPr lang="zh-CN" altLang="en-US" sz="3200" dirty="0" smtClean="0">
                <a:solidFill>
                  <a:schemeClr val="tx1"/>
                </a:solidFill>
              </a:rPr>
              <a:t>帮助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9532" y="3573016"/>
            <a:ext cx="8210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B0F0"/>
                </a:solidFill>
              </a:rPr>
              <a:t>应用程序</a:t>
            </a:r>
            <a:r>
              <a:rPr lang="zh-CN" altLang="en-US" b="1" dirty="0" smtClean="0">
                <a:solidFill>
                  <a:srgbClr val="00B0F0"/>
                </a:solidFill>
              </a:rPr>
              <a:t>开发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zh-CN" altLang="en-US" b="1" i="1" dirty="0" smtClean="0">
                <a:solidFill>
                  <a:srgbClr val="00B050"/>
                </a:solidFill>
              </a:rPr>
              <a:t>斯坦福大学</a:t>
            </a:r>
            <a:r>
              <a:rPr lang="zh-CN" altLang="en-US" b="1" i="1" dirty="0">
                <a:solidFill>
                  <a:srgbClr val="00B050"/>
                </a:solidFill>
              </a:rPr>
              <a:t>公开课</a:t>
            </a:r>
            <a:endParaRPr lang="en-US" altLang="zh-CN" b="1" i="1" dirty="0">
              <a:solidFill>
                <a:srgbClr val="00B050"/>
              </a:solidFill>
            </a:endParaRPr>
          </a:p>
          <a:p>
            <a:r>
              <a:rPr lang="en-US" altLang="zh-CN" b="1" i="1" dirty="0" err="1" smtClean="0">
                <a:solidFill>
                  <a:srgbClr val="00B050"/>
                </a:solidFill>
              </a:rPr>
              <a:t>iOS</a:t>
            </a:r>
            <a:r>
              <a:rPr lang="en-US" altLang="zh-CN" b="1" i="1" dirty="0" smtClean="0">
                <a:solidFill>
                  <a:srgbClr val="00B050"/>
                </a:solidFill>
              </a:rPr>
              <a:t> Develop Center </a:t>
            </a:r>
          </a:p>
          <a:p>
            <a:r>
              <a:rPr lang="en-US" altLang="zh-CN" dirty="0" smtClean="0"/>
              <a:t>stackoverflow.com/</a:t>
            </a:r>
          </a:p>
          <a:p>
            <a:endParaRPr lang="en-US" altLang="zh-CN" dirty="0"/>
          </a:p>
          <a:p>
            <a:r>
              <a:rPr lang="en-US" altLang="zh-CN" dirty="0"/>
              <a:t>http://developer.apple.com/library/ios/#referencelibrary/GettingStarted/RoadMapiOS/chapters/DesignPatterns.html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书籍</a:t>
            </a:r>
            <a:r>
              <a:rPr lang="en-US" altLang="zh-CN" dirty="0" smtClean="0"/>
              <a:t>@</a:t>
            </a:r>
            <a:r>
              <a:rPr lang="en-US" altLang="zh-CN" b="1" dirty="0" smtClean="0">
                <a:solidFill>
                  <a:srgbClr val="C00000"/>
                </a:solidFill>
              </a:rPr>
              <a:t>『Objective-C</a:t>
            </a:r>
            <a:r>
              <a:rPr lang="zh-CN" altLang="en-US" b="1" dirty="0" smtClean="0">
                <a:solidFill>
                  <a:srgbClr val="C00000"/>
                </a:solidFill>
              </a:rPr>
              <a:t>基础教程</a:t>
            </a:r>
            <a:r>
              <a:rPr lang="en-US" altLang="zh-CN" b="1" dirty="0" smtClean="0">
                <a:solidFill>
                  <a:srgbClr val="C00000"/>
                </a:solidFill>
              </a:rPr>
              <a:t>』『iPhone4</a:t>
            </a:r>
            <a:r>
              <a:rPr lang="zh-CN" altLang="en-US" b="1" dirty="0" smtClean="0">
                <a:solidFill>
                  <a:srgbClr val="C00000"/>
                </a:solidFill>
              </a:rPr>
              <a:t>与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iPad</a:t>
            </a:r>
            <a:r>
              <a:rPr lang="zh-CN" altLang="en-US" b="1" dirty="0" smtClean="0">
                <a:solidFill>
                  <a:srgbClr val="C00000"/>
                </a:solidFill>
              </a:rPr>
              <a:t>开发基础教程</a:t>
            </a:r>
            <a:r>
              <a:rPr lang="en-US" altLang="zh-CN" b="1" dirty="0" smtClean="0">
                <a:solidFill>
                  <a:srgbClr val="C00000"/>
                </a:solidFill>
              </a:rPr>
              <a:t>』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https</a:t>
            </a:r>
            <a:r>
              <a:rPr lang="en-US" altLang="zh-CN" b="1" dirty="0">
                <a:solidFill>
                  <a:srgbClr val="00B0F0"/>
                </a:solidFill>
              </a:rPr>
              <a:t>://github.com/meadlai/HS-iOS-Develop-GetStart/blob/master/matiral</a:t>
            </a:r>
            <a:r>
              <a:rPr lang="en-US" altLang="zh-CN" b="1" dirty="0" smtClean="0">
                <a:solidFill>
                  <a:srgbClr val="00B0F0"/>
                </a:solidFill>
              </a:rPr>
              <a:t>/*.</a:t>
            </a:r>
            <a:r>
              <a:rPr lang="en-US" altLang="zh-CN" b="1" dirty="0">
                <a:solidFill>
                  <a:srgbClr val="00B0F0"/>
                </a:solidFill>
              </a:rPr>
              <a:t>pdf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871460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4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stretch>
            <a:fillRect l="1000" t="29000" r="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        Thank you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908720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谢谢大家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本教程所有资料均存在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en-US" altLang="zh-CN" b="1" dirty="0" smtClean="0">
                <a:solidFill>
                  <a:srgbClr val="00B0F0"/>
                </a:solidFill>
                <a:hlinkClick r:id="rId4"/>
              </a:rPr>
              <a:t>https</a:t>
            </a:r>
            <a:r>
              <a:rPr lang="en-US" altLang="zh-CN" b="1" dirty="0">
                <a:solidFill>
                  <a:srgbClr val="00B0F0"/>
                </a:solidFill>
                <a:hlinkClick r:id="rId4"/>
              </a:rPr>
              <a:t>://github.com/meadlai/HS-iOS-Develop-</a:t>
            </a:r>
            <a:r>
              <a:rPr lang="en-US" altLang="zh-CN" b="1" dirty="0" smtClean="0">
                <a:solidFill>
                  <a:srgbClr val="00B0F0"/>
                </a:solidFill>
                <a:hlinkClick r:id="rId4"/>
              </a:rPr>
              <a:t>GetStart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endParaRPr lang="en-US" altLang="zh-CN" b="1" dirty="0">
              <a:solidFill>
                <a:srgbClr val="00B0F0"/>
              </a:solidFill>
            </a:endParaRPr>
          </a:p>
          <a:p>
            <a:r>
              <a:rPr lang="en-US" altLang="en-US" b="1" dirty="0" smtClean="0">
                <a:solidFill>
                  <a:srgbClr val="008000"/>
                </a:solidFill>
              </a:rPr>
              <a:t>练习:</a:t>
            </a:r>
          </a:p>
          <a:p>
            <a:r>
              <a:rPr lang="en-US" altLang="zh-CN" b="1" dirty="0" err="1" smtClean="0">
                <a:solidFill>
                  <a:srgbClr val="008000"/>
                </a:solidFill>
              </a:rPr>
              <a:t>UITableView,list</a:t>
            </a:r>
            <a:r>
              <a:rPr lang="en-US" altLang="zh-CN" b="1" dirty="0" smtClean="0">
                <a:solidFill>
                  <a:srgbClr val="008000"/>
                </a:solidFill>
              </a:rPr>
              <a:t>-&gt;detail</a:t>
            </a:r>
          </a:p>
          <a:p>
            <a:r>
              <a:rPr lang="en-US" altLang="zh-CN" b="1" dirty="0" err="1" smtClean="0">
                <a:solidFill>
                  <a:srgbClr val="008000"/>
                </a:solidFill>
              </a:rPr>
              <a:t>UINavigation</a:t>
            </a:r>
            <a:r>
              <a:rPr lang="en-US" altLang="zh-CN" b="1" dirty="0" smtClean="0">
                <a:solidFill>
                  <a:srgbClr val="008000"/>
                </a:solidFill>
              </a:rPr>
              <a:t>, </a:t>
            </a:r>
            <a:r>
              <a:rPr lang="en-US" altLang="zh-CN" b="1" dirty="0" smtClean="0">
                <a:solidFill>
                  <a:srgbClr val="008000"/>
                </a:solidFill>
              </a:rPr>
              <a:t>multipage-&gt;push</a:t>
            </a:r>
          </a:p>
          <a:p>
            <a:r>
              <a:rPr lang="en-US" altLang="zh-CN" b="1" dirty="0" err="1" smtClean="0">
                <a:solidFill>
                  <a:srgbClr val="008000"/>
                </a:solidFill>
              </a:rPr>
              <a:t>UITabbar</a:t>
            </a:r>
            <a:r>
              <a:rPr lang="en-US" altLang="zh-CN" b="1" dirty="0" smtClean="0">
                <a:solidFill>
                  <a:srgbClr val="008000"/>
                </a:solidFill>
              </a:rPr>
              <a:t>, </a:t>
            </a:r>
            <a:r>
              <a:rPr lang="en-US" altLang="zh-CN" b="1" dirty="0" smtClean="0">
                <a:solidFill>
                  <a:srgbClr val="008000"/>
                </a:solidFill>
              </a:rPr>
              <a:t>tab-switch</a:t>
            </a:r>
          </a:p>
          <a:p>
            <a:r>
              <a:rPr lang="en-US" altLang="zh-CN" b="1" dirty="0" err="1" smtClean="0">
                <a:solidFill>
                  <a:srgbClr val="008000"/>
                </a:solidFill>
              </a:rPr>
              <a:t>UIWebView</a:t>
            </a:r>
            <a:r>
              <a:rPr lang="en-US" altLang="zh-CN" b="1" dirty="0" smtClean="0">
                <a:solidFill>
                  <a:srgbClr val="008000"/>
                </a:solidFill>
              </a:rPr>
              <a:t>, load a URL</a:t>
            </a:r>
          </a:p>
          <a:p>
            <a:r>
              <a:rPr lang="en-US" altLang="zh-CN" b="1" dirty="0" err="1" smtClean="0">
                <a:solidFill>
                  <a:srgbClr val="008000"/>
                </a:solidFill>
              </a:rPr>
              <a:t>UISearchBar</a:t>
            </a:r>
            <a:r>
              <a:rPr lang="en-US" altLang="zh-CN" b="1" dirty="0" smtClean="0">
                <a:solidFill>
                  <a:srgbClr val="008000"/>
                </a:solidFill>
              </a:rPr>
              <a:t>, searching-result</a:t>
            </a:r>
          </a:p>
          <a:p>
            <a:r>
              <a:rPr lang="en-US" altLang="zh-CN" b="1" dirty="0" err="1" smtClean="0">
                <a:solidFill>
                  <a:srgbClr val="008000"/>
                </a:solidFill>
              </a:rPr>
              <a:t>UIToolBar,open</a:t>
            </a:r>
            <a:r>
              <a:rPr lang="en-US" altLang="zh-CN" b="1" dirty="0" smtClean="0">
                <a:solidFill>
                  <a:srgbClr val="008000"/>
                </a:solidFill>
              </a:rPr>
              <a:t> a </a:t>
            </a:r>
            <a:r>
              <a:rPr lang="en-US" altLang="zh-CN" b="1" dirty="0" err="1" smtClean="0">
                <a:solidFill>
                  <a:srgbClr val="008000"/>
                </a:solidFill>
              </a:rPr>
              <a:t>datepicker</a:t>
            </a:r>
            <a:r>
              <a:rPr lang="en-US" altLang="zh-CN" b="1" dirty="0" smtClean="0">
                <a:solidFill>
                  <a:srgbClr val="008000"/>
                </a:solidFill>
              </a:rPr>
              <a:t>, show </a:t>
            </a:r>
            <a:r>
              <a:rPr lang="en-US" altLang="zh-CN" b="1" dirty="0" err="1" smtClean="0">
                <a:solidFill>
                  <a:srgbClr val="008000"/>
                </a:solidFill>
              </a:rPr>
              <a:t>AlertView</a:t>
            </a:r>
            <a:r>
              <a:rPr lang="en-US" altLang="zh-CN" b="1" dirty="0" smtClean="0">
                <a:solidFill>
                  <a:srgbClr val="008000"/>
                </a:solidFill>
              </a:rPr>
              <a:t>, </a:t>
            </a:r>
            <a:r>
              <a:rPr lang="en-US" altLang="zh-CN" b="1" dirty="0" err="1" smtClean="0">
                <a:solidFill>
                  <a:srgbClr val="008000"/>
                </a:solidFill>
              </a:rPr>
              <a:t>ActionSheet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8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nka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l">
          <a:defRPr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kinkaid</Template>
  <TotalTime>179949</TotalTime>
  <Words>602</Words>
  <Application>Microsoft Macintosh PowerPoint</Application>
  <PresentationFormat>On-screen Show (4:3)</PresentationFormat>
  <Paragraphs>149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kinkaid</vt:lpstr>
      <vt:lpstr>iOS应用程序开发入门</vt:lpstr>
      <vt:lpstr>Outline</vt:lpstr>
      <vt:lpstr>准备工作</vt:lpstr>
      <vt:lpstr>Objective-C语言学习（基础知识）</vt:lpstr>
      <vt:lpstr>Objective-C语言学习（委托和协议）</vt:lpstr>
      <vt:lpstr>创建一个iPhone程序</vt:lpstr>
      <vt:lpstr>UI组件概述</vt:lpstr>
      <vt:lpstr>资源 &amp; 帮助</vt:lpstr>
      <vt:lpstr>        Thank you</vt:lpstr>
    </vt:vector>
  </TitlesOfParts>
  <Company>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yukk</dc:creator>
  <cp:lastModifiedBy>Mead Lai</cp:lastModifiedBy>
  <cp:revision>302</cp:revision>
  <dcterms:created xsi:type="dcterms:W3CDTF">2012-02-05T07:15:43Z</dcterms:created>
  <dcterms:modified xsi:type="dcterms:W3CDTF">2013-02-05T02:54:40Z</dcterms:modified>
</cp:coreProperties>
</file>