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14" r:id="rId2"/>
    <p:sldId id="257" r:id="rId3"/>
    <p:sldId id="316" r:id="rId4"/>
    <p:sldId id="317" r:id="rId5"/>
    <p:sldId id="258" r:id="rId6"/>
    <p:sldId id="318" r:id="rId7"/>
    <p:sldId id="290" r:id="rId8"/>
    <p:sldId id="291" r:id="rId9"/>
    <p:sldId id="338" r:id="rId10"/>
    <p:sldId id="292" r:id="rId11"/>
    <p:sldId id="319" r:id="rId12"/>
    <p:sldId id="320" r:id="rId13"/>
    <p:sldId id="321" r:id="rId14"/>
    <p:sldId id="322" r:id="rId15"/>
    <p:sldId id="315" r:id="rId16"/>
    <p:sldId id="325" r:id="rId17"/>
    <p:sldId id="326" r:id="rId18"/>
    <p:sldId id="328" r:id="rId19"/>
    <p:sldId id="329" r:id="rId20"/>
    <p:sldId id="327" r:id="rId21"/>
    <p:sldId id="330" r:id="rId22"/>
    <p:sldId id="331" r:id="rId23"/>
    <p:sldId id="332" r:id="rId24"/>
    <p:sldId id="333" r:id="rId25"/>
    <p:sldId id="339" r:id="rId26"/>
    <p:sldId id="344" r:id="rId27"/>
    <p:sldId id="341" r:id="rId28"/>
    <p:sldId id="342" r:id="rId29"/>
    <p:sldId id="340" r:id="rId30"/>
    <p:sldId id="343" r:id="rId31"/>
    <p:sldId id="280" r:id="rId32"/>
    <p:sldId id="334" r:id="rId33"/>
    <p:sldId id="335" r:id="rId34"/>
    <p:sldId id="336" r:id="rId35"/>
    <p:sldId id="337" r:id="rId36"/>
    <p:sldId id="296" r:id="rId37"/>
    <p:sldId id="346" r:id="rId38"/>
    <p:sldId id="345" r:id="rId39"/>
    <p:sldId id="350" r:id="rId40"/>
    <p:sldId id="351" r:id="rId41"/>
    <p:sldId id="347" r:id="rId42"/>
    <p:sldId id="348" r:id="rId43"/>
    <p:sldId id="349" r:id="rId44"/>
    <p:sldId id="352" r:id="rId45"/>
    <p:sldId id="353" r:id="rId46"/>
    <p:sldId id="354" r:id="rId47"/>
    <p:sldId id="355" r:id="rId48"/>
    <p:sldId id="30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75558" autoAdjust="0"/>
  </p:normalViewPr>
  <p:slideViewPr>
    <p:cSldViewPr snapToGrid="0" snapToObjects="1">
      <p:cViewPr varScale="1">
        <p:scale>
          <a:sx n="70" d="100"/>
          <a:sy n="70" d="100"/>
        </p:scale>
        <p:origin x="-1344" y="-104"/>
      </p:cViewPr>
      <p:guideLst>
        <p:guide orient="horz" pos="2160"/>
        <p:guide pos="2880"/>
      </p:guideLst>
    </p:cSldViewPr>
  </p:slideViewPr>
  <p:outlineViewPr>
    <p:cViewPr>
      <p:scale>
        <a:sx n="33" d="100"/>
        <a:sy n="33" d="100"/>
      </p:scale>
      <p:origin x="0" y="126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164F90-D174-F441-9EEE-18312C1F958D}" type="datetimeFigureOut">
              <a:rPr lang="en-US" smtClean="0"/>
              <a:pPr/>
              <a:t>7/9/12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46FF8-E078-A54E-B954-3B6AC431ECB6}" type="slidenum">
              <a:rPr lang="en-US" smtClean="0"/>
              <a:pPr/>
              <a:t>‹#›</a:t>
            </a:fld>
            <a:endParaRPr lang="en-US"/>
          </a:p>
        </p:txBody>
      </p:sp>
    </p:spTree>
    <p:extLst>
      <p:ext uri="{BB962C8B-B14F-4D97-AF65-F5344CB8AC3E}">
        <p14:creationId xmlns:p14="http://schemas.microsoft.com/office/powerpoint/2010/main" val="27635427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to add Peter’s updated info</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a:t>
            </a:fld>
            <a:endParaRPr lang="en-US"/>
          </a:p>
        </p:txBody>
      </p:sp>
    </p:spTree>
    <p:extLst>
      <p:ext uri="{BB962C8B-B14F-4D97-AF65-F5344CB8AC3E}">
        <p14:creationId xmlns:p14="http://schemas.microsoft.com/office/powerpoint/2010/main" val="3181550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17</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18</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19</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20</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21</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22</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23</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24</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25</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26</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9</a:t>
            </a:fld>
            <a:endParaRPr lang="en-US"/>
          </a:p>
        </p:txBody>
      </p:sp>
    </p:spTree>
    <p:extLst>
      <p:ext uri="{BB962C8B-B14F-4D97-AF65-F5344CB8AC3E}">
        <p14:creationId xmlns:p14="http://schemas.microsoft.com/office/powerpoint/2010/main" val="2701885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27</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28</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29</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30</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32</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33</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34</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 work</a:t>
            </a:r>
          </a:p>
          <a:p>
            <a:r>
              <a:rPr lang="en-US" dirty="0" smtClean="0"/>
              <a:t>    Long running jobs</a:t>
            </a:r>
          </a:p>
          <a:p>
            <a:r>
              <a:rPr lang="en-US" dirty="0" smtClean="0"/>
              <a:t>    Heavy workload</a:t>
            </a:r>
          </a:p>
          <a:p>
            <a:r>
              <a:rPr lang="en-US" dirty="0" smtClean="0"/>
              <a:t>    Parallel processing</a:t>
            </a:r>
          </a:p>
          <a:p>
            <a:r>
              <a:rPr lang="en-US" dirty="0" smtClean="0"/>
              <a:t>Distribute work</a:t>
            </a:r>
          </a:p>
          <a:p>
            <a:r>
              <a:rPr lang="en-US" dirty="0" smtClean="0"/>
              <a:t>    Parallel processing</a:t>
            </a:r>
          </a:p>
          <a:p>
            <a:r>
              <a:rPr lang="en-US" dirty="0" smtClean="0"/>
              <a:t>    Redundancy</a:t>
            </a:r>
          </a:p>
          <a:p>
            <a:r>
              <a:rPr lang="en-US" dirty="0" smtClean="0"/>
              <a:t>    Application based fail-over</a:t>
            </a:r>
          </a:p>
          <a:p>
            <a:r>
              <a:rPr lang="en-US" dirty="0" smtClean="0"/>
              <a:t>SOA</a:t>
            </a:r>
          </a:p>
          <a:p>
            <a:r>
              <a:rPr lang="en-US" dirty="0" smtClean="0"/>
              <a:t>    Message bus lends itself to this nicely</a:t>
            </a:r>
          </a:p>
          <a:p>
            <a:r>
              <a:rPr lang="en-US" dirty="0" smtClean="0"/>
              <a:t>        Publish a message</a:t>
            </a:r>
          </a:p>
          <a:p>
            <a:r>
              <a:rPr lang="en-US" dirty="0" smtClean="0"/>
              <a:t>            It gets picked up by the listener</a:t>
            </a:r>
          </a:p>
          <a:p>
            <a:r>
              <a:rPr lang="en-US" dirty="0" smtClean="0"/>
              <a:t>Easy expansion</a:t>
            </a:r>
          </a:p>
          <a:p>
            <a:r>
              <a:rPr lang="en-US" dirty="0" smtClean="0"/>
              <a:t>    Decouple through message passing</a:t>
            </a:r>
          </a:p>
          <a:p>
            <a:r>
              <a:rPr lang="en-US" dirty="0" smtClean="0"/>
              <a:t>        &lt;Create example&gt;</a:t>
            </a:r>
          </a:p>
          <a:p>
            <a:r>
              <a:rPr lang="en-US" dirty="0" smtClean="0"/>
              <a:t>    Move from same box -&gt; different boxes -&gt; different DCs</a:t>
            </a:r>
          </a:p>
          <a:p>
            <a:r>
              <a:rPr lang="en-US" dirty="0" smtClean="0"/>
              <a:t>        &lt;create example&gt;</a:t>
            </a:r>
          </a:p>
          <a:p>
            <a:r>
              <a:rPr lang="en-US" dirty="0" smtClean="0"/>
              <a:t>Easier to conceptualize than </a:t>
            </a:r>
            <a:r>
              <a:rPr lang="en-US" dirty="0" err="1" smtClean="0"/>
              <a:t>threadding</a:t>
            </a:r>
            <a:endParaRPr lang="en-US" dirty="0" smtClean="0"/>
          </a:p>
          <a:p>
            <a:r>
              <a:rPr lang="en-US" dirty="0" smtClean="0"/>
              <a:t>    Draw an activity diagram</a:t>
            </a:r>
          </a:p>
          <a:p>
            <a:r>
              <a:rPr lang="en-US" dirty="0" smtClean="0"/>
              <a:t>        Each bubble could be a worker</a:t>
            </a:r>
          </a:p>
          <a:p>
            <a:r>
              <a:rPr lang="en-US" dirty="0" smtClean="0"/>
              <a:t>        Each line is a message</a:t>
            </a:r>
          </a:p>
          <a:p>
            <a:r>
              <a:rPr lang="en-US" dirty="0" smtClean="0"/>
              <a:t>        &lt;show example&gt;</a:t>
            </a:r>
          </a:p>
          <a:p>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35</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37</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42</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dirty="0" smtClean="0"/>
              <a:t>                        parallel processing</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10</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45</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11</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12</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13</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 for message passing system</a:t>
            </a:r>
          </a:p>
          <a:p>
            <a:r>
              <a:rPr lang="en-US" dirty="0" smtClean="0"/>
              <a:t>                Reliable transfer</a:t>
            </a:r>
          </a:p>
          <a:p>
            <a:r>
              <a:rPr lang="en-US" dirty="0" smtClean="0"/>
              <a:t>                    Not always a requirement</a:t>
            </a:r>
          </a:p>
          <a:p>
            <a:r>
              <a:rPr lang="en-US" dirty="0" smtClean="0"/>
              <a:t>                        </a:t>
            </a:r>
            <a:r>
              <a:rPr lang="en-US" dirty="0" err="1" smtClean="0"/>
              <a:t>ie</a:t>
            </a:r>
            <a:r>
              <a:rPr lang="en-US" dirty="0" smtClean="0"/>
              <a:t> Twitter</a:t>
            </a:r>
          </a:p>
          <a:p>
            <a:r>
              <a:rPr lang="en-US" dirty="0" smtClean="0"/>
              <a:t>                Preserve order</a:t>
            </a:r>
          </a:p>
          <a:p>
            <a:r>
              <a:rPr lang="en-US" dirty="0" smtClean="0"/>
              <a:t>                One-one, one-many, many-one, many-many</a:t>
            </a:r>
          </a:p>
          <a:p>
            <a:r>
              <a:rPr lang="en-US" dirty="0" smtClean="0"/>
              <a:t>                synchronous or </a:t>
            </a:r>
            <a:r>
              <a:rPr lang="en-US" dirty="0" err="1" smtClean="0"/>
              <a:t>async</a:t>
            </a:r>
            <a:endParaRPr lang="en-US" dirty="0" smtClean="0"/>
          </a:p>
          <a:p>
            <a:r>
              <a:rPr lang="en-US" dirty="0" smtClean="0"/>
              <a:t>                    Sync</a:t>
            </a:r>
          </a:p>
          <a:p>
            <a:r>
              <a:rPr lang="en-US" dirty="0" smtClean="0"/>
              <a:t>                        RPC</a:t>
            </a:r>
          </a:p>
          <a:p>
            <a:r>
              <a:rPr lang="en-US" dirty="0" smtClean="0"/>
              <a:t>                        Method invocation in OOP</a:t>
            </a:r>
          </a:p>
          <a:p>
            <a:r>
              <a:rPr lang="en-US" dirty="0" smtClean="0"/>
              <a:t>                    </a:t>
            </a:r>
            <a:r>
              <a:rPr lang="en-US" dirty="0" err="1" smtClean="0"/>
              <a:t>Async</a:t>
            </a:r>
            <a:endParaRPr lang="en-US" dirty="0" smtClean="0"/>
          </a:p>
          <a:p>
            <a:r>
              <a:rPr lang="en-US" dirty="0" smtClean="0"/>
              <a:t>                        Pub-sub</a:t>
            </a:r>
          </a:p>
          <a:p>
            <a:r>
              <a:rPr lang="en-US" dirty="0" smtClean="0"/>
              <a:t>                        Twitter</a:t>
            </a:r>
          </a:p>
          <a:p>
            <a:r>
              <a:rPr lang="en-US" dirty="0" smtClean="0"/>
              <a:t>                        Facebook</a:t>
            </a:r>
          </a:p>
          <a:p>
            <a:r>
              <a:rPr lang="en-US" smtClean="0"/>
              <a:t>                        parallel processing</a:t>
            </a:r>
            <a:endParaRPr lang="en-US"/>
          </a:p>
        </p:txBody>
      </p:sp>
      <p:sp>
        <p:nvSpPr>
          <p:cNvPr id="4" name="Slide Number Placeholder 3"/>
          <p:cNvSpPr>
            <a:spLocks noGrp="1"/>
          </p:cNvSpPr>
          <p:nvPr>
            <p:ph type="sldNum" sz="quarter" idx="10"/>
          </p:nvPr>
        </p:nvSpPr>
        <p:spPr/>
        <p:txBody>
          <a:bodyPr/>
          <a:lstStyle/>
          <a:p>
            <a:fld id="{3CA46FF8-E078-A54E-B954-3B6AC431ECB6}" type="slidenum">
              <a:rPr lang="en-US" smtClean="0"/>
              <a:pPr/>
              <a:t>14</a:t>
            </a:fld>
            <a:endParaRPr lang="en-US"/>
          </a:p>
        </p:txBody>
      </p:sp>
    </p:spTree>
    <p:extLst>
      <p:ext uri="{BB962C8B-B14F-4D97-AF65-F5344CB8AC3E}">
        <p14:creationId xmlns:p14="http://schemas.microsoft.com/office/powerpoint/2010/main" val="218478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15</a:t>
            </a:fld>
            <a:endParaRPr lang="en-US"/>
          </a:p>
        </p:txBody>
      </p:sp>
    </p:spTree>
    <p:extLst>
      <p:ext uri="{BB962C8B-B14F-4D97-AF65-F5344CB8AC3E}">
        <p14:creationId xmlns:p14="http://schemas.microsoft.com/office/powerpoint/2010/main" val="2043004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Flexible – pipelining, binary safe strings</a:t>
            </a:r>
          </a:p>
          <a:p>
            <a:r>
              <a:rPr lang="en-US" dirty="0" smtClean="0"/>
              <a:t>Rearrange in tables</a:t>
            </a:r>
            <a:endParaRPr lang="en-US" dirty="0"/>
          </a:p>
        </p:txBody>
      </p:sp>
      <p:sp>
        <p:nvSpPr>
          <p:cNvPr id="4" name="Slide Number Placeholder 3"/>
          <p:cNvSpPr>
            <a:spLocks noGrp="1"/>
          </p:cNvSpPr>
          <p:nvPr>
            <p:ph type="sldNum" sz="quarter" idx="10"/>
          </p:nvPr>
        </p:nvSpPr>
        <p:spPr/>
        <p:txBody>
          <a:bodyPr/>
          <a:lstStyle/>
          <a:p>
            <a:fld id="{3CA46FF8-E078-A54E-B954-3B6AC431ECB6}" type="slidenum">
              <a:rPr lang="en-US" smtClean="0"/>
              <a:pPr/>
              <a:t>16</a:t>
            </a:fld>
            <a:endParaRPr lang="en-US"/>
          </a:p>
        </p:txBody>
      </p:sp>
    </p:spTree>
    <p:extLst>
      <p:ext uri="{BB962C8B-B14F-4D97-AF65-F5344CB8AC3E}">
        <p14:creationId xmlns:p14="http://schemas.microsoft.com/office/powerpoint/2010/main" val="204300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32024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87721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99028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E7FDE-B2F0-ED4B-95D6-8834FFA62D8C}"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163241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2E7FDE-B2F0-ED4B-95D6-8834FFA62D8C}"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59805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2E7FDE-B2F0-ED4B-95D6-8834FFA62D8C}"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384494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2E7FDE-B2F0-ED4B-95D6-8834FFA62D8C}" type="datetimeFigureOut">
              <a:rPr lang="en-US" smtClean="0"/>
              <a:pPr/>
              <a:t>7/9/12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91540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2E7FDE-B2F0-ED4B-95D6-8834FFA62D8C}" type="datetimeFigureOut">
              <a:rPr lang="en-US" smtClean="0"/>
              <a:pPr/>
              <a:t>7/9/12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134492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E7FDE-B2F0-ED4B-95D6-8834FFA62D8C}" type="datetimeFigureOut">
              <a:rPr lang="en-US" smtClean="0"/>
              <a:pPr/>
              <a:t>7/9/12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4932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E7FDE-B2F0-ED4B-95D6-8834FFA62D8C}"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74444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E7FDE-B2F0-ED4B-95D6-8834FFA62D8C}"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E25BA-F996-E94B-8ED9-902584CE8D8E}" type="slidenum">
              <a:rPr lang="en-US" smtClean="0"/>
              <a:pPr/>
              <a:t>‹#›</a:t>
            </a:fld>
            <a:endParaRPr lang="en-US"/>
          </a:p>
        </p:txBody>
      </p:sp>
    </p:spTree>
    <p:extLst>
      <p:ext uri="{BB962C8B-B14F-4D97-AF65-F5344CB8AC3E}">
        <p14:creationId xmlns:p14="http://schemas.microsoft.com/office/powerpoint/2010/main" val="27665207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E7FDE-B2F0-ED4B-95D6-8834FFA62D8C}" type="datetimeFigureOut">
              <a:rPr lang="en-US" smtClean="0"/>
              <a:pPr/>
              <a:t>7/9/12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E25BA-F996-E94B-8ED9-902584CE8D8E}" type="slidenum">
              <a:rPr lang="en-US" smtClean="0"/>
              <a:pPr/>
              <a:t>‹#›</a:t>
            </a:fld>
            <a:endParaRPr lang="en-US"/>
          </a:p>
        </p:txBody>
      </p:sp>
    </p:spTree>
    <p:extLst>
      <p:ext uri="{BB962C8B-B14F-4D97-AF65-F5344CB8AC3E}">
        <p14:creationId xmlns:p14="http://schemas.microsoft.com/office/powerpoint/2010/main" val="1876772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meadoch1@gmail.com" TargetMode="Externa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eadoch1@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85800" y="2130425"/>
            <a:ext cx="7772400" cy="1470025"/>
          </a:xfrm>
        </p:spPr>
        <p:txBody>
          <a:bodyPr/>
          <a:lstStyle/>
          <a:p>
            <a:r>
              <a:rPr lang="en-US" dirty="0" smtClean="0"/>
              <a:t>Take a Ride on the Bus</a:t>
            </a:r>
            <a:endParaRPr lang="en-US" dirty="0"/>
          </a:p>
        </p:txBody>
      </p:sp>
      <p:sp>
        <p:nvSpPr>
          <p:cNvPr id="7" name="Subtitle 2"/>
          <p:cNvSpPr>
            <a:spLocks noGrp="1"/>
          </p:cNvSpPr>
          <p:nvPr>
            <p:ph type="subTitle" idx="1"/>
          </p:nvPr>
        </p:nvSpPr>
        <p:spPr>
          <a:xfrm>
            <a:off x="1371600" y="3886200"/>
            <a:ext cx="6400800" cy="1752600"/>
          </a:xfrm>
        </p:spPr>
        <p:txBody>
          <a:bodyPr/>
          <a:lstStyle/>
          <a:p>
            <a:r>
              <a:rPr lang="en-US" dirty="0" smtClean="0"/>
              <a:t>Practical Messaging and </a:t>
            </a:r>
            <a:r>
              <a:rPr lang="en-US" dirty="0" err="1" smtClean="0"/>
              <a:t>Queueing</a:t>
            </a:r>
            <a:endParaRPr lang="en-US" dirty="0"/>
          </a:p>
        </p:txBody>
      </p:sp>
      <p:sp>
        <p:nvSpPr>
          <p:cNvPr id="8" name="TextBox 7"/>
          <p:cNvSpPr txBox="1"/>
          <p:nvPr/>
        </p:nvSpPr>
        <p:spPr>
          <a:xfrm>
            <a:off x="5308759" y="4986906"/>
            <a:ext cx="3634328" cy="1754327"/>
          </a:xfrm>
          <a:prstGeom prst="rect">
            <a:avLst/>
          </a:prstGeom>
          <a:noFill/>
        </p:spPr>
        <p:txBody>
          <a:bodyPr wrap="none" rtlCol="0">
            <a:spAutoFit/>
          </a:bodyPr>
          <a:lstStyle/>
          <a:p>
            <a:r>
              <a:rPr lang="en-US" dirty="0" smtClean="0">
                <a:solidFill>
                  <a:srgbClr val="000000"/>
                </a:solidFill>
              </a:rPr>
              <a:t>Chris Meadows</a:t>
            </a:r>
          </a:p>
          <a:p>
            <a:r>
              <a:rPr lang="en-US" dirty="0" smtClean="0">
                <a:solidFill>
                  <a:srgbClr val="000000"/>
                </a:solidFill>
              </a:rPr>
              <a:t>Director of Application Development </a:t>
            </a:r>
          </a:p>
          <a:p>
            <a:r>
              <a:rPr lang="en-US" dirty="0">
                <a:solidFill>
                  <a:srgbClr val="000000"/>
                </a:solidFill>
              </a:rPr>
              <a:t> </a:t>
            </a:r>
            <a:r>
              <a:rPr lang="en-US" dirty="0" smtClean="0">
                <a:solidFill>
                  <a:srgbClr val="000000"/>
                </a:solidFill>
              </a:rPr>
              <a:t> &amp; Developer</a:t>
            </a:r>
          </a:p>
          <a:p>
            <a:r>
              <a:rPr lang="en-US" dirty="0" smtClean="0">
                <a:solidFill>
                  <a:srgbClr val="000000"/>
                </a:solidFill>
              </a:rPr>
              <a:t>Terenine Technology Solutions</a:t>
            </a:r>
          </a:p>
          <a:p>
            <a:r>
              <a:rPr lang="en-US" dirty="0" smtClean="0">
                <a:solidFill>
                  <a:srgbClr val="000000"/>
                </a:solidFill>
              </a:rPr>
              <a:t>Email: </a:t>
            </a:r>
            <a:r>
              <a:rPr lang="en-US" dirty="0" smtClean="0">
                <a:solidFill>
                  <a:srgbClr val="000000"/>
                </a:solidFill>
                <a:hlinkClick r:id="rId2"/>
              </a:rPr>
              <a:t>meadoch1@gmail.com</a:t>
            </a:r>
            <a:endParaRPr lang="en-US" dirty="0" smtClean="0">
              <a:solidFill>
                <a:srgbClr val="000000"/>
              </a:solidFill>
            </a:endParaRPr>
          </a:p>
          <a:p>
            <a:r>
              <a:rPr lang="en-US" dirty="0" smtClean="0">
                <a:solidFill>
                  <a:srgbClr val="000000"/>
                </a:solidFill>
              </a:rPr>
              <a:t>Twitter: @meadoch1</a:t>
            </a:r>
            <a:endParaRPr lang="en-US" dirty="0">
              <a:solidFill>
                <a:srgbClr val="000000"/>
              </a:solidFill>
            </a:endParaRPr>
          </a:p>
        </p:txBody>
      </p:sp>
      <p:pic>
        <p:nvPicPr>
          <p:cNvPr id="3" name="Picture 2"/>
          <p:cNvPicPr>
            <a:picLocks noChangeAspect="1"/>
          </p:cNvPicPr>
          <p:nvPr/>
        </p:nvPicPr>
        <p:blipFill>
          <a:blip r:embed="rId3"/>
          <a:stretch>
            <a:fillRect/>
          </a:stretch>
        </p:blipFill>
        <p:spPr>
          <a:xfrm>
            <a:off x="167076" y="5041640"/>
            <a:ext cx="1699593" cy="169959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a Messaging System</a:t>
            </a:r>
            <a:endParaRPr lang="en-US" dirty="0"/>
          </a:p>
        </p:txBody>
      </p:sp>
      <p:sp>
        <p:nvSpPr>
          <p:cNvPr id="5" name="TextBox 4"/>
          <p:cNvSpPr txBox="1"/>
          <p:nvPr/>
        </p:nvSpPr>
        <p:spPr>
          <a:xfrm>
            <a:off x="3050128" y="1503804"/>
            <a:ext cx="2895444" cy="1631216"/>
          </a:xfrm>
          <a:prstGeom prst="rect">
            <a:avLst/>
          </a:prstGeom>
          <a:noFill/>
        </p:spPr>
        <p:txBody>
          <a:bodyPr wrap="none" rtlCol="0">
            <a:spAutoFit/>
          </a:bodyPr>
          <a:lstStyle/>
          <a:p>
            <a:pPr marL="0" lvl="1" algn="ctr"/>
            <a:r>
              <a:rPr lang="en-US" sz="2400" dirty="0" smtClean="0"/>
              <a:t>Reliable Transfer</a:t>
            </a:r>
          </a:p>
          <a:p>
            <a:pPr marL="0" lvl="1" algn="ctr"/>
            <a:r>
              <a:rPr lang="en-US" sz="2400" dirty="0" smtClean="0"/>
              <a:t>Preservation of Order</a:t>
            </a:r>
          </a:p>
          <a:p>
            <a:pPr marL="0" lvl="1" algn="ctr"/>
            <a:r>
              <a:rPr lang="en-US" sz="2400" dirty="0" smtClean="0"/>
              <a:t>Broadcast/Collection</a:t>
            </a:r>
          </a:p>
          <a:p>
            <a:pPr marL="0" lvl="1" algn="ctr"/>
            <a:r>
              <a:rPr lang="en-US" sz="2400" dirty="0" smtClean="0"/>
              <a:t>Synchronous/</a:t>
            </a:r>
            <a:r>
              <a:rPr lang="en-US" sz="2400" dirty="0" err="1" smtClean="0"/>
              <a:t>Async</a:t>
            </a:r>
            <a:endParaRPr lang="en-US" sz="2800" dirty="0" smtClean="0"/>
          </a:p>
        </p:txBody>
      </p:sp>
    </p:spTree>
    <p:extLst>
      <p:ext uri="{BB962C8B-B14F-4D97-AF65-F5344CB8AC3E}">
        <p14:creationId xmlns:p14="http://schemas.microsoft.com/office/powerpoint/2010/main" val="32835492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Messaging System</a:t>
            </a:r>
            <a:r>
              <a:rPr lang="en-US" dirty="0" smtClean="0"/>
              <a:t/>
            </a:r>
            <a:br>
              <a:rPr lang="en-US" dirty="0" smtClean="0"/>
            </a:br>
            <a:r>
              <a:rPr lang="en-US" sz="3600" dirty="0" smtClean="0"/>
              <a:t>Reliable Transfer</a:t>
            </a:r>
            <a:endParaRPr lang="en-US" dirty="0"/>
          </a:p>
        </p:txBody>
      </p:sp>
      <p:sp>
        <p:nvSpPr>
          <p:cNvPr id="5" name="TextBox 4"/>
          <p:cNvSpPr txBox="1"/>
          <p:nvPr/>
        </p:nvSpPr>
        <p:spPr>
          <a:xfrm>
            <a:off x="2109449" y="1503804"/>
            <a:ext cx="4776818" cy="461665"/>
          </a:xfrm>
          <a:prstGeom prst="rect">
            <a:avLst/>
          </a:prstGeom>
          <a:noFill/>
        </p:spPr>
        <p:txBody>
          <a:bodyPr wrap="none" rtlCol="0">
            <a:spAutoFit/>
          </a:bodyPr>
          <a:lstStyle/>
          <a:p>
            <a:pPr marL="0" lvl="1" algn="ctr"/>
            <a:r>
              <a:rPr lang="en-US" sz="2400" dirty="0" smtClean="0"/>
              <a:t>Do you need guarantees of delivery?</a:t>
            </a:r>
            <a:endParaRPr lang="en-US" sz="2800" dirty="0" smtClean="0"/>
          </a:p>
        </p:txBody>
      </p:sp>
      <p:sp>
        <p:nvSpPr>
          <p:cNvPr id="3" name="TextBox 2"/>
          <p:cNvSpPr txBox="1"/>
          <p:nvPr/>
        </p:nvSpPr>
        <p:spPr>
          <a:xfrm>
            <a:off x="2177090" y="2539823"/>
            <a:ext cx="2111012" cy="1292662"/>
          </a:xfrm>
          <a:prstGeom prst="rect">
            <a:avLst/>
          </a:prstGeom>
          <a:noFill/>
        </p:spPr>
        <p:txBody>
          <a:bodyPr wrap="none" rtlCol="0">
            <a:spAutoFit/>
          </a:bodyPr>
          <a:lstStyle/>
          <a:p>
            <a:pPr algn="ctr"/>
            <a:r>
              <a:rPr lang="en-US" sz="2400" dirty="0" smtClean="0"/>
              <a:t>Maybe Yes</a:t>
            </a:r>
          </a:p>
          <a:p>
            <a:pPr algn="ctr"/>
            <a:r>
              <a:rPr lang="en-US" dirty="0" smtClean="0"/>
              <a:t>Request processing</a:t>
            </a:r>
          </a:p>
          <a:p>
            <a:pPr algn="ctr"/>
            <a:r>
              <a:rPr lang="en-US" dirty="0" smtClean="0"/>
              <a:t>System state change</a:t>
            </a:r>
          </a:p>
          <a:p>
            <a:pPr algn="ctr"/>
            <a:r>
              <a:rPr lang="en-US" dirty="0" smtClean="0"/>
              <a:t>…</a:t>
            </a:r>
            <a:endParaRPr lang="en-US" dirty="0"/>
          </a:p>
        </p:txBody>
      </p:sp>
      <p:sp>
        <p:nvSpPr>
          <p:cNvPr id="4" name="TextBox 3"/>
          <p:cNvSpPr txBox="1"/>
          <p:nvPr/>
        </p:nvSpPr>
        <p:spPr>
          <a:xfrm>
            <a:off x="5328136" y="2539823"/>
            <a:ext cx="1486254" cy="1292662"/>
          </a:xfrm>
          <a:prstGeom prst="rect">
            <a:avLst/>
          </a:prstGeom>
          <a:noFill/>
        </p:spPr>
        <p:txBody>
          <a:bodyPr wrap="none" rtlCol="0">
            <a:spAutoFit/>
          </a:bodyPr>
          <a:lstStyle/>
          <a:p>
            <a:pPr algn="ctr"/>
            <a:r>
              <a:rPr lang="en-US" sz="2400" dirty="0" smtClean="0"/>
              <a:t>Maybe No</a:t>
            </a:r>
            <a:endParaRPr lang="en-US" sz="3200" dirty="0" smtClean="0"/>
          </a:p>
          <a:p>
            <a:pPr algn="ctr"/>
            <a:r>
              <a:rPr lang="en-US" dirty="0" smtClean="0"/>
              <a:t>Status update</a:t>
            </a:r>
          </a:p>
          <a:p>
            <a:pPr algn="ctr"/>
            <a:r>
              <a:rPr lang="en-US" dirty="0" smtClean="0"/>
              <a:t>“Tweets”</a:t>
            </a:r>
          </a:p>
          <a:p>
            <a:pPr algn="ctr"/>
            <a:r>
              <a:rPr lang="en-US" dirty="0" smtClean="0"/>
              <a:t>Heartbeats</a:t>
            </a:r>
          </a:p>
        </p:txBody>
      </p:sp>
    </p:spTree>
    <p:extLst>
      <p:ext uri="{BB962C8B-B14F-4D97-AF65-F5344CB8AC3E}">
        <p14:creationId xmlns:p14="http://schemas.microsoft.com/office/powerpoint/2010/main" val="1461088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Messaging </a:t>
            </a:r>
            <a:r>
              <a:rPr lang="en-US" dirty="0" smtClean="0"/>
              <a:t>System </a:t>
            </a:r>
            <a:r>
              <a:rPr lang="en-US" sz="3600" dirty="0" smtClean="0"/>
              <a:t>Preservation of Order</a:t>
            </a:r>
            <a:endParaRPr lang="en-US" dirty="0"/>
          </a:p>
        </p:txBody>
      </p:sp>
      <p:sp>
        <p:nvSpPr>
          <p:cNvPr id="5" name="TextBox 4"/>
          <p:cNvSpPr txBox="1"/>
          <p:nvPr/>
        </p:nvSpPr>
        <p:spPr>
          <a:xfrm>
            <a:off x="668564" y="1503804"/>
            <a:ext cx="7658617" cy="461665"/>
          </a:xfrm>
          <a:prstGeom prst="rect">
            <a:avLst/>
          </a:prstGeom>
          <a:noFill/>
        </p:spPr>
        <p:txBody>
          <a:bodyPr wrap="none" rtlCol="0">
            <a:spAutoFit/>
          </a:bodyPr>
          <a:lstStyle/>
          <a:p>
            <a:pPr marL="0" lvl="1" algn="ctr"/>
            <a:r>
              <a:rPr lang="en-US" sz="2400" dirty="0" smtClean="0"/>
              <a:t>Do you need messages delivered in the same order as sent?</a:t>
            </a:r>
            <a:endParaRPr lang="en-US" sz="2800" dirty="0" smtClean="0"/>
          </a:p>
        </p:txBody>
      </p:sp>
      <p:sp>
        <p:nvSpPr>
          <p:cNvPr id="3" name="TextBox 2"/>
          <p:cNvSpPr txBox="1"/>
          <p:nvPr/>
        </p:nvSpPr>
        <p:spPr>
          <a:xfrm>
            <a:off x="2177090" y="2539823"/>
            <a:ext cx="2111012" cy="1292662"/>
          </a:xfrm>
          <a:prstGeom prst="rect">
            <a:avLst/>
          </a:prstGeom>
          <a:noFill/>
        </p:spPr>
        <p:txBody>
          <a:bodyPr wrap="none" rtlCol="0">
            <a:spAutoFit/>
          </a:bodyPr>
          <a:lstStyle/>
          <a:p>
            <a:pPr algn="ctr"/>
            <a:r>
              <a:rPr lang="en-US" sz="2400" dirty="0" smtClean="0"/>
              <a:t>Maybe Yes</a:t>
            </a:r>
          </a:p>
          <a:p>
            <a:pPr algn="ctr"/>
            <a:r>
              <a:rPr lang="en-US" dirty="0" smtClean="0"/>
              <a:t>Status update</a:t>
            </a:r>
          </a:p>
          <a:p>
            <a:pPr algn="ctr"/>
            <a:r>
              <a:rPr lang="en-US" dirty="0" smtClean="0"/>
              <a:t>System state change</a:t>
            </a:r>
          </a:p>
          <a:p>
            <a:pPr algn="ctr"/>
            <a:r>
              <a:rPr lang="en-US" dirty="0" smtClean="0"/>
              <a:t>…</a:t>
            </a:r>
            <a:endParaRPr lang="en-US" dirty="0"/>
          </a:p>
        </p:txBody>
      </p:sp>
      <p:sp>
        <p:nvSpPr>
          <p:cNvPr id="4" name="TextBox 3"/>
          <p:cNvSpPr txBox="1"/>
          <p:nvPr/>
        </p:nvSpPr>
        <p:spPr>
          <a:xfrm>
            <a:off x="5458261" y="2539823"/>
            <a:ext cx="1226004" cy="1292662"/>
          </a:xfrm>
          <a:prstGeom prst="rect">
            <a:avLst/>
          </a:prstGeom>
          <a:noFill/>
        </p:spPr>
        <p:txBody>
          <a:bodyPr wrap="none" rtlCol="0">
            <a:spAutoFit/>
          </a:bodyPr>
          <a:lstStyle/>
          <a:p>
            <a:pPr algn="ctr"/>
            <a:r>
              <a:rPr lang="en-US" sz="2400" dirty="0" smtClean="0"/>
              <a:t>No</a:t>
            </a:r>
            <a:endParaRPr lang="en-US" sz="3200" dirty="0" smtClean="0"/>
          </a:p>
          <a:p>
            <a:pPr algn="ctr"/>
            <a:r>
              <a:rPr lang="en-US" dirty="0" smtClean="0"/>
              <a:t>Voting</a:t>
            </a:r>
          </a:p>
          <a:p>
            <a:pPr algn="ctr"/>
            <a:r>
              <a:rPr lang="en-US" dirty="0" smtClean="0"/>
              <a:t>“Tweets”</a:t>
            </a:r>
          </a:p>
          <a:p>
            <a:pPr algn="ctr"/>
            <a:r>
              <a:rPr lang="en-US" dirty="0" smtClean="0"/>
              <a:t>Heartbeats</a:t>
            </a:r>
          </a:p>
        </p:txBody>
      </p:sp>
    </p:spTree>
    <p:extLst>
      <p:ext uri="{BB962C8B-B14F-4D97-AF65-F5344CB8AC3E}">
        <p14:creationId xmlns:p14="http://schemas.microsoft.com/office/powerpoint/2010/main" val="9159964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Messaging System</a:t>
            </a:r>
            <a:r>
              <a:rPr lang="en-US" dirty="0" smtClean="0"/>
              <a:t/>
            </a:r>
            <a:br>
              <a:rPr lang="en-US" dirty="0" smtClean="0"/>
            </a:br>
            <a:r>
              <a:rPr lang="en-US" sz="3600" dirty="0" smtClean="0"/>
              <a:t>Broadcast/Collection</a:t>
            </a:r>
            <a:endParaRPr lang="en-US" dirty="0"/>
          </a:p>
        </p:txBody>
      </p:sp>
      <p:sp>
        <p:nvSpPr>
          <p:cNvPr id="5" name="TextBox 4"/>
          <p:cNvSpPr txBox="1"/>
          <p:nvPr/>
        </p:nvSpPr>
        <p:spPr>
          <a:xfrm>
            <a:off x="990844" y="1503804"/>
            <a:ext cx="7014060" cy="461665"/>
          </a:xfrm>
          <a:prstGeom prst="rect">
            <a:avLst/>
          </a:prstGeom>
          <a:noFill/>
        </p:spPr>
        <p:txBody>
          <a:bodyPr wrap="none" rtlCol="0">
            <a:spAutoFit/>
          </a:bodyPr>
          <a:lstStyle/>
          <a:p>
            <a:pPr marL="0" lvl="1" algn="ctr"/>
            <a:r>
              <a:rPr lang="en-US" sz="2400" dirty="0" smtClean="0"/>
              <a:t>How many senders are talking to how many </a:t>
            </a:r>
            <a:r>
              <a:rPr lang="en-US" sz="2400" dirty="0" err="1" smtClean="0"/>
              <a:t>recievers</a:t>
            </a:r>
            <a:r>
              <a:rPr lang="en-US" sz="2400" dirty="0" smtClean="0"/>
              <a:t>?</a:t>
            </a:r>
            <a:endParaRPr lang="en-US" sz="2800" dirty="0" smtClean="0"/>
          </a:p>
        </p:txBody>
      </p:sp>
      <p:sp>
        <p:nvSpPr>
          <p:cNvPr id="3" name="TextBox 2"/>
          <p:cNvSpPr txBox="1"/>
          <p:nvPr/>
        </p:nvSpPr>
        <p:spPr>
          <a:xfrm>
            <a:off x="3651391" y="2530275"/>
            <a:ext cx="1841219" cy="1569660"/>
          </a:xfrm>
          <a:prstGeom prst="rect">
            <a:avLst/>
          </a:prstGeom>
          <a:noFill/>
        </p:spPr>
        <p:txBody>
          <a:bodyPr wrap="none" rtlCol="0">
            <a:spAutoFit/>
          </a:bodyPr>
          <a:lstStyle/>
          <a:p>
            <a:pPr algn="ctr"/>
            <a:r>
              <a:rPr lang="en-US" sz="2400" dirty="0" smtClean="0"/>
              <a:t>One – One</a:t>
            </a:r>
          </a:p>
          <a:p>
            <a:pPr algn="ctr"/>
            <a:r>
              <a:rPr lang="en-US" sz="2400" dirty="0" smtClean="0"/>
              <a:t>One – Many</a:t>
            </a:r>
          </a:p>
          <a:p>
            <a:pPr algn="ctr"/>
            <a:r>
              <a:rPr lang="en-US" sz="2400" dirty="0" smtClean="0"/>
              <a:t>Many – One</a:t>
            </a:r>
          </a:p>
          <a:p>
            <a:pPr algn="ctr"/>
            <a:r>
              <a:rPr lang="en-US" sz="2400" dirty="0" smtClean="0"/>
              <a:t>Many - Many</a:t>
            </a:r>
            <a:endParaRPr lang="en-US" dirty="0"/>
          </a:p>
        </p:txBody>
      </p:sp>
    </p:spTree>
    <p:extLst>
      <p:ext uri="{BB962C8B-B14F-4D97-AF65-F5344CB8AC3E}">
        <p14:creationId xmlns:p14="http://schemas.microsoft.com/office/powerpoint/2010/main" val="9159964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 Messaging System</a:t>
            </a:r>
            <a:r>
              <a:rPr lang="en-US" dirty="0" smtClean="0"/>
              <a:t/>
            </a:r>
            <a:br>
              <a:rPr lang="en-US" dirty="0" smtClean="0"/>
            </a:br>
            <a:r>
              <a:rPr lang="en-US" sz="3600" dirty="0" smtClean="0"/>
              <a:t>Synchronous / Asynchronous</a:t>
            </a:r>
            <a:endParaRPr lang="en-US" dirty="0"/>
          </a:p>
        </p:txBody>
      </p:sp>
      <p:sp>
        <p:nvSpPr>
          <p:cNvPr id="5" name="TextBox 4"/>
          <p:cNvSpPr txBox="1"/>
          <p:nvPr/>
        </p:nvSpPr>
        <p:spPr>
          <a:xfrm>
            <a:off x="2471709" y="1503804"/>
            <a:ext cx="4052311" cy="461665"/>
          </a:xfrm>
          <a:prstGeom prst="rect">
            <a:avLst/>
          </a:prstGeom>
          <a:noFill/>
        </p:spPr>
        <p:txBody>
          <a:bodyPr wrap="none" rtlCol="0">
            <a:spAutoFit/>
          </a:bodyPr>
          <a:lstStyle/>
          <a:p>
            <a:pPr marL="0" lvl="1" algn="ctr"/>
            <a:r>
              <a:rPr lang="en-US" sz="2400" dirty="0" smtClean="0"/>
              <a:t>Do you need serial processing?</a:t>
            </a:r>
            <a:endParaRPr lang="en-US" sz="2800" dirty="0" smtClean="0"/>
          </a:p>
        </p:txBody>
      </p:sp>
      <p:sp>
        <p:nvSpPr>
          <p:cNvPr id="3" name="TextBox 2"/>
          <p:cNvSpPr txBox="1"/>
          <p:nvPr/>
        </p:nvSpPr>
        <p:spPr>
          <a:xfrm>
            <a:off x="1895483" y="2539823"/>
            <a:ext cx="2674230" cy="1292662"/>
          </a:xfrm>
          <a:prstGeom prst="rect">
            <a:avLst/>
          </a:prstGeom>
          <a:noFill/>
        </p:spPr>
        <p:txBody>
          <a:bodyPr wrap="none" rtlCol="0">
            <a:spAutoFit/>
          </a:bodyPr>
          <a:lstStyle/>
          <a:p>
            <a:pPr algn="ctr"/>
            <a:r>
              <a:rPr lang="en-US" sz="2400" dirty="0" smtClean="0"/>
              <a:t>Synchronous</a:t>
            </a:r>
          </a:p>
          <a:p>
            <a:pPr algn="ctr"/>
            <a:r>
              <a:rPr lang="en-US" dirty="0" smtClean="0"/>
              <a:t>RPC</a:t>
            </a:r>
          </a:p>
          <a:p>
            <a:pPr algn="ctr"/>
            <a:r>
              <a:rPr lang="en-US" dirty="0" smtClean="0"/>
              <a:t>Method invocation in OOP</a:t>
            </a:r>
          </a:p>
          <a:p>
            <a:pPr algn="ctr"/>
            <a:r>
              <a:rPr lang="en-US" dirty="0" smtClean="0"/>
              <a:t>…</a:t>
            </a:r>
            <a:endParaRPr lang="en-US" dirty="0"/>
          </a:p>
        </p:txBody>
      </p:sp>
      <p:sp>
        <p:nvSpPr>
          <p:cNvPr id="4" name="TextBox 3"/>
          <p:cNvSpPr txBox="1"/>
          <p:nvPr/>
        </p:nvSpPr>
        <p:spPr>
          <a:xfrm>
            <a:off x="5095426" y="2539823"/>
            <a:ext cx="1951676" cy="1569660"/>
          </a:xfrm>
          <a:prstGeom prst="rect">
            <a:avLst/>
          </a:prstGeom>
          <a:noFill/>
        </p:spPr>
        <p:txBody>
          <a:bodyPr wrap="none" rtlCol="0">
            <a:spAutoFit/>
          </a:bodyPr>
          <a:lstStyle/>
          <a:p>
            <a:pPr algn="ctr"/>
            <a:r>
              <a:rPr lang="en-US" sz="2400" dirty="0" smtClean="0"/>
              <a:t>Asynchronous</a:t>
            </a:r>
            <a:endParaRPr lang="en-US" sz="3200" dirty="0" smtClean="0"/>
          </a:p>
          <a:p>
            <a:pPr algn="ctr"/>
            <a:r>
              <a:rPr lang="en-US" dirty="0" smtClean="0"/>
              <a:t>Pub/Sub</a:t>
            </a:r>
          </a:p>
          <a:p>
            <a:pPr algn="ctr"/>
            <a:r>
              <a:rPr lang="en-US" dirty="0" smtClean="0"/>
              <a:t>Twitter</a:t>
            </a:r>
          </a:p>
          <a:p>
            <a:pPr algn="ctr"/>
            <a:r>
              <a:rPr lang="en-US" dirty="0" smtClean="0"/>
              <a:t>Facebook</a:t>
            </a:r>
          </a:p>
          <a:p>
            <a:pPr algn="ctr"/>
            <a:r>
              <a:rPr lang="en-US" dirty="0" smtClean="0"/>
              <a:t>Parallel Processing</a:t>
            </a:r>
          </a:p>
        </p:txBody>
      </p:sp>
    </p:spTree>
    <p:extLst>
      <p:ext uri="{BB962C8B-B14F-4D97-AF65-F5344CB8AC3E}">
        <p14:creationId xmlns:p14="http://schemas.microsoft.com/office/powerpoint/2010/main" val="9159964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Messaging System</a:t>
            </a:r>
            <a:endParaRPr lang="en-US" dirty="0"/>
          </a:p>
        </p:txBody>
      </p:sp>
      <p:sp>
        <p:nvSpPr>
          <p:cNvPr id="3" name="Content Placeholder 2"/>
          <p:cNvSpPr>
            <a:spLocks noGrp="1"/>
          </p:cNvSpPr>
          <p:nvPr>
            <p:ph sz="half" idx="1"/>
          </p:nvPr>
        </p:nvSpPr>
        <p:spPr>
          <a:xfrm>
            <a:off x="2552700" y="2583667"/>
            <a:ext cx="4038600" cy="1789414"/>
          </a:xfrm>
        </p:spPr>
        <p:txBody>
          <a:bodyPr>
            <a:normAutofit/>
          </a:bodyPr>
          <a:lstStyle/>
          <a:p>
            <a:pPr marL="0" indent="0" algn="ctr">
              <a:buNone/>
            </a:pPr>
            <a:r>
              <a:rPr lang="en-US" dirty="0" smtClean="0"/>
              <a:t>Message Storage</a:t>
            </a:r>
          </a:p>
          <a:p>
            <a:pPr marL="0" indent="0" algn="ctr">
              <a:buNone/>
            </a:pPr>
            <a:r>
              <a:rPr lang="en-US" dirty="0" smtClean="0"/>
              <a:t>Serialization Protocols</a:t>
            </a:r>
          </a:p>
          <a:p>
            <a:pPr marL="0" indent="0" algn="ctr">
              <a:buNone/>
            </a:pPr>
            <a:r>
              <a:rPr lang="en-US" dirty="0" smtClean="0"/>
              <a:t>Transport Mechanism</a:t>
            </a:r>
          </a:p>
        </p:txBody>
      </p:sp>
    </p:spTree>
    <p:extLst>
      <p:ext uri="{BB962C8B-B14F-4D97-AF65-F5344CB8AC3E}">
        <p14:creationId xmlns:p14="http://schemas.microsoft.com/office/powerpoint/2010/main" val="15232747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t>Frequently involves a Queue</a:t>
            </a:r>
          </a:p>
          <a:p>
            <a:pPr marL="0" indent="0" algn="ctr">
              <a:buNone/>
            </a:pPr>
            <a:endParaRPr lang="en-US" dirty="0"/>
          </a:p>
          <a:p>
            <a:pPr marL="0" indent="0" algn="ctr">
              <a:buNone/>
            </a:pPr>
            <a:r>
              <a:rPr lang="en-US" dirty="0" smtClean="0"/>
              <a:t>Allows delayed processing</a:t>
            </a:r>
            <a:endParaRPr lang="en-US" dirty="0"/>
          </a:p>
          <a:p>
            <a:pPr marL="0" indent="0" algn="ctr">
              <a:buNone/>
            </a:pPr>
            <a:r>
              <a:rPr lang="en-US" dirty="0"/>
              <a:t>Can preserve order</a:t>
            </a:r>
          </a:p>
          <a:p>
            <a:pPr marL="0" indent="0" algn="ctr">
              <a:buNone/>
            </a:pPr>
            <a:r>
              <a:rPr lang="en-US" dirty="0"/>
              <a:t>Can offer fault </a:t>
            </a:r>
            <a:r>
              <a:rPr lang="en-US" dirty="0" smtClean="0"/>
              <a:t>tolerance</a:t>
            </a:r>
            <a:endParaRPr lang="en-US" dirty="0"/>
          </a:p>
          <a:p>
            <a:pPr marL="0" indent="0" algn="ctr">
              <a:buNone/>
            </a:pPr>
            <a:endParaRPr lang="en-US" dirty="0"/>
          </a:p>
          <a:p>
            <a:pPr marL="0" indent="0" algn="ctr">
              <a:buNone/>
            </a:pPr>
            <a:endParaRPr lang="en-US" dirty="0" smtClean="0"/>
          </a:p>
        </p:txBody>
      </p:sp>
    </p:spTree>
    <p:extLst>
      <p:ext uri="{BB962C8B-B14F-4D97-AF65-F5344CB8AC3E}">
        <p14:creationId xmlns:p14="http://schemas.microsoft.com/office/powerpoint/2010/main" val="40358786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t>Database Backed</a:t>
            </a:r>
          </a:p>
          <a:p>
            <a:pPr marL="0" indent="0" algn="ctr">
              <a:buNone/>
            </a:pPr>
            <a:r>
              <a:rPr lang="en-US" dirty="0" smtClean="0"/>
              <a:t>File Backed</a:t>
            </a:r>
          </a:p>
          <a:p>
            <a:pPr marL="0" indent="0" algn="ctr">
              <a:buNone/>
            </a:pPr>
            <a:r>
              <a:rPr lang="en-US" dirty="0" smtClean="0"/>
              <a:t>In Memory</a:t>
            </a:r>
            <a:endParaRPr lang="en-US" dirty="0"/>
          </a:p>
          <a:p>
            <a:pPr marL="0" indent="0" algn="ctr">
              <a:buNone/>
            </a:pPr>
            <a:endParaRPr lang="en-US" dirty="0"/>
          </a:p>
          <a:p>
            <a:pPr marL="0" indent="0" algn="ctr">
              <a:buNone/>
            </a:pPr>
            <a:endParaRPr lang="en-US" dirty="0" smtClean="0"/>
          </a:p>
        </p:txBody>
      </p:sp>
    </p:spTree>
    <p:extLst>
      <p:ext uri="{BB962C8B-B14F-4D97-AF65-F5344CB8AC3E}">
        <p14:creationId xmlns:p14="http://schemas.microsoft.com/office/powerpoint/2010/main" val="26002868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t>Database Backed</a:t>
            </a:r>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r>
              <a:rPr lang="en-US" dirty="0" smtClean="0">
                <a:solidFill>
                  <a:srgbClr val="BFBFBF"/>
                </a:solidFill>
              </a:rPr>
              <a:t>File Backed</a:t>
            </a:r>
          </a:p>
          <a:p>
            <a:pPr marL="0" indent="0" algn="ctr">
              <a:buNone/>
            </a:pPr>
            <a:r>
              <a:rPr lang="en-US" dirty="0" smtClean="0">
                <a:solidFill>
                  <a:srgbClr val="BFBFBF"/>
                </a:solidFill>
              </a:rPr>
              <a:t>In Memory</a:t>
            </a:r>
            <a:endParaRPr lang="en-US" dirty="0">
              <a:solidFill>
                <a:srgbClr val="BFBFBF"/>
              </a:solidFill>
            </a:endParaRPr>
          </a:p>
          <a:p>
            <a:pPr marL="0" indent="0" algn="ctr">
              <a:buNone/>
            </a:pPr>
            <a:endParaRPr lang="en-US" dirty="0"/>
          </a:p>
          <a:p>
            <a:pPr marL="0" indent="0" algn="ctr">
              <a:buNone/>
            </a:pPr>
            <a:endParaRPr lang="en-US" dirty="0" smtClean="0"/>
          </a:p>
        </p:txBody>
      </p:sp>
      <p:sp>
        <p:nvSpPr>
          <p:cNvPr id="4" name="TextBox 3"/>
          <p:cNvSpPr txBox="1"/>
          <p:nvPr/>
        </p:nvSpPr>
        <p:spPr>
          <a:xfrm>
            <a:off x="2094132" y="2625757"/>
            <a:ext cx="2635420" cy="1754327"/>
          </a:xfrm>
          <a:prstGeom prst="rect">
            <a:avLst/>
          </a:prstGeom>
          <a:noFill/>
        </p:spPr>
        <p:txBody>
          <a:bodyPr wrap="square" rtlCol="0">
            <a:spAutoFit/>
          </a:bodyPr>
          <a:lstStyle/>
          <a:p>
            <a:r>
              <a:rPr lang="en-US" dirty="0" smtClean="0"/>
              <a:t>Pros</a:t>
            </a:r>
          </a:p>
          <a:p>
            <a:pPr marL="466344" lvl="1" indent="-285750">
              <a:buFont typeface="Arial"/>
              <a:buChar char="•"/>
            </a:pPr>
            <a:r>
              <a:rPr lang="en-US" dirty="0"/>
              <a:t>Simple to set up</a:t>
            </a:r>
          </a:p>
          <a:p>
            <a:pPr marL="466344" lvl="1" indent="-285750">
              <a:buFont typeface="Arial"/>
              <a:buChar char="•"/>
            </a:pPr>
            <a:r>
              <a:rPr lang="en-US" dirty="0"/>
              <a:t>Tools are usually at hand</a:t>
            </a:r>
          </a:p>
          <a:p>
            <a:pPr marL="466344" lvl="1" indent="-285750">
              <a:buFont typeface="Arial"/>
              <a:buChar char="•"/>
            </a:pPr>
            <a:r>
              <a:rPr lang="en-US" dirty="0"/>
              <a:t>Easy view into your </a:t>
            </a:r>
            <a:r>
              <a:rPr lang="en-US" dirty="0" smtClean="0"/>
              <a:t>queues</a:t>
            </a:r>
            <a:r>
              <a:rPr lang="en-US" dirty="0"/>
              <a:t>	</a:t>
            </a:r>
          </a:p>
        </p:txBody>
      </p:sp>
      <p:sp>
        <p:nvSpPr>
          <p:cNvPr id="5" name="TextBox 4"/>
          <p:cNvSpPr txBox="1"/>
          <p:nvPr/>
        </p:nvSpPr>
        <p:spPr>
          <a:xfrm>
            <a:off x="5069940" y="2625757"/>
            <a:ext cx="2635420" cy="1477328"/>
          </a:xfrm>
          <a:prstGeom prst="rect">
            <a:avLst/>
          </a:prstGeom>
          <a:noFill/>
        </p:spPr>
        <p:txBody>
          <a:bodyPr wrap="square" rtlCol="0">
            <a:spAutoFit/>
          </a:bodyPr>
          <a:lstStyle/>
          <a:p>
            <a:r>
              <a:rPr lang="en-US" dirty="0" smtClean="0"/>
              <a:t>Cons</a:t>
            </a:r>
          </a:p>
          <a:p>
            <a:pPr marL="466344" lvl="1" indent="-285750">
              <a:buFont typeface="Arial"/>
              <a:buChar char="•"/>
            </a:pPr>
            <a:r>
              <a:rPr lang="en-US" dirty="0" smtClean="0"/>
              <a:t>Prone to contention at high volumes</a:t>
            </a:r>
          </a:p>
          <a:p>
            <a:pPr marL="466344" lvl="1" indent="-285750">
              <a:buFont typeface="Arial"/>
              <a:buChar char="•"/>
            </a:pPr>
            <a:r>
              <a:rPr lang="en-US" dirty="0" smtClean="0"/>
              <a:t>Dependency on additional tool	</a:t>
            </a:r>
            <a:endParaRPr lang="en-US" dirty="0"/>
          </a:p>
        </p:txBody>
      </p:sp>
    </p:spTree>
    <p:extLst>
      <p:ext uri="{BB962C8B-B14F-4D97-AF65-F5344CB8AC3E}">
        <p14:creationId xmlns:p14="http://schemas.microsoft.com/office/powerpoint/2010/main" val="20899887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solidFill>
                  <a:schemeClr val="bg1">
                    <a:lumMod val="75000"/>
                  </a:schemeClr>
                </a:solidFill>
              </a:rPr>
              <a:t>Database Backed</a:t>
            </a:r>
          </a:p>
          <a:p>
            <a:pPr marL="0" indent="0" algn="ctr">
              <a:buNone/>
            </a:pPr>
            <a:r>
              <a:rPr lang="en-US" dirty="0" smtClean="0"/>
              <a:t>File Backed</a:t>
            </a:r>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solidFill>
                  <a:srgbClr val="BFBFBF"/>
                </a:solidFill>
              </a:rPr>
              <a:t>In Memory</a:t>
            </a:r>
            <a:endParaRPr lang="en-US" dirty="0">
              <a:solidFill>
                <a:srgbClr val="BFBFBF"/>
              </a:solidFill>
            </a:endParaRPr>
          </a:p>
          <a:p>
            <a:pPr marL="0" indent="0" algn="ctr">
              <a:buNone/>
            </a:pPr>
            <a:endParaRPr lang="en-US" dirty="0"/>
          </a:p>
          <a:p>
            <a:pPr marL="0" indent="0" algn="ctr">
              <a:buNone/>
            </a:pPr>
            <a:endParaRPr lang="en-US" dirty="0" smtClean="0"/>
          </a:p>
        </p:txBody>
      </p:sp>
      <p:sp>
        <p:nvSpPr>
          <p:cNvPr id="4" name="TextBox 3"/>
          <p:cNvSpPr txBox="1"/>
          <p:nvPr/>
        </p:nvSpPr>
        <p:spPr>
          <a:xfrm>
            <a:off x="2094132" y="2998129"/>
            <a:ext cx="2635420" cy="1200329"/>
          </a:xfrm>
          <a:prstGeom prst="rect">
            <a:avLst/>
          </a:prstGeom>
          <a:noFill/>
        </p:spPr>
        <p:txBody>
          <a:bodyPr wrap="square" rtlCol="0">
            <a:spAutoFit/>
          </a:bodyPr>
          <a:lstStyle/>
          <a:p>
            <a:r>
              <a:rPr lang="en-US" dirty="0" smtClean="0"/>
              <a:t>Pros</a:t>
            </a:r>
          </a:p>
          <a:p>
            <a:pPr marL="466344" lvl="1" indent="-285750">
              <a:buFont typeface="Arial"/>
              <a:buChar char="•"/>
            </a:pPr>
            <a:r>
              <a:rPr lang="en-US" dirty="0"/>
              <a:t>Simple to set up</a:t>
            </a:r>
          </a:p>
          <a:p>
            <a:pPr marL="466344" lvl="1" indent="-285750">
              <a:buFont typeface="Arial"/>
              <a:buChar char="•"/>
            </a:pPr>
            <a:r>
              <a:rPr lang="en-US" dirty="0" smtClean="0"/>
              <a:t>Easy </a:t>
            </a:r>
            <a:r>
              <a:rPr lang="en-US" dirty="0"/>
              <a:t>view into your </a:t>
            </a:r>
            <a:r>
              <a:rPr lang="en-US" dirty="0" smtClean="0"/>
              <a:t>queues</a:t>
            </a:r>
            <a:r>
              <a:rPr lang="en-US" dirty="0"/>
              <a:t>	</a:t>
            </a:r>
          </a:p>
        </p:txBody>
      </p:sp>
      <p:sp>
        <p:nvSpPr>
          <p:cNvPr id="5" name="TextBox 4"/>
          <p:cNvSpPr txBox="1"/>
          <p:nvPr/>
        </p:nvSpPr>
        <p:spPr>
          <a:xfrm>
            <a:off x="5069940" y="2998129"/>
            <a:ext cx="2635420" cy="1477328"/>
          </a:xfrm>
          <a:prstGeom prst="rect">
            <a:avLst/>
          </a:prstGeom>
          <a:noFill/>
        </p:spPr>
        <p:txBody>
          <a:bodyPr wrap="square" rtlCol="0">
            <a:spAutoFit/>
          </a:bodyPr>
          <a:lstStyle/>
          <a:p>
            <a:r>
              <a:rPr lang="en-US" dirty="0" smtClean="0"/>
              <a:t>Cons</a:t>
            </a:r>
          </a:p>
          <a:p>
            <a:pPr marL="466344" lvl="1" indent="-285750">
              <a:buFont typeface="Arial"/>
              <a:buChar char="•"/>
            </a:pPr>
            <a:r>
              <a:rPr lang="en-US" dirty="0" smtClean="0"/>
              <a:t>Prone to contention at high volumes</a:t>
            </a:r>
          </a:p>
          <a:p>
            <a:pPr marL="466344" lvl="1" indent="-285750">
              <a:buFont typeface="Arial"/>
              <a:buChar char="•"/>
            </a:pPr>
            <a:r>
              <a:rPr lang="en-US" dirty="0" smtClean="0"/>
              <a:t>Management of files can be difficult</a:t>
            </a:r>
            <a:endParaRPr lang="en-US" dirty="0"/>
          </a:p>
        </p:txBody>
      </p:sp>
    </p:spTree>
    <p:extLst>
      <p:ext uri="{BB962C8B-B14F-4D97-AF65-F5344CB8AC3E}">
        <p14:creationId xmlns:p14="http://schemas.microsoft.com/office/powerpoint/2010/main" val="20899887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1390924" y="2018282"/>
            <a:ext cx="6569090" cy="2062103"/>
          </a:xfrm>
          <a:prstGeom prst="rect">
            <a:avLst/>
          </a:prstGeom>
          <a:noFill/>
        </p:spPr>
        <p:txBody>
          <a:bodyPr wrap="square" rtlCol="0">
            <a:spAutoFit/>
          </a:bodyPr>
          <a:lstStyle/>
          <a:p>
            <a:pPr algn="ctr"/>
            <a:r>
              <a:rPr lang="en-US" sz="3200" dirty="0"/>
              <a:t>What’s </a:t>
            </a:r>
            <a:r>
              <a:rPr lang="en-US" sz="3200" dirty="0" smtClean="0"/>
              <a:t>messaging?</a:t>
            </a:r>
            <a:endParaRPr lang="en-US" sz="3200" dirty="0"/>
          </a:p>
          <a:p>
            <a:pPr algn="ctr"/>
            <a:r>
              <a:rPr lang="en-US" sz="3200" dirty="0" smtClean="0"/>
              <a:t>Why would I want to use it?</a:t>
            </a:r>
            <a:endParaRPr lang="en-US" sz="3200" dirty="0"/>
          </a:p>
          <a:p>
            <a:pPr algn="ctr"/>
            <a:r>
              <a:rPr lang="en-US" sz="3200" dirty="0" smtClean="0"/>
              <a:t>Examples</a:t>
            </a:r>
            <a:endParaRPr lang="en-US" sz="3200" dirty="0"/>
          </a:p>
          <a:p>
            <a:pPr algn="ctr"/>
            <a:r>
              <a:rPr lang="en-US" sz="3200" dirty="0"/>
              <a:t>Q&amp;A</a:t>
            </a:r>
          </a:p>
        </p:txBody>
      </p:sp>
    </p:spTree>
    <p:extLst>
      <p:ext uri="{BB962C8B-B14F-4D97-AF65-F5344CB8AC3E}">
        <p14:creationId xmlns:p14="http://schemas.microsoft.com/office/powerpoint/2010/main" val="37977409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r>
              <a:rPr lang="en-US" dirty="0" smtClean="0"/>
              <a:t/>
            </a:r>
            <a:br>
              <a:rPr lang="en-US" dirty="0" smtClean="0"/>
            </a:br>
            <a:r>
              <a:rPr lang="en-US" sz="3600" dirty="0" smtClean="0"/>
              <a:t>Message Storage</a:t>
            </a:r>
            <a:endParaRPr lang="en-US" dirty="0"/>
          </a:p>
        </p:txBody>
      </p:sp>
      <p:sp>
        <p:nvSpPr>
          <p:cNvPr id="3" name="Content Placeholder 2"/>
          <p:cNvSpPr>
            <a:spLocks noGrp="1"/>
          </p:cNvSpPr>
          <p:nvPr>
            <p:ph sz="half" idx="1"/>
          </p:nvPr>
        </p:nvSpPr>
        <p:spPr>
          <a:xfrm>
            <a:off x="1578507" y="1909640"/>
            <a:ext cx="5986987" cy="3628319"/>
          </a:xfrm>
        </p:spPr>
        <p:txBody>
          <a:bodyPr>
            <a:normAutofit/>
          </a:bodyPr>
          <a:lstStyle/>
          <a:p>
            <a:pPr marL="0" indent="0" algn="ctr">
              <a:buNone/>
            </a:pPr>
            <a:r>
              <a:rPr lang="en-US" dirty="0" smtClean="0">
                <a:solidFill>
                  <a:srgbClr val="BFBFBF"/>
                </a:solidFill>
              </a:rPr>
              <a:t>Database Backed</a:t>
            </a:r>
          </a:p>
          <a:p>
            <a:pPr marL="0" indent="0" algn="ctr">
              <a:buNone/>
            </a:pPr>
            <a:r>
              <a:rPr lang="en-US" dirty="0" smtClean="0">
                <a:solidFill>
                  <a:srgbClr val="BFBFBF"/>
                </a:solidFill>
              </a:rPr>
              <a:t>File Backed</a:t>
            </a:r>
          </a:p>
          <a:p>
            <a:pPr marL="0" indent="0" algn="ctr">
              <a:buNone/>
            </a:pPr>
            <a:r>
              <a:rPr lang="en-US" dirty="0" smtClean="0"/>
              <a:t>In Memory</a:t>
            </a:r>
            <a:endParaRPr lang="en-US" dirty="0"/>
          </a:p>
          <a:p>
            <a:pPr marL="0" indent="0" algn="ctr">
              <a:buNone/>
            </a:pPr>
            <a:endParaRPr lang="en-US" dirty="0"/>
          </a:p>
          <a:p>
            <a:pPr marL="0" indent="0" algn="ctr">
              <a:buNone/>
            </a:pPr>
            <a:endParaRPr lang="en-US" dirty="0" smtClean="0"/>
          </a:p>
        </p:txBody>
      </p:sp>
      <p:sp>
        <p:nvSpPr>
          <p:cNvPr id="4" name="TextBox 3"/>
          <p:cNvSpPr txBox="1"/>
          <p:nvPr/>
        </p:nvSpPr>
        <p:spPr>
          <a:xfrm>
            <a:off x="2094132" y="3456433"/>
            <a:ext cx="2635420" cy="2031325"/>
          </a:xfrm>
          <a:prstGeom prst="rect">
            <a:avLst/>
          </a:prstGeom>
          <a:noFill/>
        </p:spPr>
        <p:txBody>
          <a:bodyPr wrap="square" rtlCol="0">
            <a:spAutoFit/>
          </a:bodyPr>
          <a:lstStyle/>
          <a:p>
            <a:r>
              <a:rPr lang="en-US" dirty="0" smtClean="0"/>
              <a:t>Pros</a:t>
            </a:r>
          </a:p>
          <a:p>
            <a:pPr marL="466344" lvl="1" indent="-285750">
              <a:buFont typeface="Arial"/>
              <a:buChar char="•"/>
            </a:pPr>
            <a:r>
              <a:rPr lang="en-US" dirty="0" smtClean="0"/>
              <a:t>Very fast</a:t>
            </a:r>
          </a:p>
          <a:p>
            <a:pPr marL="466344" lvl="1" indent="-285750">
              <a:buFont typeface="Arial"/>
              <a:buChar char="•"/>
            </a:pPr>
            <a:r>
              <a:rPr lang="en-US" dirty="0" smtClean="0"/>
              <a:t>Can use caches to eliminate custom handling of memory</a:t>
            </a:r>
          </a:p>
          <a:p>
            <a:pPr marL="466344" lvl="1" indent="-285750">
              <a:buFont typeface="Arial"/>
              <a:buChar char="•"/>
            </a:pPr>
            <a:r>
              <a:rPr lang="en-US" dirty="0" smtClean="0"/>
              <a:t>Can make distributed</a:t>
            </a:r>
            <a:r>
              <a:rPr lang="en-US" dirty="0"/>
              <a:t>	</a:t>
            </a:r>
          </a:p>
        </p:txBody>
      </p:sp>
      <p:sp>
        <p:nvSpPr>
          <p:cNvPr id="5" name="TextBox 4"/>
          <p:cNvSpPr txBox="1"/>
          <p:nvPr/>
        </p:nvSpPr>
        <p:spPr>
          <a:xfrm>
            <a:off x="5069940" y="3456433"/>
            <a:ext cx="2635420" cy="1477328"/>
          </a:xfrm>
          <a:prstGeom prst="rect">
            <a:avLst/>
          </a:prstGeom>
          <a:noFill/>
        </p:spPr>
        <p:txBody>
          <a:bodyPr wrap="square" rtlCol="0">
            <a:spAutoFit/>
          </a:bodyPr>
          <a:lstStyle/>
          <a:p>
            <a:r>
              <a:rPr lang="en-US" dirty="0" smtClean="0"/>
              <a:t>Cons</a:t>
            </a:r>
          </a:p>
          <a:p>
            <a:pPr marL="466344" lvl="1" indent="-285750">
              <a:buFont typeface="Arial"/>
              <a:buChar char="•"/>
            </a:pPr>
            <a:r>
              <a:rPr lang="en-US" dirty="0" smtClean="0"/>
              <a:t>Can demand a lot of memory</a:t>
            </a:r>
          </a:p>
          <a:p>
            <a:pPr marL="466344" lvl="1" indent="-285750">
              <a:buFont typeface="Arial"/>
              <a:buChar char="•"/>
            </a:pPr>
            <a:r>
              <a:rPr lang="en-US" dirty="0" smtClean="0"/>
              <a:t>Danger of running out of memory	</a:t>
            </a:r>
            <a:endParaRPr lang="en-US" dirty="0"/>
          </a:p>
        </p:txBody>
      </p:sp>
    </p:spTree>
    <p:extLst>
      <p:ext uri="{BB962C8B-B14F-4D97-AF65-F5344CB8AC3E}">
        <p14:creationId xmlns:p14="http://schemas.microsoft.com/office/powerpoint/2010/main" val="19908645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r>
              <a:rPr lang="en-US" dirty="0" smtClean="0"/>
              <a:t/>
            </a:r>
            <a:br>
              <a:rPr lang="en-US" dirty="0" smtClean="0"/>
            </a:br>
            <a:r>
              <a:rPr lang="en-US" sz="3600" dirty="0" smtClean="0"/>
              <a:t>Serialization Protocol</a:t>
            </a:r>
            <a:endParaRPr lang="en-US" dirty="0"/>
          </a:p>
        </p:txBody>
      </p:sp>
      <p:sp>
        <p:nvSpPr>
          <p:cNvPr id="3" name="Content Placeholder 2"/>
          <p:cNvSpPr>
            <a:spLocks noGrp="1"/>
          </p:cNvSpPr>
          <p:nvPr>
            <p:ph sz="half" idx="1"/>
          </p:nvPr>
        </p:nvSpPr>
        <p:spPr>
          <a:xfrm>
            <a:off x="1578507" y="2520725"/>
            <a:ext cx="5986987" cy="2196089"/>
          </a:xfrm>
        </p:spPr>
        <p:txBody>
          <a:bodyPr>
            <a:normAutofit/>
          </a:bodyPr>
          <a:lstStyle/>
          <a:p>
            <a:pPr marL="0" indent="0" algn="ctr">
              <a:buNone/>
            </a:pPr>
            <a:r>
              <a:rPr lang="en-US" dirty="0" smtClean="0"/>
              <a:t>Interoperability</a:t>
            </a:r>
          </a:p>
          <a:p>
            <a:pPr marL="0" indent="0" algn="ctr">
              <a:buNone/>
            </a:pPr>
            <a:r>
              <a:rPr lang="en-US" dirty="0" smtClean="0"/>
              <a:t>Size</a:t>
            </a:r>
          </a:p>
          <a:p>
            <a:pPr marL="0" indent="0" algn="ctr">
              <a:buNone/>
            </a:pPr>
            <a:r>
              <a:rPr lang="en-US" dirty="0" smtClean="0"/>
              <a:t>Speed of encoding</a:t>
            </a:r>
          </a:p>
          <a:p>
            <a:pPr marL="0" indent="0" algn="ctr">
              <a:buNone/>
            </a:pPr>
            <a:r>
              <a:rPr lang="en-US" dirty="0" smtClean="0"/>
              <a:t>Ease of use</a:t>
            </a:r>
          </a:p>
        </p:txBody>
      </p:sp>
      <p:sp>
        <p:nvSpPr>
          <p:cNvPr id="4" name="Content Placeholder 2"/>
          <p:cNvSpPr>
            <a:spLocks noGrp="1"/>
          </p:cNvSpPr>
          <p:nvPr>
            <p:ph sz="half" idx="1"/>
          </p:nvPr>
        </p:nvSpPr>
        <p:spPr>
          <a:xfrm>
            <a:off x="1730907" y="6034467"/>
            <a:ext cx="5986987" cy="823533"/>
          </a:xfrm>
        </p:spPr>
        <p:txBody>
          <a:bodyPr>
            <a:normAutofit fontScale="92500" lnSpcReduction="10000"/>
          </a:bodyPr>
          <a:lstStyle/>
          <a:p>
            <a:pPr marL="0" indent="0" algn="ctr">
              <a:buNone/>
            </a:pPr>
            <a:r>
              <a:rPr lang="en-US" dirty="0" smtClean="0"/>
              <a:t>There are many good standards already</a:t>
            </a:r>
          </a:p>
          <a:p>
            <a:pPr marL="0" indent="0" algn="ctr">
              <a:buNone/>
            </a:pPr>
            <a:r>
              <a:rPr lang="en-US" sz="2200" dirty="0" smtClean="0"/>
              <a:t>Protocol Buffers, Thrift, </a:t>
            </a:r>
            <a:r>
              <a:rPr lang="en-US" sz="2200" dirty="0" err="1" smtClean="0"/>
              <a:t>MessagePack</a:t>
            </a:r>
            <a:r>
              <a:rPr lang="en-US" sz="2200" dirty="0" smtClean="0"/>
              <a:t>,…</a:t>
            </a:r>
            <a:endParaRPr lang="en-US" dirty="0" smtClean="0"/>
          </a:p>
        </p:txBody>
      </p:sp>
    </p:spTree>
    <p:extLst>
      <p:ext uri="{BB962C8B-B14F-4D97-AF65-F5344CB8AC3E}">
        <p14:creationId xmlns:p14="http://schemas.microsoft.com/office/powerpoint/2010/main" val="926818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r>
              <a:rPr lang="en-US" dirty="0" smtClean="0"/>
              <a:t/>
            </a:r>
            <a:br>
              <a:rPr lang="en-US" dirty="0" smtClean="0"/>
            </a:br>
            <a:r>
              <a:rPr lang="en-US" sz="3600" dirty="0" smtClean="0"/>
              <a:t>Transport Mechanism</a:t>
            </a:r>
            <a:endParaRPr lang="en-US" dirty="0"/>
          </a:p>
        </p:txBody>
      </p:sp>
      <p:sp>
        <p:nvSpPr>
          <p:cNvPr id="3" name="Content Placeholder 2"/>
          <p:cNvSpPr>
            <a:spLocks noGrp="1"/>
          </p:cNvSpPr>
          <p:nvPr>
            <p:ph sz="half" idx="1"/>
          </p:nvPr>
        </p:nvSpPr>
        <p:spPr>
          <a:xfrm>
            <a:off x="1578507" y="1814157"/>
            <a:ext cx="5986987" cy="3007687"/>
          </a:xfrm>
        </p:spPr>
        <p:txBody>
          <a:bodyPr>
            <a:normAutofit fontScale="92500" lnSpcReduction="20000"/>
          </a:bodyPr>
          <a:lstStyle/>
          <a:p>
            <a:pPr marL="0" indent="0" algn="ctr">
              <a:buNone/>
            </a:pPr>
            <a:endParaRPr lang="en-US" dirty="0" smtClean="0"/>
          </a:p>
          <a:p>
            <a:pPr marL="0" indent="0" algn="ctr">
              <a:buNone/>
            </a:pPr>
            <a:r>
              <a:rPr lang="en-US" dirty="0" smtClean="0"/>
              <a:t>What connects sender and </a:t>
            </a:r>
            <a:r>
              <a:rPr lang="en-US" dirty="0" err="1" smtClean="0"/>
              <a:t>reciever</a:t>
            </a:r>
            <a:r>
              <a:rPr lang="en-US" dirty="0" smtClean="0"/>
              <a:t>?</a:t>
            </a:r>
          </a:p>
          <a:p>
            <a:pPr marL="0" indent="0" algn="ctr">
              <a:buNone/>
            </a:pPr>
            <a:endParaRPr lang="en-US" dirty="0"/>
          </a:p>
          <a:p>
            <a:pPr marL="0" indent="0" algn="ctr">
              <a:buNone/>
            </a:pPr>
            <a:r>
              <a:rPr lang="en-US" dirty="0" smtClean="0"/>
              <a:t>TCP/IP</a:t>
            </a:r>
          </a:p>
          <a:p>
            <a:pPr marL="0" indent="0" algn="ctr">
              <a:buNone/>
            </a:pPr>
            <a:r>
              <a:rPr lang="en-US" dirty="0" smtClean="0"/>
              <a:t>UDP</a:t>
            </a:r>
          </a:p>
          <a:p>
            <a:pPr marL="0" indent="0" algn="ctr">
              <a:buNone/>
            </a:pPr>
            <a:r>
              <a:rPr lang="en-US" dirty="0" smtClean="0"/>
              <a:t>HTTP</a:t>
            </a:r>
          </a:p>
          <a:p>
            <a:pPr marL="0" indent="0" algn="ctr">
              <a:buNone/>
            </a:pPr>
            <a:r>
              <a:rPr lang="en-US" dirty="0" smtClean="0"/>
              <a:t>…</a:t>
            </a:r>
          </a:p>
          <a:p>
            <a:pPr marL="0" indent="0" algn="ctr">
              <a:buNone/>
            </a:pPr>
            <a:endParaRPr lang="en-US" dirty="0" smtClean="0"/>
          </a:p>
        </p:txBody>
      </p:sp>
      <p:sp>
        <p:nvSpPr>
          <p:cNvPr id="4" name="Content Placeholder 2"/>
          <p:cNvSpPr>
            <a:spLocks noGrp="1"/>
          </p:cNvSpPr>
          <p:nvPr>
            <p:ph sz="half" idx="1"/>
          </p:nvPr>
        </p:nvSpPr>
        <p:spPr>
          <a:xfrm>
            <a:off x="1730907" y="6034467"/>
            <a:ext cx="5986987" cy="823533"/>
          </a:xfrm>
        </p:spPr>
        <p:txBody>
          <a:bodyPr>
            <a:normAutofit fontScale="92500" lnSpcReduction="10000"/>
          </a:bodyPr>
          <a:lstStyle/>
          <a:p>
            <a:pPr marL="0" indent="0" algn="ctr">
              <a:buNone/>
            </a:pPr>
            <a:r>
              <a:rPr lang="en-US" dirty="0"/>
              <a:t>Might be dictated by other decisions </a:t>
            </a:r>
            <a:endParaRPr lang="en-US" dirty="0" smtClean="0"/>
          </a:p>
          <a:p>
            <a:pPr marL="0" indent="0" algn="ctr">
              <a:buNone/>
            </a:pPr>
            <a:r>
              <a:rPr lang="en-US" sz="2200" dirty="0" smtClean="0"/>
              <a:t>(</a:t>
            </a:r>
            <a:r>
              <a:rPr lang="en-US" sz="2200" dirty="0" err="1"/>
              <a:t>db</a:t>
            </a:r>
            <a:r>
              <a:rPr lang="en-US" sz="2200" dirty="0"/>
              <a:t> backed -&gt; </a:t>
            </a:r>
            <a:r>
              <a:rPr lang="en-US" sz="2200" dirty="0" err="1"/>
              <a:t>db</a:t>
            </a:r>
            <a:r>
              <a:rPr lang="en-US" sz="2200" dirty="0"/>
              <a:t> client)</a:t>
            </a:r>
            <a:endParaRPr lang="en-US" dirty="0" smtClean="0"/>
          </a:p>
        </p:txBody>
      </p:sp>
    </p:spTree>
    <p:extLst>
      <p:ext uri="{BB962C8B-B14F-4D97-AF65-F5344CB8AC3E}">
        <p14:creationId xmlns:p14="http://schemas.microsoft.com/office/powerpoint/2010/main" val="25319248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endParaRPr lang="en-US" dirty="0"/>
          </a:p>
        </p:txBody>
      </p:sp>
      <p:sp>
        <p:nvSpPr>
          <p:cNvPr id="5" name="Content Placeholder 4"/>
          <p:cNvSpPr>
            <a:spLocks noGrp="1"/>
          </p:cNvSpPr>
          <p:nvPr>
            <p:ph sz="half" idx="1"/>
          </p:nvPr>
        </p:nvSpPr>
        <p:spPr/>
        <p:txBody>
          <a:bodyPr/>
          <a:lstStyle/>
          <a:p>
            <a:pPr marL="0" indent="0" algn="ctr">
              <a:buNone/>
            </a:pPr>
            <a:r>
              <a:rPr lang="en-US" sz="3600" dirty="0" smtClean="0"/>
              <a:t>Build</a:t>
            </a:r>
            <a:endParaRPr lang="en-US" dirty="0" smtClean="0"/>
          </a:p>
          <a:p>
            <a:r>
              <a:rPr lang="en-US" dirty="0" smtClean="0"/>
              <a:t>Pros</a:t>
            </a:r>
          </a:p>
          <a:p>
            <a:pPr lvl="1"/>
            <a:r>
              <a:rPr lang="en-US" dirty="0" smtClean="0"/>
              <a:t>Flexibility</a:t>
            </a:r>
          </a:p>
          <a:p>
            <a:pPr lvl="1"/>
            <a:r>
              <a:rPr lang="en-US" dirty="0" smtClean="0"/>
              <a:t>Deep knowledge</a:t>
            </a:r>
          </a:p>
          <a:p>
            <a:pPr lvl="1"/>
            <a:r>
              <a:rPr lang="en-US" dirty="0" smtClean="0"/>
              <a:t>Fun</a:t>
            </a:r>
          </a:p>
          <a:p>
            <a:r>
              <a:rPr lang="en-US" dirty="0" smtClean="0"/>
              <a:t>Cons</a:t>
            </a:r>
          </a:p>
          <a:p>
            <a:pPr lvl="1"/>
            <a:r>
              <a:rPr lang="en-US" dirty="0" smtClean="0"/>
              <a:t>A lot of work</a:t>
            </a:r>
          </a:p>
          <a:p>
            <a:pPr lvl="1"/>
            <a:r>
              <a:rPr lang="en-US" dirty="0" smtClean="0"/>
              <a:t>Tricky to get right in all cases</a:t>
            </a:r>
            <a:endParaRPr lang="en-US" dirty="0"/>
          </a:p>
        </p:txBody>
      </p:sp>
      <p:sp>
        <p:nvSpPr>
          <p:cNvPr id="6" name="Content Placeholder 4"/>
          <p:cNvSpPr>
            <a:spLocks noGrp="1"/>
          </p:cNvSpPr>
          <p:nvPr>
            <p:ph sz="half" idx="1"/>
          </p:nvPr>
        </p:nvSpPr>
        <p:spPr>
          <a:xfrm>
            <a:off x="4648200" y="1600200"/>
            <a:ext cx="4038600" cy="4525963"/>
          </a:xfrm>
        </p:spPr>
        <p:txBody>
          <a:bodyPr>
            <a:normAutofit/>
          </a:bodyPr>
          <a:lstStyle/>
          <a:p>
            <a:pPr marL="0" indent="0" algn="ctr">
              <a:buNone/>
            </a:pPr>
            <a:r>
              <a:rPr lang="en-US" sz="3600" dirty="0" smtClean="0"/>
              <a:t>“Buy”</a:t>
            </a:r>
            <a:endParaRPr lang="en-US" dirty="0" smtClean="0"/>
          </a:p>
          <a:p>
            <a:r>
              <a:rPr lang="en-US" dirty="0" smtClean="0"/>
              <a:t>Pros</a:t>
            </a:r>
          </a:p>
          <a:p>
            <a:pPr lvl="1"/>
            <a:r>
              <a:rPr lang="en-US" dirty="0" smtClean="0"/>
              <a:t>Many good choices</a:t>
            </a:r>
          </a:p>
          <a:p>
            <a:pPr lvl="1"/>
            <a:r>
              <a:rPr lang="en-US" dirty="0" smtClean="0"/>
              <a:t>More “testers”</a:t>
            </a:r>
          </a:p>
          <a:p>
            <a:pPr lvl="1"/>
            <a:r>
              <a:rPr lang="en-US" dirty="0" smtClean="0"/>
              <a:t>Support for getting it right</a:t>
            </a:r>
          </a:p>
          <a:p>
            <a:r>
              <a:rPr lang="en-US" dirty="0" smtClean="0"/>
              <a:t>Cons</a:t>
            </a:r>
          </a:p>
          <a:p>
            <a:pPr lvl="1"/>
            <a:r>
              <a:rPr lang="en-US" dirty="0" smtClean="0"/>
              <a:t>Can be very expensive</a:t>
            </a:r>
          </a:p>
          <a:p>
            <a:pPr lvl="1"/>
            <a:r>
              <a:rPr lang="en-US" dirty="0" smtClean="0"/>
              <a:t>Might impose trade-offs</a:t>
            </a:r>
            <a:endParaRPr lang="en-US" dirty="0"/>
          </a:p>
        </p:txBody>
      </p:sp>
    </p:spTree>
    <p:extLst>
      <p:ext uri="{BB962C8B-B14F-4D97-AF65-F5344CB8AC3E}">
        <p14:creationId xmlns:p14="http://schemas.microsoft.com/office/powerpoint/2010/main" val="30812783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Anatomy of a Messaging System</a:t>
            </a:r>
            <a:endParaRPr lang="en-US" dirty="0"/>
          </a:p>
        </p:txBody>
      </p:sp>
      <p:sp>
        <p:nvSpPr>
          <p:cNvPr id="3" name="Content Placeholder 2"/>
          <p:cNvSpPr>
            <a:spLocks noGrp="1"/>
          </p:cNvSpPr>
          <p:nvPr>
            <p:ph sz="half" idx="1"/>
          </p:nvPr>
        </p:nvSpPr>
        <p:spPr>
          <a:xfrm>
            <a:off x="2045823" y="1600200"/>
            <a:ext cx="5052355" cy="4525963"/>
          </a:xfrm>
        </p:spPr>
        <p:txBody>
          <a:bodyPr>
            <a:normAutofit fontScale="92500" lnSpcReduction="20000"/>
          </a:bodyPr>
          <a:lstStyle/>
          <a:p>
            <a:pPr marL="0" indent="0" algn="ctr">
              <a:buNone/>
            </a:pPr>
            <a:r>
              <a:rPr lang="en-US" sz="3000" dirty="0" smtClean="0"/>
              <a:t>Many good Open Source Systems Exist</a:t>
            </a:r>
            <a:endParaRPr lang="en-US" dirty="0" smtClean="0"/>
          </a:p>
          <a:p>
            <a:pPr marL="0" indent="0" algn="ctr">
              <a:buNone/>
            </a:pPr>
            <a:endParaRPr lang="en-US" dirty="0"/>
          </a:p>
          <a:p>
            <a:pPr marL="0" indent="0" algn="ctr">
              <a:buNone/>
            </a:pPr>
            <a:r>
              <a:rPr lang="en-US" sz="2200" dirty="0" err="1" smtClean="0"/>
              <a:t>RabbitMQ</a:t>
            </a:r>
            <a:endParaRPr lang="en-US" sz="2200" dirty="0" smtClean="0"/>
          </a:p>
          <a:p>
            <a:pPr marL="0" indent="0" algn="ctr">
              <a:buNone/>
            </a:pPr>
            <a:r>
              <a:rPr lang="en-US" sz="2200" dirty="0" err="1" smtClean="0"/>
              <a:t>ActiveMQ</a:t>
            </a:r>
            <a:endParaRPr lang="en-US" sz="2200" dirty="0" smtClean="0"/>
          </a:p>
          <a:p>
            <a:pPr marL="0" indent="0" algn="ctr">
              <a:buNone/>
            </a:pPr>
            <a:r>
              <a:rPr lang="en-US" sz="2200" dirty="0" err="1" smtClean="0"/>
              <a:t>ZeroMQ</a:t>
            </a:r>
            <a:endParaRPr lang="en-US" sz="2200" dirty="0" smtClean="0"/>
          </a:p>
          <a:p>
            <a:pPr marL="0" indent="0" algn="ctr">
              <a:buNone/>
            </a:pPr>
            <a:r>
              <a:rPr lang="en-US" sz="2200" dirty="0" err="1" smtClean="0"/>
              <a:t>Resque</a:t>
            </a:r>
            <a:endParaRPr lang="en-US" sz="2200" dirty="0" smtClean="0"/>
          </a:p>
          <a:p>
            <a:pPr marL="0" indent="0" algn="ctr">
              <a:buNone/>
            </a:pPr>
            <a:r>
              <a:rPr lang="en-US" sz="2200" dirty="0" smtClean="0"/>
              <a:t>Delayed Job</a:t>
            </a:r>
          </a:p>
          <a:p>
            <a:pPr marL="0" indent="0" algn="ctr">
              <a:buNone/>
            </a:pPr>
            <a:r>
              <a:rPr lang="en-US" sz="2200" dirty="0" err="1" smtClean="0"/>
              <a:t>Beanstalkd</a:t>
            </a:r>
            <a:endParaRPr lang="en-US" sz="2200" dirty="0" smtClean="0"/>
          </a:p>
          <a:p>
            <a:pPr marL="0" indent="0" algn="ctr">
              <a:buNone/>
            </a:pPr>
            <a:r>
              <a:rPr lang="en-US" sz="2200" dirty="0" smtClean="0"/>
              <a:t>JMS</a:t>
            </a:r>
          </a:p>
          <a:p>
            <a:pPr marL="0" indent="0" algn="ctr">
              <a:buNone/>
            </a:pPr>
            <a:r>
              <a:rPr lang="en-US" sz="2200" dirty="0" smtClean="0"/>
              <a:t>Amazon SQS</a:t>
            </a:r>
          </a:p>
          <a:p>
            <a:pPr marL="0" indent="0" algn="ctr">
              <a:buNone/>
            </a:pPr>
            <a:r>
              <a:rPr lang="en-US" sz="2200" dirty="0" err="1" smtClean="0"/>
              <a:t>NServiceBus</a:t>
            </a:r>
            <a:endParaRPr lang="en-US" sz="2200" dirty="0" smtClean="0"/>
          </a:p>
          <a:p>
            <a:pPr marL="0" indent="0" algn="ctr">
              <a:buNone/>
            </a:pPr>
            <a:r>
              <a:rPr lang="en-US" sz="2200" dirty="0" smtClean="0"/>
              <a:t>Mass Transit</a:t>
            </a:r>
          </a:p>
          <a:p>
            <a:pPr marL="0" indent="0" algn="ctr">
              <a:buNone/>
            </a:pPr>
            <a:r>
              <a:rPr lang="en-US" sz="2200" dirty="0" smtClean="0"/>
              <a:t>…</a:t>
            </a:r>
          </a:p>
        </p:txBody>
      </p:sp>
    </p:spTree>
    <p:extLst>
      <p:ext uri="{BB962C8B-B14F-4D97-AF65-F5344CB8AC3E}">
        <p14:creationId xmlns:p14="http://schemas.microsoft.com/office/powerpoint/2010/main" val="28702468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Messaging System</a:t>
            </a:r>
            <a:endParaRPr lang="en-US" dirty="0"/>
          </a:p>
        </p:txBody>
      </p:sp>
      <p:sp>
        <p:nvSpPr>
          <p:cNvPr id="3" name="Content Placeholder 2"/>
          <p:cNvSpPr>
            <a:spLocks noGrp="1"/>
          </p:cNvSpPr>
          <p:nvPr>
            <p:ph sz="half" idx="1"/>
          </p:nvPr>
        </p:nvSpPr>
        <p:spPr>
          <a:xfrm>
            <a:off x="2045823" y="1600200"/>
            <a:ext cx="5052355" cy="4525963"/>
          </a:xfrm>
        </p:spPr>
        <p:txBody>
          <a:bodyPr>
            <a:normAutofit/>
          </a:bodyPr>
          <a:lstStyle/>
          <a:p>
            <a:pPr marL="0" indent="0" algn="ctr">
              <a:buNone/>
            </a:pPr>
            <a:endParaRPr lang="en-US" sz="2200" dirty="0" smtClean="0"/>
          </a:p>
          <a:p>
            <a:pPr marL="0" indent="0" algn="ctr">
              <a:buNone/>
            </a:pPr>
            <a:r>
              <a:rPr lang="en-US" sz="2200" dirty="0" smtClean="0"/>
              <a:t>Exclusive </a:t>
            </a:r>
            <a:r>
              <a:rPr lang="en-US" sz="2200" dirty="0"/>
              <a:t>Pair</a:t>
            </a:r>
          </a:p>
          <a:p>
            <a:pPr marL="0" indent="0" algn="ctr">
              <a:buNone/>
            </a:pPr>
            <a:endParaRPr lang="en-US" sz="2200" dirty="0" smtClean="0"/>
          </a:p>
          <a:p>
            <a:pPr marL="0" indent="0" algn="ctr">
              <a:buNone/>
            </a:pPr>
            <a:r>
              <a:rPr lang="en-US" sz="2200" dirty="0" smtClean="0"/>
              <a:t>Request </a:t>
            </a:r>
            <a:r>
              <a:rPr lang="en-US" sz="2200" dirty="0"/>
              <a:t>– Reply</a:t>
            </a:r>
          </a:p>
          <a:p>
            <a:pPr marL="0" indent="0" algn="ctr">
              <a:buNone/>
            </a:pPr>
            <a:endParaRPr lang="en-US" sz="2200" dirty="0" smtClean="0"/>
          </a:p>
          <a:p>
            <a:pPr marL="0" indent="0" algn="ctr">
              <a:buNone/>
            </a:pPr>
            <a:r>
              <a:rPr lang="en-US" sz="2200" dirty="0"/>
              <a:t>Competing Consumer</a:t>
            </a:r>
          </a:p>
          <a:p>
            <a:pPr marL="0" indent="0" algn="ctr">
              <a:buNone/>
            </a:pPr>
            <a:endParaRPr lang="en-US" sz="2200" dirty="0"/>
          </a:p>
          <a:p>
            <a:pPr marL="0" indent="0" algn="ctr">
              <a:buNone/>
            </a:pPr>
            <a:r>
              <a:rPr lang="en-US" sz="2200" dirty="0" smtClean="0"/>
              <a:t>Pub / Sub</a:t>
            </a:r>
            <a:endParaRPr lang="en-US" sz="2200" dirty="0"/>
          </a:p>
          <a:p>
            <a:pPr marL="0" indent="0" algn="ctr">
              <a:buNone/>
            </a:pPr>
            <a:endParaRPr lang="en-US" sz="2200" dirty="0"/>
          </a:p>
          <a:p>
            <a:pPr marL="0" indent="0" algn="ctr">
              <a:buNone/>
            </a:pPr>
            <a:r>
              <a:rPr lang="en-US" sz="2200" dirty="0" smtClean="0"/>
              <a:t>Fan-in</a:t>
            </a:r>
          </a:p>
        </p:txBody>
      </p:sp>
    </p:spTree>
    <p:extLst>
      <p:ext uri="{BB962C8B-B14F-4D97-AF65-F5344CB8AC3E}">
        <p14:creationId xmlns:p14="http://schemas.microsoft.com/office/powerpoint/2010/main" val="13312394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Messaging System</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Direct Pair</a:t>
            </a:r>
          </a:p>
        </p:txBody>
      </p:sp>
      <p:sp>
        <p:nvSpPr>
          <p:cNvPr id="4" name="Rounded Rectangle 3"/>
          <p:cNvSpPr/>
          <p:nvPr/>
        </p:nvSpPr>
        <p:spPr>
          <a:xfrm>
            <a:off x="1524690"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Client</a:t>
            </a:r>
          </a:p>
        </p:txBody>
      </p:sp>
      <p:cxnSp>
        <p:nvCxnSpPr>
          <p:cNvPr id="9" name="Curved Connector 8"/>
          <p:cNvCxnSpPr>
            <a:stCxn id="4" idx="3"/>
            <a:endCxn id="18" idx="1"/>
          </p:cNvCxnSpPr>
          <p:nvPr/>
        </p:nvCxnSpPr>
        <p:spPr>
          <a:xfrm>
            <a:off x="3295086" y="2969329"/>
            <a:ext cx="2662500" cy="67992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18" idx="2"/>
            <a:endCxn id="4" idx="2"/>
          </p:cNvCxnSpPr>
          <p:nvPr/>
        </p:nvCxnSpPr>
        <p:spPr>
          <a:xfrm rot="5400000" flipH="1">
            <a:off x="4286374" y="1432804"/>
            <a:ext cx="679924" cy="4432896"/>
          </a:xfrm>
          <a:prstGeom prst="curvedConnector3">
            <a:avLst>
              <a:gd name="adj1" fmla="val -3362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5957586" y="3309291"/>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Server</a:t>
            </a:r>
          </a:p>
        </p:txBody>
      </p:sp>
      <p:sp>
        <p:nvSpPr>
          <p:cNvPr id="27" name="TextBox 26"/>
          <p:cNvSpPr txBox="1"/>
          <p:nvPr/>
        </p:nvSpPr>
        <p:spPr>
          <a:xfrm rot="1010761">
            <a:off x="4051078" y="2698082"/>
            <a:ext cx="954107" cy="369332"/>
          </a:xfrm>
          <a:prstGeom prst="rect">
            <a:avLst/>
          </a:prstGeom>
          <a:noFill/>
        </p:spPr>
        <p:txBody>
          <a:bodyPr wrap="none" rtlCol="0">
            <a:spAutoFit/>
          </a:bodyPr>
          <a:lstStyle/>
          <a:p>
            <a:r>
              <a:rPr lang="en-US" dirty="0" smtClean="0">
                <a:solidFill>
                  <a:srgbClr val="3366FF"/>
                </a:solidFill>
              </a:rPr>
              <a:t>Request</a:t>
            </a:r>
            <a:endParaRPr lang="en-US" dirty="0">
              <a:solidFill>
                <a:srgbClr val="3366FF"/>
              </a:solidFill>
            </a:endParaRPr>
          </a:p>
        </p:txBody>
      </p:sp>
      <p:sp>
        <p:nvSpPr>
          <p:cNvPr id="34" name="TextBox 33"/>
          <p:cNvSpPr txBox="1"/>
          <p:nvPr/>
        </p:nvSpPr>
        <p:spPr>
          <a:xfrm rot="182919">
            <a:off x="4307286" y="4323190"/>
            <a:ext cx="703588" cy="369332"/>
          </a:xfrm>
          <a:prstGeom prst="rect">
            <a:avLst/>
          </a:prstGeom>
          <a:noFill/>
        </p:spPr>
        <p:txBody>
          <a:bodyPr wrap="none" rtlCol="0">
            <a:spAutoFit/>
          </a:bodyPr>
          <a:lstStyle/>
          <a:p>
            <a:r>
              <a:rPr lang="en-US" dirty="0" smtClean="0">
                <a:solidFill>
                  <a:srgbClr val="3366FF"/>
                </a:solidFill>
              </a:rPr>
              <a:t>Reply</a:t>
            </a:r>
            <a:endParaRPr lang="en-US" dirty="0">
              <a:solidFill>
                <a:srgbClr val="3366FF"/>
              </a:solidFill>
            </a:endParaRPr>
          </a:p>
        </p:txBody>
      </p:sp>
    </p:spTree>
    <p:extLst>
      <p:ext uri="{BB962C8B-B14F-4D97-AF65-F5344CB8AC3E}">
        <p14:creationId xmlns:p14="http://schemas.microsoft.com/office/powerpoint/2010/main" val="61591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Messaging System</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Request - Reply</a:t>
            </a:r>
          </a:p>
        </p:txBody>
      </p:sp>
      <p:sp>
        <p:nvSpPr>
          <p:cNvPr id="4" name="Rounded Rectangle 3"/>
          <p:cNvSpPr/>
          <p:nvPr/>
        </p:nvSpPr>
        <p:spPr>
          <a:xfrm>
            <a:off x="1524690"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Client</a:t>
            </a:r>
          </a:p>
        </p:txBody>
      </p:sp>
      <p:sp>
        <p:nvSpPr>
          <p:cNvPr id="6" name="Rectangle 5"/>
          <p:cNvSpPr/>
          <p:nvPr/>
        </p:nvSpPr>
        <p:spPr>
          <a:xfrm>
            <a:off x="3135527" y="3794262"/>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9" name="Curved Connector 8"/>
          <p:cNvCxnSpPr>
            <a:stCxn id="4" idx="3"/>
            <a:endCxn id="25" idx="1"/>
          </p:cNvCxnSpPr>
          <p:nvPr/>
        </p:nvCxnSpPr>
        <p:spPr>
          <a:xfrm>
            <a:off x="3295086" y="2969329"/>
            <a:ext cx="98354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18" idx="2"/>
          </p:cNvCxnSpPr>
          <p:nvPr/>
        </p:nvCxnSpPr>
        <p:spPr>
          <a:xfrm rot="5400000">
            <a:off x="5375562" y="3211400"/>
            <a:ext cx="689408" cy="224503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5957586" y="3309291"/>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Server</a:t>
            </a:r>
          </a:p>
        </p:txBody>
      </p:sp>
      <p:cxnSp>
        <p:nvCxnSpPr>
          <p:cNvPr id="19" name="Curved Connector 18"/>
          <p:cNvCxnSpPr>
            <a:stCxn id="31" idx="3"/>
            <a:endCxn id="18" idx="1"/>
          </p:cNvCxnSpPr>
          <p:nvPr/>
        </p:nvCxnSpPr>
        <p:spPr>
          <a:xfrm flipV="1">
            <a:off x="5211626" y="3649253"/>
            <a:ext cx="745960" cy="29579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6" idx="1"/>
            <a:endCxn id="4" idx="2"/>
          </p:cNvCxnSpPr>
          <p:nvPr/>
        </p:nvCxnSpPr>
        <p:spPr>
          <a:xfrm rot="10800000">
            <a:off x="2409889" y="3309291"/>
            <a:ext cx="725639" cy="101371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278628"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892508" y="3416307"/>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a:endCxn id="6" idx="3"/>
          </p:cNvCxnSpPr>
          <p:nvPr/>
        </p:nvCxnSpPr>
        <p:spPr>
          <a:xfrm rot="10800000">
            <a:off x="3454646" y="4323004"/>
            <a:ext cx="823983" cy="355619"/>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25" idx="3"/>
            <a:endCxn id="31" idx="1"/>
          </p:cNvCxnSpPr>
          <p:nvPr/>
        </p:nvCxnSpPr>
        <p:spPr>
          <a:xfrm>
            <a:off x="4597746" y="3945048"/>
            <a:ext cx="294762" cy="127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rot="2990104">
            <a:off x="3352760" y="2928369"/>
            <a:ext cx="954107" cy="369332"/>
          </a:xfrm>
          <a:prstGeom prst="rect">
            <a:avLst/>
          </a:prstGeom>
          <a:noFill/>
        </p:spPr>
        <p:txBody>
          <a:bodyPr wrap="none" rtlCol="0">
            <a:spAutoFit/>
          </a:bodyPr>
          <a:lstStyle/>
          <a:p>
            <a:r>
              <a:rPr lang="en-US" dirty="0" smtClean="0">
                <a:solidFill>
                  <a:srgbClr val="3366FF"/>
                </a:solidFill>
              </a:rPr>
              <a:t>Request</a:t>
            </a:r>
            <a:endParaRPr lang="en-US" dirty="0">
              <a:solidFill>
                <a:srgbClr val="3366FF"/>
              </a:solidFill>
            </a:endParaRPr>
          </a:p>
        </p:txBody>
      </p:sp>
      <p:sp>
        <p:nvSpPr>
          <p:cNvPr id="34" name="TextBox 33"/>
          <p:cNvSpPr txBox="1"/>
          <p:nvPr/>
        </p:nvSpPr>
        <p:spPr>
          <a:xfrm rot="20981815">
            <a:off x="5426394" y="4567800"/>
            <a:ext cx="703588" cy="369332"/>
          </a:xfrm>
          <a:prstGeom prst="rect">
            <a:avLst/>
          </a:prstGeom>
          <a:noFill/>
        </p:spPr>
        <p:txBody>
          <a:bodyPr wrap="none" rtlCol="0">
            <a:spAutoFit/>
          </a:bodyPr>
          <a:lstStyle/>
          <a:p>
            <a:r>
              <a:rPr lang="en-US" dirty="0" smtClean="0">
                <a:solidFill>
                  <a:srgbClr val="3366FF"/>
                </a:solidFill>
              </a:rPr>
              <a:t>Reply</a:t>
            </a:r>
            <a:endParaRPr lang="en-US" dirty="0">
              <a:solidFill>
                <a:srgbClr val="3366FF"/>
              </a:solidFill>
            </a:endParaRPr>
          </a:p>
        </p:txBody>
      </p:sp>
    </p:spTree>
    <p:extLst>
      <p:ext uri="{BB962C8B-B14F-4D97-AF65-F5344CB8AC3E}">
        <p14:creationId xmlns:p14="http://schemas.microsoft.com/office/powerpoint/2010/main" val="3619516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Messaging System</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Competing Consumer</a:t>
            </a:r>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4633484" y="3649252"/>
            <a:ext cx="1889062" cy="33415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21" name="Curved Connector 20"/>
          <p:cNvCxnSpPr>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2629366"/>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700486" y="5786214"/>
            <a:ext cx="4415730" cy="646331"/>
          </a:xfrm>
          <a:prstGeom prst="rect">
            <a:avLst/>
          </a:prstGeom>
          <a:noFill/>
        </p:spPr>
        <p:txBody>
          <a:bodyPr wrap="none" rtlCol="0">
            <a:spAutoFit/>
          </a:bodyPr>
          <a:lstStyle/>
          <a:p>
            <a:pPr algn="ctr"/>
            <a:r>
              <a:rPr lang="en-US" dirty="0" smtClean="0"/>
              <a:t>Only one consumer receives a given message</a:t>
            </a:r>
          </a:p>
          <a:p>
            <a:pPr algn="ctr"/>
            <a:r>
              <a:rPr lang="en-US" dirty="0" smtClean="0"/>
              <a:t>“first come, first served”</a:t>
            </a:r>
            <a:endParaRPr lang="en-US" dirty="0"/>
          </a:p>
        </p:txBody>
      </p:sp>
    </p:spTree>
    <p:extLst>
      <p:ext uri="{BB962C8B-B14F-4D97-AF65-F5344CB8AC3E}">
        <p14:creationId xmlns:p14="http://schemas.microsoft.com/office/powerpoint/2010/main" val="3619516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Messaging System</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Pub / Sub</a:t>
            </a:r>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sp>
        <p:nvSpPr>
          <p:cNvPr id="6" name="Rectangle 5"/>
          <p:cNvSpPr/>
          <p:nvPr/>
        </p:nvSpPr>
        <p:spPr>
          <a:xfrm>
            <a:off x="4321525" y="2251808"/>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32" idx="3"/>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19" name="Curved Connector 18"/>
          <p:cNvCxnSpPr>
            <a:stCxn id="31" idx="3"/>
            <a:endCxn id="18" idx="1"/>
          </p:cNvCxnSpPr>
          <p:nvPr/>
        </p:nvCxnSpPr>
        <p:spPr>
          <a:xfrm flipV="1">
            <a:off x="4633484" y="3649252"/>
            <a:ext cx="1889062" cy="29579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21" name="Curved Connector 20"/>
          <p:cNvCxnSpPr>
            <a:stCxn id="6" idx="3"/>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3416307"/>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sp>
        <p:nvSpPr>
          <p:cNvPr id="32" name="Rectangle 31"/>
          <p:cNvSpPr/>
          <p:nvPr/>
        </p:nvSpPr>
        <p:spPr>
          <a:xfrm>
            <a:off x="4321525" y="4586045"/>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5" name="Curved Connector 34"/>
          <p:cNvCxnSpPr>
            <a:endCxn id="32" idx="1"/>
          </p:cNvCxnSpPr>
          <p:nvPr/>
        </p:nvCxnSpPr>
        <p:spPr>
          <a:xfrm flipV="1">
            <a:off x="4019604" y="5114786"/>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flipV="1">
            <a:off x="4022483" y="286050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7396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171702" y="1610090"/>
            <a:ext cx="6402784" cy="4467432"/>
          </a:xfrm>
          <a:prstGeom prst="ellipse">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3600" dirty="0" smtClean="0">
                <a:solidFill>
                  <a:schemeClr val="tx2">
                    <a:lumMod val="60000"/>
                    <a:lumOff val="40000"/>
                  </a:schemeClr>
                </a:solidFill>
              </a:rPr>
              <a:t>Scope</a:t>
            </a:r>
            <a:endParaRPr lang="en-US" sz="3600" dirty="0">
              <a:solidFill>
                <a:schemeClr val="tx2">
                  <a:lumMod val="60000"/>
                  <a:lumOff val="40000"/>
                </a:schemeClr>
              </a:solidFill>
            </a:endParaRPr>
          </a:p>
        </p:txBody>
      </p:sp>
      <p:sp>
        <p:nvSpPr>
          <p:cNvPr id="2" name="Title 1"/>
          <p:cNvSpPr>
            <a:spLocks noGrp="1"/>
          </p:cNvSpPr>
          <p:nvPr>
            <p:ph type="title"/>
          </p:nvPr>
        </p:nvSpPr>
        <p:spPr/>
        <p:txBody>
          <a:bodyPr/>
          <a:lstStyle/>
          <a:p>
            <a:r>
              <a:rPr lang="en-US" dirty="0" smtClean="0"/>
              <a:t>Setting the Stage</a:t>
            </a:r>
            <a:endParaRPr lang="en-US" dirty="0"/>
          </a:p>
        </p:txBody>
      </p:sp>
      <p:sp>
        <p:nvSpPr>
          <p:cNvPr id="5" name="TextBox 4"/>
          <p:cNvSpPr txBox="1"/>
          <p:nvPr/>
        </p:nvSpPr>
        <p:spPr>
          <a:xfrm>
            <a:off x="1950317" y="2948052"/>
            <a:ext cx="4649011" cy="2246769"/>
          </a:xfrm>
          <a:prstGeom prst="rect">
            <a:avLst/>
          </a:prstGeom>
          <a:noFill/>
        </p:spPr>
        <p:txBody>
          <a:bodyPr wrap="square" rtlCol="0">
            <a:spAutoFit/>
          </a:bodyPr>
          <a:lstStyle/>
          <a:p>
            <a:pPr algn="ctr"/>
            <a:r>
              <a:rPr lang="en-US" sz="2800" dirty="0" smtClean="0"/>
              <a:t>Intro </a:t>
            </a:r>
            <a:r>
              <a:rPr lang="en-US" sz="2800" dirty="0"/>
              <a:t>to using messaging</a:t>
            </a:r>
          </a:p>
          <a:p>
            <a:pPr algn="ctr"/>
            <a:r>
              <a:rPr lang="en-US" sz="2800" dirty="0" smtClean="0"/>
              <a:t>Academic background </a:t>
            </a:r>
            <a:r>
              <a:rPr lang="en-US" sz="1600" dirty="0" smtClean="0"/>
              <a:t>(but </a:t>
            </a:r>
            <a:r>
              <a:rPr lang="en-US" sz="1600" dirty="0"/>
              <a:t>not a </a:t>
            </a:r>
            <a:r>
              <a:rPr lang="en-US" sz="1600" dirty="0" smtClean="0"/>
              <a:t>lot)</a:t>
            </a:r>
            <a:endParaRPr lang="en-US" sz="2800" dirty="0"/>
          </a:p>
          <a:p>
            <a:pPr algn="ctr"/>
            <a:r>
              <a:rPr lang="en-US" sz="2800" dirty="0" smtClean="0"/>
              <a:t>Pointers </a:t>
            </a:r>
            <a:r>
              <a:rPr lang="en-US" sz="2800" dirty="0"/>
              <a:t>to tools</a:t>
            </a:r>
          </a:p>
          <a:p>
            <a:pPr algn="ctr"/>
            <a:r>
              <a:rPr lang="en-US" sz="2800" dirty="0" smtClean="0"/>
              <a:t>Provide </a:t>
            </a:r>
            <a:r>
              <a:rPr lang="en-US" sz="2800" dirty="0"/>
              <a:t>actionable info to use when you get back to work</a:t>
            </a:r>
            <a:endParaRPr lang="en-US" sz="3200" dirty="0"/>
          </a:p>
        </p:txBody>
      </p:sp>
      <p:sp>
        <p:nvSpPr>
          <p:cNvPr id="4" name="TextBox 3"/>
          <p:cNvSpPr txBox="1"/>
          <p:nvPr/>
        </p:nvSpPr>
        <p:spPr>
          <a:xfrm>
            <a:off x="5828272" y="1313372"/>
            <a:ext cx="3197613" cy="1077218"/>
          </a:xfrm>
          <a:prstGeom prst="rect">
            <a:avLst/>
          </a:prstGeom>
          <a:noFill/>
        </p:spPr>
        <p:txBody>
          <a:bodyPr wrap="square" rtlCol="0">
            <a:spAutoFit/>
          </a:bodyPr>
          <a:lstStyle/>
          <a:p>
            <a:pPr algn="ctr"/>
            <a:r>
              <a:rPr lang="en-US" sz="3200" dirty="0" smtClean="0"/>
              <a:t>Enterprise Patterns</a:t>
            </a:r>
            <a:endParaRPr lang="en-US" sz="3200" dirty="0"/>
          </a:p>
        </p:txBody>
      </p:sp>
      <p:sp>
        <p:nvSpPr>
          <p:cNvPr id="6" name="TextBox 5"/>
          <p:cNvSpPr txBox="1"/>
          <p:nvPr/>
        </p:nvSpPr>
        <p:spPr>
          <a:xfrm>
            <a:off x="-165094" y="5606245"/>
            <a:ext cx="2977180" cy="1077218"/>
          </a:xfrm>
          <a:prstGeom prst="rect">
            <a:avLst/>
          </a:prstGeom>
          <a:noFill/>
        </p:spPr>
        <p:txBody>
          <a:bodyPr wrap="square" rtlCol="0">
            <a:spAutoFit/>
          </a:bodyPr>
          <a:lstStyle/>
          <a:p>
            <a:pPr algn="ctr"/>
            <a:r>
              <a:rPr lang="en-US" sz="3200" dirty="0" smtClean="0"/>
              <a:t>Frameworks </a:t>
            </a:r>
            <a:r>
              <a:rPr lang="en-US" sz="3200" dirty="0"/>
              <a:t>in depth</a:t>
            </a:r>
          </a:p>
        </p:txBody>
      </p:sp>
      <p:sp>
        <p:nvSpPr>
          <p:cNvPr id="7" name="TextBox 6"/>
          <p:cNvSpPr txBox="1"/>
          <p:nvPr/>
        </p:nvSpPr>
        <p:spPr>
          <a:xfrm>
            <a:off x="7241872" y="5373131"/>
            <a:ext cx="1368247" cy="584776"/>
          </a:xfrm>
          <a:prstGeom prst="rect">
            <a:avLst/>
          </a:prstGeom>
          <a:noFill/>
        </p:spPr>
        <p:txBody>
          <a:bodyPr wrap="square" rtlCol="0">
            <a:spAutoFit/>
          </a:bodyPr>
          <a:lstStyle/>
          <a:p>
            <a:pPr algn="ctr"/>
            <a:r>
              <a:rPr lang="en-US" sz="3200" dirty="0" smtClean="0"/>
              <a:t>ESB</a:t>
            </a:r>
            <a:endParaRPr lang="en-US" sz="3200" dirty="0"/>
          </a:p>
        </p:txBody>
      </p:sp>
    </p:spTree>
    <p:extLst>
      <p:ext uri="{BB962C8B-B14F-4D97-AF65-F5344CB8AC3E}">
        <p14:creationId xmlns:p14="http://schemas.microsoft.com/office/powerpoint/2010/main" val="205551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Patterns of Usage of a Messaging System</a:t>
            </a:r>
            <a:endParaRPr lang="en-US" dirty="0"/>
          </a:p>
        </p:txBody>
      </p:sp>
      <p:sp>
        <p:nvSpPr>
          <p:cNvPr id="3" name="Content Placeholder 2"/>
          <p:cNvSpPr>
            <a:spLocks noGrp="1"/>
          </p:cNvSpPr>
          <p:nvPr>
            <p:ph sz="half" idx="1"/>
          </p:nvPr>
        </p:nvSpPr>
        <p:spPr>
          <a:xfrm>
            <a:off x="2045823" y="1600200"/>
            <a:ext cx="5052355" cy="490857"/>
          </a:xfrm>
        </p:spPr>
        <p:txBody>
          <a:bodyPr>
            <a:normAutofit/>
          </a:bodyPr>
          <a:lstStyle/>
          <a:p>
            <a:pPr marL="0" indent="0" algn="ctr">
              <a:buNone/>
            </a:pPr>
            <a:r>
              <a:rPr lang="en-US" sz="2200" dirty="0" smtClean="0"/>
              <a:t>Fan-in</a:t>
            </a:r>
          </a:p>
        </p:txBody>
      </p:sp>
      <p:sp>
        <p:nvSpPr>
          <p:cNvPr id="4" name="Rounded Rectangle 3"/>
          <p:cNvSpPr/>
          <p:nvPr/>
        </p:nvSpPr>
        <p:spPr>
          <a:xfrm>
            <a:off x="1289928"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cxnSp>
        <p:nvCxnSpPr>
          <p:cNvPr id="9" name="Curved Connector 8"/>
          <p:cNvCxnSpPr>
            <a:stCxn id="4" idx="3"/>
          </p:cNvCxnSpPr>
          <p:nvPr/>
        </p:nvCxnSpPr>
        <p:spPr>
          <a:xfrm>
            <a:off x="3060324" y="2717459"/>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4633484" y="3649252"/>
            <a:ext cx="1889062" cy="33415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2629366"/>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289928"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17" name="Rounded Rectangle 16"/>
          <p:cNvSpPr/>
          <p:nvPr/>
        </p:nvSpPr>
        <p:spPr>
          <a:xfrm>
            <a:off x="1289928"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cxnSp>
        <p:nvCxnSpPr>
          <p:cNvPr id="22" name="Curved Connector 21"/>
          <p:cNvCxnSpPr/>
          <p:nvPr/>
        </p:nvCxnSpPr>
        <p:spPr>
          <a:xfrm>
            <a:off x="3060324" y="3640964"/>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a:off x="3045043" y="4642772"/>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940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Why Messaging?</a:t>
            </a:r>
            <a:endParaRPr lang="en-US" dirty="0"/>
          </a:p>
        </p:txBody>
      </p:sp>
    </p:spTree>
    <p:extLst>
      <p:ext uri="{BB962C8B-B14F-4D97-AF65-F5344CB8AC3E}">
        <p14:creationId xmlns:p14="http://schemas.microsoft.com/office/powerpoint/2010/main" val="37987362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Why Messaging?</a:t>
            </a:r>
            <a:endParaRPr lang="en-US" dirty="0"/>
          </a:p>
        </p:txBody>
      </p:sp>
      <p:sp>
        <p:nvSpPr>
          <p:cNvPr id="3" name="Content Placeholder 2"/>
          <p:cNvSpPr>
            <a:spLocks noGrp="1"/>
          </p:cNvSpPr>
          <p:nvPr>
            <p:ph sz="half" idx="1"/>
          </p:nvPr>
        </p:nvSpPr>
        <p:spPr>
          <a:xfrm>
            <a:off x="2045823" y="1600200"/>
            <a:ext cx="5052355" cy="4525963"/>
          </a:xfrm>
        </p:spPr>
        <p:txBody>
          <a:bodyPr>
            <a:normAutofit fontScale="92500" lnSpcReduction="20000"/>
          </a:bodyPr>
          <a:lstStyle/>
          <a:p>
            <a:pPr marL="0" indent="0" algn="ctr">
              <a:buNone/>
            </a:pPr>
            <a:r>
              <a:rPr lang="en-US" sz="3200" dirty="0" smtClean="0"/>
              <a:t>Offload Work</a:t>
            </a:r>
          </a:p>
          <a:p>
            <a:pPr marL="0" indent="0" algn="ctr">
              <a:buNone/>
            </a:pPr>
            <a:endParaRPr lang="en-US" sz="3200" dirty="0" smtClean="0"/>
          </a:p>
          <a:p>
            <a:pPr marL="0" indent="0" algn="ctr">
              <a:buNone/>
            </a:pPr>
            <a:r>
              <a:rPr lang="en-US" sz="3200" dirty="0" smtClean="0"/>
              <a:t>Distribute Work</a:t>
            </a:r>
          </a:p>
          <a:p>
            <a:pPr marL="0" indent="0" algn="ctr">
              <a:buNone/>
            </a:pPr>
            <a:endParaRPr lang="en-US" sz="3200" dirty="0" smtClean="0"/>
          </a:p>
          <a:p>
            <a:pPr marL="0" indent="0" algn="ctr">
              <a:buNone/>
            </a:pPr>
            <a:r>
              <a:rPr lang="en-US" sz="3200" dirty="0" smtClean="0"/>
              <a:t>SOA</a:t>
            </a:r>
          </a:p>
          <a:p>
            <a:pPr marL="0" indent="0" algn="ctr">
              <a:buNone/>
            </a:pPr>
            <a:endParaRPr lang="en-US" sz="3200" dirty="0" smtClean="0"/>
          </a:p>
          <a:p>
            <a:pPr marL="0" indent="0" algn="ctr">
              <a:buNone/>
            </a:pPr>
            <a:r>
              <a:rPr lang="en-US" sz="3200" dirty="0" smtClean="0"/>
              <a:t>Easy Expansion</a:t>
            </a:r>
          </a:p>
          <a:p>
            <a:pPr marL="0" indent="0" algn="ctr">
              <a:buNone/>
            </a:pPr>
            <a:endParaRPr lang="en-US" sz="3200" dirty="0" smtClean="0"/>
          </a:p>
          <a:p>
            <a:pPr marL="0" indent="0" algn="ctr">
              <a:buNone/>
            </a:pPr>
            <a:r>
              <a:rPr lang="en-US" sz="3200" dirty="0" smtClean="0"/>
              <a:t>Easier to Conceptualize than Threading</a:t>
            </a:r>
          </a:p>
        </p:txBody>
      </p:sp>
    </p:spTree>
    <p:extLst>
      <p:ext uri="{BB962C8B-B14F-4D97-AF65-F5344CB8AC3E}">
        <p14:creationId xmlns:p14="http://schemas.microsoft.com/office/powerpoint/2010/main" val="37839051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Why Messaging?</a:t>
            </a:r>
            <a:br>
              <a:rPr lang="en-US" sz="4900" dirty="0" smtClean="0"/>
            </a:br>
            <a:r>
              <a:rPr lang="en-US" sz="3600" dirty="0" smtClean="0"/>
              <a:t>“Normal” Alternatives</a:t>
            </a:r>
            <a:endParaRPr lang="en-US" dirty="0"/>
          </a:p>
        </p:txBody>
      </p:sp>
      <p:sp>
        <p:nvSpPr>
          <p:cNvPr id="3" name="Content Placeholder 2"/>
          <p:cNvSpPr>
            <a:spLocks noGrp="1"/>
          </p:cNvSpPr>
          <p:nvPr>
            <p:ph sz="half" idx="1"/>
          </p:nvPr>
        </p:nvSpPr>
        <p:spPr>
          <a:xfrm>
            <a:off x="2045823" y="1600200"/>
            <a:ext cx="5052355" cy="662725"/>
          </a:xfrm>
        </p:spPr>
        <p:txBody>
          <a:bodyPr>
            <a:normAutofit/>
          </a:bodyPr>
          <a:lstStyle/>
          <a:p>
            <a:pPr marL="0" indent="0" algn="ctr">
              <a:buNone/>
            </a:pPr>
            <a:r>
              <a:rPr lang="en-US" sz="3200" dirty="0" smtClean="0"/>
              <a:t>Threading vs. Messaging</a:t>
            </a:r>
          </a:p>
        </p:txBody>
      </p:sp>
      <p:sp>
        <p:nvSpPr>
          <p:cNvPr id="5" name="Content Placeholder 4"/>
          <p:cNvSpPr>
            <a:spLocks noGrp="1"/>
          </p:cNvSpPr>
          <p:nvPr>
            <p:ph sz="half" idx="1"/>
          </p:nvPr>
        </p:nvSpPr>
        <p:spPr>
          <a:xfrm>
            <a:off x="2547503" y="2125351"/>
            <a:ext cx="4038600" cy="4525963"/>
          </a:xfrm>
        </p:spPr>
        <p:txBody>
          <a:bodyPr>
            <a:normAutofit/>
          </a:bodyPr>
          <a:lstStyle/>
          <a:p>
            <a:r>
              <a:rPr lang="en-US" dirty="0" smtClean="0"/>
              <a:t>Pros</a:t>
            </a:r>
          </a:p>
          <a:p>
            <a:pPr lvl="1"/>
            <a:r>
              <a:rPr lang="en-US" dirty="0" smtClean="0"/>
              <a:t>Visualization is easier</a:t>
            </a:r>
          </a:p>
          <a:p>
            <a:pPr lvl="1"/>
            <a:r>
              <a:rPr lang="en-US" dirty="0" smtClean="0"/>
              <a:t>No shared state</a:t>
            </a:r>
          </a:p>
          <a:p>
            <a:pPr lvl="1"/>
            <a:r>
              <a:rPr lang="en-US" dirty="0" smtClean="0"/>
              <a:t>Distribution</a:t>
            </a:r>
          </a:p>
          <a:p>
            <a:pPr lvl="1"/>
            <a:r>
              <a:rPr lang="en-US" dirty="0" smtClean="0"/>
              <a:t>Resiliency</a:t>
            </a:r>
          </a:p>
          <a:p>
            <a:r>
              <a:rPr lang="en-US" dirty="0" smtClean="0"/>
              <a:t>Cons</a:t>
            </a:r>
          </a:p>
          <a:p>
            <a:pPr lvl="1"/>
            <a:r>
              <a:rPr lang="en-US" dirty="0" smtClean="0"/>
              <a:t>New tools to learn</a:t>
            </a:r>
          </a:p>
          <a:p>
            <a:pPr lvl="1"/>
            <a:r>
              <a:rPr lang="en-US" dirty="0" smtClean="0"/>
              <a:t>Not native to language (most of the time)</a:t>
            </a:r>
            <a:endParaRPr lang="en-US" dirty="0"/>
          </a:p>
        </p:txBody>
      </p:sp>
    </p:spTree>
    <p:extLst>
      <p:ext uri="{BB962C8B-B14F-4D97-AF65-F5344CB8AC3E}">
        <p14:creationId xmlns:p14="http://schemas.microsoft.com/office/powerpoint/2010/main" val="1091292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Why Messaging?</a:t>
            </a:r>
            <a:br>
              <a:rPr lang="en-US" sz="4900" dirty="0" smtClean="0"/>
            </a:br>
            <a:r>
              <a:rPr lang="en-US" sz="3600" dirty="0" smtClean="0"/>
              <a:t>“Normal” Alternatives</a:t>
            </a:r>
            <a:endParaRPr lang="en-US" dirty="0"/>
          </a:p>
        </p:txBody>
      </p:sp>
      <p:sp>
        <p:nvSpPr>
          <p:cNvPr id="3" name="Content Placeholder 2"/>
          <p:cNvSpPr>
            <a:spLocks noGrp="1"/>
          </p:cNvSpPr>
          <p:nvPr>
            <p:ph sz="half" idx="1"/>
          </p:nvPr>
        </p:nvSpPr>
        <p:spPr>
          <a:xfrm>
            <a:off x="2045823" y="1600200"/>
            <a:ext cx="5052355" cy="662725"/>
          </a:xfrm>
        </p:spPr>
        <p:txBody>
          <a:bodyPr>
            <a:normAutofit/>
          </a:bodyPr>
          <a:lstStyle/>
          <a:p>
            <a:pPr marL="0" indent="0" algn="ctr">
              <a:buNone/>
            </a:pPr>
            <a:r>
              <a:rPr lang="en-US" sz="3200" dirty="0" smtClean="0"/>
              <a:t>RPC vs. Messaging</a:t>
            </a:r>
          </a:p>
        </p:txBody>
      </p:sp>
      <p:sp>
        <p:nvSpPr>
          <p:cNvPr id="5" name="Content Placeholder 4"/>
          <p:cNvSpPr>
            <a:spLocks noGrp="1"/>
          </p:cNvSpPr>
          <p:nvPr>
            <p:ph sz="half" idx="1"/>
          </p:nvPr>
        </p:nvSpPr>
        <p:spPr>
          <a:xfrm>
            <a:off x="2547503" y="2125351"/>
            <a:ext cx="4038600" cy="4525963"/>
          </a:xfrm>
        </p:spPr>
        <p:txBody>
          <a:bodyPr>
            <a:normAutofit lnSpcReduction="10000"/>
          </a:bodyPr>
          <a:lstStyle/>
          <a:p>
            <a:r>
              <a:rPr lang="en-US" dirty="0" smtClean="0"/>
              <a:t>Pros</a:t>
            </a:r>
          </a:p>
          <a:p>
            <a:pPr lvl="1"/>
            <a:r>
              <a:rPr lang="en-US" dirty="0" smtClean="0"/>
              <a:t>Loose coupling</a:t>
            </a:r>
          </a:p>
          <a:p>
            <a:pPr lvl="1"/>
            <a:r>
              <a:rPr lang="en-US" dirty="0" smtClean="0"/>
              <a:t>Easier distribution</a:t>
            </a:r>
          </a:p>
          <a:p>
            <a:pPr lvl="1"/>
            <a:r>
              <a:rPr lang="en-US" dirty="0" smtClean="0"/>
              <a:t>Resiliency</a:t>
            </a:r>
          </a:p>
          <a:p>
            <a:pPr lvl="1"/>
            <a:r>
              <a:rPr lang="en-US" dirty="0" smtClean="0"/>
              <a:t>Can have lower overhead to set up (WCF)</a:t>
            </a:r>
          </a:p>
          <a:p>
            <a:r>
              <a:rPr lang="en-US" dirty="0" smtClean="0"/>
              <a:t>Cons</a:t>
            </a:r>
          </a:p>
          <a:p>
            <a:pPr lvl="1"/>
            <a:r>
              <a:rPr lang="en-US" dirty="0" smtClean="0"/>
              <a:t>New tools to learn</a:t>
            </a:r>
          </a:p>
          <a:p>
            <a:pPr lvl="1"/>
            <a:r>
              <a:rPr lang="en-US" dirty="0" smtClean="0"/>
              <a:t>Not native to language (most of the time)</a:t>
            </a:r>
            <a:endParaRPr lang="en-US" dirty="0"/>
          </a:p>
        </p:txBody>
      </p:sp>
    </p:spTree>
    <p:extLst>
      <p:ext uri="{BB962C8B-B14F-4D97-AF65-F5344CB8AC3E}">
        <p14:creationId xmlns:p14="http://schemas.microsoft.com/office/powerpoint/2010/main" val="1326199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Why Messaging?</a:t>
            </a:r>
            <a:br>
              <a:rPr lang="en-US" sz="4900" dirty="0" smtClean="0"/>
            </a:br>
            <a:r>
              <a:rPr lang="en-US" sz="3600" dirty="0" smtClean="0"/>
              <a:t>“Normal” Alternatives</a:t>
            </a:r>
            <a:endParaRPr lang="en-US" dirty="0"/>
          </a:p>
        </p:txBody>
      </p:sp>
      <p:sp>
        <p:nvSpPr>
          <p:cNvPr id="3" name="Content Placeholder 2"/>
          <p:cNvSpPr>
            <a:spLocks noGrp="1"/>
          </p:cNvSpPr>
          <p:nvPr>
            <p:ph sz="half" idx="1"/>
          </p:nvPr>
        </p:nvSpPr>
        <p:spPr>
          <a:xfrm>
            <a:off x="2045823" y="1600200"/>
            <a:ext cx="5052355" cy="662725"/>
          </a:xfrm>
        </p:spPr>
        <p:txBody>
          <a:bodyPr>
            <a:normAutofit/>
          </a:bodyPr>
          <a:lstStyle/>
          <a:p>
            <a:pPr marL="0" indent="0" algn="ctr">
              <a:buNone/>
            </a:pPr>
            <a:r>
              <a:rPr lang="en-US" sz="3200" dirty="0" smtClean="0"/>
              <a:t>Load Balancers vs. Messaging</a:t>
            </a:r>
          </a:p>
        </p:txBody>
      </p:sp>
      <p:sp>
        <p:nvSpPr>
          <p:cNvPr id="5" name="Content Placeholder 4"/>
          <p:cNvSpPr>
            <a:spLocks noGrp="1"/>
          </p:cNvSpPr>
          <p:nvPr>
            <p:ph sz="half" idx="1"/>
          </p:nvPr>
        </p:nvSpPr>
        <p:spPr>
          <a:xfrm>
            <a:off x="2547503" y="2125351"/>
            <a:ext cx="4038600" cy="4525963"/>
          </a:xfrm>
        </p:spPr>
        <p:txBody>
          <a:bodyPr>
            <a:normAutofit fontScale="92500" lnSpcReduction="10000"/>
          </a:bodyPr>
          <a:lstStyle/>
          <a:p>
            <a:r>
              <a:rPr lang="en-US" dirty="0" smtClean="0"/>
              <a:t>Pros</a:t>
            </a:r>
          </a:p>
          <a:p>
            <a:pPr lvl="1"/>
            <a:r>
              <a:rPr lang="en-US" dirty="0" smtClean="0"/>
              <a:t>Doesn’t require expensive LB hardware</a:t>
            </a:r>
          </a:p>
          <a:p>
            <a:pPr lvl="1"/>
            <a:r>
              <a:rPr lang="en-US" dirty="0" smtClean="0"/>
              <a:t>LB &amp; failover becomes an application concern vs. networking</a:t>
            </a:r>
          </a:p>
          <a:p>
            <a:pPr lvl="1"/>
            <a:r>
              <a:rPr lang="en-US" dirty="0" smtClean="0"/>
              <a:t>Control and tuning</a:t>
            </a:r>
          </a:p>
          <a:p>
            <a:r>
              <a:rPr lang="en-US" dirty="0" smtClean="0"/>
              <a:t>Cons</a:t>
            </a:r>
          </a:p>
          <a:p>
            <a:pPr lvl="1"/>
            <a:r>
              <a:rPr lang="en-US" dirty="0" smtClean="0"/>
              <a:t>Requires planning</a:t>
            </a:r>
          </a:p>
          <a:p>
            <a:pPr lvl="1"/>
            <a:r>
              <a:rPr lang="en-US" dirty="0" smtClean="0"/>
              <a:t>Can’t just “stand it up”</a:t>
            </a:r>
          </a:p>
          <a:p>
            <a:pPr lvl="1"/>
            <a:r>
              <a:rPr lang="en-US" dirty="0" smtClean="0"/>
              <a:t>May require server(s) to do the work</a:t>
            </a:r>
            <a:endParaRPr lang="en-US" dirty="0"/>
          </a:p>
        </p:txBody>
      </p:sp>
    </p:spTree>
    <p:extLst>
      <p:ext uri="{BB962C8B-B14F-4D97-AF65-F5344CB8AC3E}">
        <p14:creationId xmlns:p14="http://schemas.microsoft.com/office/powerpoint/2010/main" val="1326199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Ready for some examples?</a:t>
            </a:r>
            <a:endParaRPr lang="en-US" dirty="0"/>
          </a:p>
        </p:txBody>
      </p:sp>
    </p:spTree>
    <p:extLst>
      <p:ext uri="{BB962C8B-B14F-4D97-AF65-F5344CB8AC3E}">
        <p14:creationId xmlns:p14="http://schemas.microsoft.com/office/powerpoint/2010/main" val="373243476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Simple Pub / Sub</a:t>
            </a:r>
            <a:endParaRPr lang="en-US" dirty="0"/>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sp>
        <p:nvSpPr>
          <p:cNvPr id="6" name="Rectangle 5"/>
          <p:cNvSpPr/>
          <p:nvPr/>
        </p:nvSpPr>
        <p:spPr>
          <a:xfrm>
            <a:off x="4321525" y="2251808"/>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32" idx="3"/>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19" name="Curved Connector 18"/>
          <p:cNvCxnSpPr>
            <a:stCxn id="31" idx="3"/>
            <a:endCxn id="18" idx="1"/>
          </p:cNvCxnSpPr>
          <p:nvPr/>
        </p:nvCxnSpPr>
        <p:spPr>
          <a:xfrm flipV="1">
            <a:off x="4633484" y="3649252"/>
            <a:ext cx="1889062" cy="295796"/>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Subscriber</a:t>
            </a:r>
          </a:p>
        </p:txBody>
      </p:sp>
      <p:cxnSp>
        <p:nvCxnSpPr>
          <p:cNvPr id="21" name="Curved Connector 20"/>
          <p:cNvCxnSpPr>
            <a:stCxn id="6" idx="3"/>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3416307"/>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sp>
        <p:nvSpPr>
          <p:cNvPr id="32" name="Rectangle 31"/>
          <p:cNvSpPr/>
          <p:nvPr/>
        </p:nvSpPr>
        <p:spPr>
          <a:xfrm>
            <a:off x="4321525" y="4586045"/>
            <a:ext cx="319118" cy="1057482"/>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5" name="Curved Connector 34"/>
          <p:cNvCxnSpPr>
            <a:endCxn id="32" idx="1"/>
          </p:cNvCxnSpPr>
          <p:nvPr/>
        </p:nvCxnSpPr>
        <p:spPr>
          <a:xfrm flipV="1">
            <a:off x="4019604" y="5114786"/>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flipV="1">
            <a:off x="4022483" y="286050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44870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Pub/Sub</a:t>
            </a:r>
            <a:endParaRPr lang="en-US" dirty="0"/>
          </a:p>
        </p:txBody>
      </p:sp>
      <p:pic>
        <p:nvPicPr>
          <p:cNvPr id="4" name="Picture 3"/>
          <p:cNvPicPr>
            <a:picLocks noChangeAspect="1"/>
          </p:cNvPicPr>
          <p:nvPr/>
        </p:nvPicPr>
        <p:blipFill>
          <a:blip r:embed="rId2"/>
          <a:stretch>
            <a:fillRect/>
          </a:stretch>
        </p:blipFill>
        <p:spPr>
          <a:xfrm>
            <a:off x="2215031" y="1571076"/>
            <a:ext cx="6375400" cy="1409700"/>
          </a:xfrm>
          <a:prstGeom prst="rect">
            <a:avLst/>
          </a:prstGeom>
        </p:spPr>
      </p:pic>
      <p:pic>
        <p:nvPicPr>
          <p:cNvPr id="5" name="Picture 4"/>
          <p:cNvPicPr>
            <a:picLocks noChangeAspect="1"/>
          </p:cNvPicPr>
          <p:nvPr/>
        </p:nvPicPr>
        <p:blipFill>
          <a:blip r:embed="rId3"/>
          <a:stretch>
            <a:fillRect/>
          </a:stretch>
        </p:blipFill>
        <p:spPr>
          <a:xfrm>
            <a:off x="2215031" y="3209015"/>
            <a:ext cx="6032500" cy="2298700"/>
          </a:xfrm>
          <a:prstGeom prst="rect">
            <a:avLst/>
          </a:prstGeom>
        </p:spPr>
      </p:pic>
      <p:sp>
        <p:nvSpPr>
          <p:cNvPr id="6" name="TextBox 5"/>
          <p:cNvSpPr txBox="1"/>
          <p:nvPr/>
        </p:nvSpPr>
        <p:spPr>
          <a:xfrm>
            <a:off x="849828" y="1973431"/>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858993" y="4159600"/>
            <a:ext cx="1172116" cy="369332"/>
          </a:xfrm>
          <a:prstGeom prst="rect">
            <a:avLst/>
          </a:prstGeom>
          <a:noFill/>
        </p:spPr>
        <p:txBody>
          <a:bodyPr wrap="none" rtlCol="0">
            <a:spAutoFit/>
          </a:bodyPr>
          <a:lstStyle/>
          <a:p>
            <a:r>
              <a:rPr lang="en-US" dirty="0" smtClean="0"/>
              <a:t>Subscriber</a:t>
            </a:r>
            <a:endParaRPr lang="en-US" dirty="0"/>
          </a:p>
        </p:txBody>
      </p:sp>
      <p:sp>
        <p:nvSpPr>
          <p:cNvPr id="8" name="TextBox 7"/>
          <p:cNvSpPr txBox="1"/>
          <p:nvPr/>
        </p:nvSpPr>
        <p:spPr>
          <a:xfrm>
            <a:off x="2215031" y="5921858"/>
            <a:ext cx="4288353" cy="307777"/>
          </a:xfrm>
          <a:prstGeom prst="rect">
            <a:avLst/>
          </a:prstGeom>
          <a:noFill/>
        </p:spPr>
        <p:txBody>
          <a:bodyPr wrap="none" rtlCol="0">
            <a:spAutoFit/>
          </a:bodyPr>
          <a:lstStyle/>
          <a:p>
            <a:r>
              <a:rPr lang="en-US" sz="1400" dirty="0" smtClean="0"/>
              <a:t>Files:  example1_publisher.rb &amp; example1_subscriber.rb</a:t>
            </a:r>
            <a:endParaRPr lang="en-US" sz="1400" dirty="0"/>
          </a:p>
        </p:txBody>
      </p:sp>
    </p:spTree>
    <p:extLst>
      <p:ext uri="{BB962C8B-B14F-4D97-AF65-F5344CB8AC3E}">
        <p14:creationId xmlns:p14="http://schemas.microsoft.com/office/powerpoint/2010/main" val="48551571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Broadcast</a:t>
            </a:r>
            <a:endParaRPr lang="en-US" dirty="0"/>
          </a:p>
        </p:txBody>
      </p:sp>
      <p:sp>
        <p:nvSpPr>
          <p:cNvPr id="3" name="Content Placeholder 2"/>
          <p:cNvSpPr>
            <a:spLocks noGrp="1"/>
          </p:cNvSpPr>
          <p:nvPr>
            <p:ph idx="1"/>
          </p:nvPr>
        </p:nvSpPr>
        <p:spPr>
          <a:xfrm>
            <a:off x="1659103" y="1600200"/>
            <a:ext cx="5825794" cy="4525963"/>
          </a:xfrm>
        </p:spPr>
        <p:txBody>
          <a:bodyPr/>
          <a:lstStyle/>
          <a:p>
            <a:pPr marL="0" indent="0">
              <a:buNone/>
            </a:pPr>
            <a:r>
              <a:rPr lang="en-US" dirty="0" smtClean="0"/>
              <a:t>Pub/Sub works great</a:t>
            </a:r>
          </a:p>
          <a:p>
            <a:pPr marL="0" indent="0">
              <a:buNone/>
            </a:pPr>
            <a:r>
              <a:rPr lang="en-US" dirty="0" smtClean="0"/>
              <a:t>Good for</a:t>
            </a:r>
          </a:p>
          <a:p>
            <a:pPr lvl="1"/>
            <a:r>
              <a:rPr lang="en-US" dirty="0" smtClean="0"/>
              <a:t>Logging</a:t>
            </a:r>
          </a:p>
          <a:p>
            <a:pPr lvl="1"/>
            <a:r>
              <a:rPr lang="en-US" dirty="0" smtClean="0"/>
              <a:t>Notifying system components of events as they occur</a:t>
            </a:r>
          </a:p>
          <a:p>
            <a:pPr lvl="1"/>
            <a:r>
              <a:rPr lang="en-US" dirty="0" smtClean="0"/>
              <a:t>Monitoring</a:t>
            </a:r>
          </a:p>
          <a:p>
            <a:pPr lvl="1"/>
            <a:r>
              <a:rPr lang="en-US" dirty="0" smtClean="0"/>
              <a:t>System diagnostics</a:t>
            </a:r>
          </a:p>
          <a:p>
            <a:pPr lvl="1"/>
            <a:endParaRPr lang="en-US" dirty="0"/>
          </a:p>
        </p:txBody>
      </p:sp>
    </p:spTree>
    <p:extLst>
      <p:ext uri="{BB962C8B-B14F-4D97-AF65-F5344CB8AC3E}">
        <p14:creationId xmlns:p14="http://schemas.microsoft.com/office/powerpoint/2010/main" val="40305199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8925" y="2008792"/>
            <a:ext cx="7506834" cy="2554545"/>
          </a:xfrm>
          <a:prstGeom prst="rect">
            <a:avLst/>
          </a:prstGeom>
          <a:noFill/>
        </p:spPr>
        <p:txBody>
          <a:bodyPr wrap="square" rtlCol="0">
            <a:spAutoFit/>
          </a:bodyPr>
          <a:lstStyle/>
          <a:p>
            <a:pPr algn="ctr"/>
            <a:r>
              <a:rPr lang="en-US" sz="3200" dirty="0"/>
              <a:t>Use of messaging can make your applications easier to </a:t>
            </a:r>
            <a:endParaRPr lang="en-US" sz="3200" dirty="0" smtClean="0"/>
          </a:p>
          <a:p>
            <a:pPr algn="ctr"/>
            <a:r>
              <a:rPr lang="en-US" sz="3200" dirty="0" smtClean="0"/>
              <a:t>build</a:t>
            </a:r>
            <a:r>
              <a:rPr lang="en-US" sz="3200" dirty="0"/>
              <a:t>, </a:t>
            </a:r>
            <a:endParaRPr lang="en-US" sz="3200" dirty="0" smtClean="0"/>
          </a:p>
          <a:p>
            <a:pPr algn="ctr"/>
            <a:r>
              <a:rPr lang="en-US" sz="3200" dirty="0" smtClean="0"/>
              <a:t>understand</a:t>
            </a:r>
            <a:r>
              <a:rPr lang="en-US" sz="3200" dirty="0"/>
              <a:t>, </a:t>
            </a:r>
            <a:endParaRPr lang="en-US" sz="3200" dirty="0" smtClean="0"/>
          </a:p>
          <a:p>
            <a:pPr algn="ctr"/>
            <a:r>
              <a:rPr lang="en-US" sz="3200" dirty="0" smtClean="0"/>
              <a:t>and </a:t>
            </a:r>
            <a:r>
              <a:rPr lang="en-US" sz="3200" dirty="0"/>
              <a:t>maintain</a:t>
            </a:r>
          </a:p>
        </p:txBody>
      </p:sp>
      <p:sp>
        <p:nvSpPr>
          <p:cNvPr id="5" name="Title 1"/>
          <p:cNvSpPr>
            <a:spLocks noGrp="1"/>
          </p:cNvSpPr>
          <p:nvPr>
            <p:ph type="title"/>
          </p:nvPr>
        </p:nvSpPr>
        <p:spPr>
          <a:xfrm>
            <a:off x="457200" y="274638"/>
            <a:ext cx="8229600" cy="1143000"/>
          </a:xfrm>
        </p:spPr>
        <p:txBody>
          <a:bodyPr/>
          <a:lstStyle/>
          <a:p>
            <a:r>
              <a:rPr lang="en-US" dirty="0" smtClean="0"/>
              <a:t>Fact or Fiction?</a:t>
            </a:r>
            <a:endParaRPr lang="en-US" dirty="0"/>
          </a:p>
        </p:txBody>
      </p:sp>
    </p:spTree>
    <p:extLst>
      <p:ext uri="{BB962C8B-B14F-4D97-AF65-F5344CB8AC3E}">
        <p14:creationId xmlns:p14="http://schemas.microsoft.com/office/powerpoint/2010/main" val="9441461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635"/>
          </a:xfrm>
        </p:spPr>
        <p:txBody>
          <a:bodyPr>
            <a:normAutofit fontScale="90000"/>
          </a:bodyPr>
          <a:lstStyle/>
          <a:p>
            <a:r>
              <a:rPr lang="en-US" dirty="0" smtClean="0"/>
              <a:t>Event Broadcast</a:t>
            </a:r>
            <a:endParaRPr lang="en-US" dirty="0"/>
          </a:p>
        </p:txBody>
      </p:sp>
      <p:sp>
        <p:nvSpPr>
          <p:cNvPr id="6" name="TextBox 5"/>
          <p:cNvSpPr txBox="1"/>
          <p:nvPr/>
        </p:nvSpPr>
        <p:spPr>
          <a:xfrm>
            <a:off x="190973" y="1788765"/>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286076" y="4528932"/>
            <a:ext cx="933744" cy="369332"/>
          </a:xfrm>
          <a:prstGeom prst="rect">
            <a:avLst/>
          </a:prstGeom>
          <a:noFill/>
        </p:spPr>
        <p:txBody>
          <a:bodyPr wrap="none" rtlCol="0">
            <a:spAutoFit/>
          </a:bodyPr>
          <a:lstStyle/>
          <a:p>
            <a:r>
              <a:rPr lang="en-US" dirty="0" smtClean="0"/>
              <a:t>Listener</a:t>
            </a:r>
            <a:endParaRPr lang="en-US" dirty="0"/>
          </a:p>
        </p:txBody>
      </p:sp>
      <p:sp>
        <p:nvSpPr>
          <p:cNvPr id="8" name="TextBox 7"/>
          <p:cNvSpPr txBox="1"/>
          <p:nvPr/>
        </p:nvSpPr>
        <p:spPr>
          <a:xfrm>
            <a:off x="1567944" y="6466542"/>
            <a:ext cx="6008113" cy="307777"/>
          </a:xfrm>
          <a:prstGeom prst="rect">
            <a:avLst/>
          </a:prstGeom>
          <a:noFill/>
        </p:spPr>
        <p:txBody>
          <a:bodyPr wrap="none" rtlCol="0">
            <a:spAutoFit/>
          </a:bodyPr>
          <a:lstStyle/>
          <a:p>
            <a:r>
              <a:rPr lang="en-US" sz="1400" dirty="0" smtClean="0"/>
              <a:t>Files:  example3_publisher.rb, example3_subscriber.rb, example3_subscriber.erl</a:t>
            </a:r>
            <a:endParaRPr lang="en-US" sz="1400" dirty="0"/>
          </a:p>
        </p:txBody>
      </p:sp>
      <p:pic>
        <p:nvPicPr>
          <p:cNvPr id="4" name="Picture 3"/>
          <p:cNvPicPr>
            <a:picLocks noChangeAspect="1"/>
          </p:cNvPicPr>
          <p:nvPr/>
        </p:nvPicPr>
        <p:blipFill>
          <a:blip r:embed="rId2"/>
          <a:stretch>
            <a:fillRect/>
          </a:stretch>
        </p:blipFill>
        <p:spPr>
          <a:xfrm>
            <a:off x="1384550" y="1098622"/>
            <a:ext cx="7465238" cy="2548794"/>
          </a:xfrm>
          <a:prstGeom prst="rect">
            <a:avLst/>
          </a:prstGeom>
        </p:spPr>
      </p:pic>
      <p:pic>
        <p:nvPicPr>
          <p:cNvPr id="5" name="Picture 4"/>
          <p:cNvPicPr>
            <a:picLocks noChangeAspect="1"/>
          </p:cNvPicPr>
          <p:nvPr/>
        </p:nvPicPr>
        <p:blipFill>
          <a:blip r:embed="rId3"/>
          <a:stretch>
            <a:fillRect/>
          </a:stretch>
        </p:blipFill>
        <p:spPr>
          <a:xfrm>
            <a:off x="1384550" y="3717537"/>
            <a:ext cx="7465238" cy="2748852"/>
          </a:xfrm>
          <a:prstGeom prst="rect">
            <a:avLst/>
          </a:prstGeom>
        </p:spPr>
      </p:pic>
    </p:spTree>
    <p:extLst>
      <p:ext uri="{BB962C8B-B14F-4D97-AF65-F5344CB8AC3E}">
        <p14:creationId xmlns:p14="http://schemas.microsoft.com/office/powerpoint/2010/main" val="160831225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3" name="Content Placeholder 2"/>
          <p:cNvSpPr>
            <a:spLocks noGrp="1"/>
          </p:cNvSpPr>
          <p:nvPr>
            <p:ph idx="1"/>
          </p:nvPr>
        </p:nvSpPr>
        <p:spPr>
          <a:xfrm>
            <a:off x="1659103" y="1600200"/>
            <a:ext cx="5825794" cy="4525963"/>
          </a:xfrm>
        </p:spPr>
        <p:txBody>
          <a:bodyPr/>
          <a:lstStyle/>
          <a:p>
            <a:pPr marL="0" indent="0">
              <a:buNone/>
            </a:pPr>
            <a:r>
              <a:rPr lang="en-US" dirty="0" smtClean="0"/>
              <a:t>Competing consumer works great</a:t>
            </a:r>
          </a:p>
          <a:p>
            <a:pPr marL="0" indent="0">
              <a:buNone/>
            </a:pPr>
            <a:r>
              <a:rPr lang="en-US" dirty="0" smtClean="0"/>
              <a:t>Good for</a:t>
            </a:r>
          </a:p>
          <a:p>
            <a:pPr lvl="1"/>
            <a:r>
              <a:rPr lang="en-US" dirty="0" smtClean="0"/>
              <a:t>Email sending</a:t>
            </a:r>
          </a:p>
          <a:p>
            <a:pPr lvl="1"/>
            <a:r>
              <a:rPr lang="en-US" dirty="0" smtClean="0"/>
              <a:t>Long running job tasking</a:t>
            </a:r>
          </a:p>
          <a:p>
            <a:pPr lvl="1"/>
            <a:endParaRPr lang="en-US" dirty="0"/>
          </a:p>
        </p:txBody>
      </p:sp>
    </p:spTree>
    <p:extLst>
      <p:ext uri="{BB962C8B-B14F-4D97-AF65-F5344CB8AC3E}">
        <p14:creationId xmlns:p14="http://schemas.microsoft.com/office/powerpoint/2010/main" val="180250742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Work Distribution</a:t>
            </a:r>
            <a:endParaRPr lang="en-US" dirty="0"/>
          </a:p>
        </p:txBody>
      </p:sp>
      <p:sp>
        <p:nvSpPr>
          <p:cNvPr id="4" name="Rounded Rectangle 3"/>
          <p:cNvSpPr/>
          <p:nvPr/>
        </p:nvSpPr>
        <p:spPr>
          <a:xfrm>
            <a:off x="1137528" y="262936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6522546" y="432300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9" name="Curved Connector 8"/>
          <p:cNvCxnSpPr>
            <a:stCxn id="4" idx="3"/>
            <a:endCxn id="25" idx="1"/>
          </p:cNvCxnSpPr>
          <p:nvPr/>
        </p:nvCxnSpPr>
        <p:spPr>
          <a:xfrm>
            <a:off x="2907924" y="2969329"/>
            <a:ext cx="792562" cy="9757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 idx="1"/>
          </p:cNvCxnSpPr>
          <p:nvPr/>
        </p:nvCxnSpPr>
        <p:spPr>
          <a:xfrm flipV="1">
            <a:off x="4640643" y="4662965"/>
            <a:ext cx="1881903" cy="45182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522546" y="330929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4633484" y="3649252"/>
            <a:ext cx="1889062" cy="33415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6522546" y="237749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21" name="Curved Connector 20"/>
          <p:cNvCxnSpPr>
            <a:endCxn id="20" idx="1"/>
          </p:cNvCxnSpPr>
          <p:nvPr/>
        </p:nvCxnSpPr>
        <p:spPr>
          <a:xfrm flipV="1">
            <a:off x="4640643" y="2717459"/>
            <a:ext cx="1881903" cy="630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700486" y="2251808"/>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4314366" y="2629366"/>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4012445" y="3945048"/>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700486" y="5786214"/>
            <a:ext cx="4415730" cy="646331"/>
          </a:xfrm>
          <a:prstGeom prst="rect">
            <a:avLst/>
          </a:prstGeom>
          <a:noFill/>
        </p:spPr>
        <p:txBody>
          <a:bodyPr wrap="none" rtlCol="0">
            <a:spAutoFit/>
          </a:bodyPr>
          <a:lstStyle/>
          <a:p>
            <a:pPr algn="ctr"/>
            <a:r>
              <a:rPr lang="en-US" dirty="0" smtClean="0"/>
              <a:t>Only one consumer receives a given message</a:t>
            </a:r>
          </a:p>
          <a:p>
            <a:pPr algn="ctr"/>
            <a:r>
              <a:rPr lang="en-US" dirty="0" smtClean="0"/>
              <a:t>“first come, first served”</a:t>
            </a:r>
            <a:endParaRPr lang="en-US" dirty="0"/>
          </a:p>
        </p:txBody>
      </p:sp>
    </p:spTree>
    <p:extLst>
      <p:ext uri="{BB962C8B-B14F-4D97-AF65-F5344CB8AC3E}">
        <p14:creationId xmlns:p14="http://schemas.microsoft.com/office/powerpoint/2010/main" val="360787375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6" name="TextBox 5"/>
          <p:cNvSpPr txBox="1"/>
          <p:nvPr/>
        </p:nvSpPr>
        <p:spPr>
          <a:xfrm>
            <a:off x="849828" y="1973431"/>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858993" y="4159600"/>
            <a:ext cx="892492" cy="369332"/>
          </a:xfrm>
          <a:prstGeom prst="rect">
            <a:avLst/>
          </a:prstGeom>
          <a:noFill/>
        </p:spPr>
        <p:txBody>
          <a:bodyPr wrap="none" rtlCol="0">
            <a:spAutoFit/>
          </a:bodyPr>
          <a:lstStyle/>
          <a:p>
            <a:r>
              <a:rPr lang="en-US" dirty="0" smtClean="0"/>
              <a:t>Worker</a:t>
            </a:r>
            <a:endParaRPr lang="en-US" dirty="0"/>
          </a:p>
        </p:txBody>
      </p:sp>
      <p:sp>
        <p:nvSpPr>
          <p:cNvPr id="8" name="TextBox 7"/>
          <p:cNvSpPr txBox="1"/>
          <p:nvPr/>
        </p:nvSpPr>
        <p:spPr>
          <a:xfrm>
            <a:off x="2215031" y="5921858"/>
            <a:ext cx="4256669" cy="307777"/>
          </a:xfrm>
          <a:prstGeom prst="rect">
            <a:avLst/>
          </a:prstGeom>
          <a:noFill/>
        </p:spPr>
        <p:txBody>
          <a:bodyPr wrap="none" rtlCol="0">
            <a:spAutoFit/>
          </a:bodyPr>
          <a:lstStyle/>
          <a:p>
            <a:r>
              <a:rPr lang="en-US" sz="1400" dirty="0" smtClean="0"/>
              <a:t>Files:  example2_publisher.rb &amp; example2_consumer.rb</a:t>
            </a:r>
            <a:endParaRPr lang="en-US" sz="1400" dirty="0"/>
          </a:p>
        </p:txBody>
      </p:sp>
      <p:pic>
        <p:nvPicPr>
          <p:cNvPr id="3" name="Picture 2"/>
          <p:cNvPicPr>
            <a:picLocks noChangeAspect="1"/>
          </p:cNvPicPr>
          <p:nvPr/>
        </p:nvPicPr>
        <p:blipFill>
          <a:blip r:embed="rId2"/>
          <a:stretch>
            <a:fillRect/>
          </a:stretch>
        </p:blipFill>
        <p:spPr>
          <a:xfrm>
            <a:off x="2215031" y="1417638"/>
            <a:ext cx="6311900" cy="1549400"/>
          </a:xfrm>
          <a:prstGeom prst="rect">
            <a:avLst/>
          </a:prstGeom>
        </p:spPr>
      </p:pic>
      <p:pic>
        <p:nvPicPr>
          <p:cNvPr id="9" name="Picture 8"/>
          <p:cNvPicPr>
            <a:picLocks noChangeAspect="1"/>
          </p:cNvPicPr>
          <p:nvPr/>
        </p:nvPicPr>
        <p:blipFill>
          <a:blip r:embed="rId3"/>
          <a:stretch>
            <a:fillRect/>
          </a:stretch>
        </p:blipFill>
        <p:spPr>
          <a:xfrm>
            <a:off x="2215031" y="3181253"/>
            <a:ext cx="6184900" cy="2501900"/>
          </a:xfrm>
          <a:prstGeom prst="rect">
            <a:avLst/>
          </a:prstGeom>
        </p:spPr>
      </p:pic>
    </p:spTree>
    <p:extLst>
      <p:ext uri="{BB962C8B-B14F-4D97-AF65-F5344CB8AC3E}">
        <p14:creationId xmlns:p14="http://schemas.microsoft.com/office/powerpoint/2010/main" val="30207304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 &amp; Consolidation</a:t>
            </a:r>
            <a:endParaRPr lang="en-US" dirty="0"/>
          </a:p>
        </p:txBody>
      </p:sp>
      <p:sp>
        <p:nvSpPr>
          <p:cNvPr id="3" name="Content Placeholder 2"/>
          <p:cNvSpPr>
            <a:spLocks noGrp="1"/>
          </p:cNvSpPr>
          <p:nvPr>
            <p:ph idx="1"/>
          </p:nvPr>
        </p:nvSpPr>
        <p:spPr>
          <a:xfrm>
            <a:off x="1659103" y="1600200"/>
            <a:ext cx="5825794" cy="4525963"/>
          </a:xfrm>
        </p:spPr>
        <p:txBody>
          <a:bodyPr/>
          <a:lstStyle/>
          <a:p>
            <a:pPr marL="0" indent="0">
              <a:buNone/>
            </a:pPr>
            <a:r>
              <a:rPr lang="en-US" dirty="0" smtClean="0"/>
              <a:t>Adds one more step of complexity</a:t>
            </a:r>
          </a:p>
          <a:p>
            <a:pPr marL="0" indent="0">
              <a:buNone/>
            </a:pPr>
            <a:r>
              <a:rPr lang="en-US" dirty="0" smtClean="0"/>
              <a:t>Good for</a:t>
            </a:r>
          </a:p>
          <a:p>
            <a:pPr lvl="1"/>
            <a:r>
              <a:rPr lang="en-US" dirty="0" smtClean="0"/>
              <a:t>Distributed workflows</a:t>
            </a:r>
          </a:p>
          <a:p>
            <a:pPr lvl="1"/>
            <a:r>
              <a:rPr lang="en-US" dirty="0" smtClean="0"/>
              <a:t>Asynchronous workflows</a:t>
            </a:r>
          </a:p>
          <a:p>
            <a:pPr lvl="1"/>
            <a:endParaRPr lang="en-US" dirty="0"/>
          </a:p>
        </p:txBody>
      </p:sp>
    </p:spTree>
    <p:extLst>
      <p:ext uri="{BB962C8B-B14F-4D97-AF65-F5344CB8AC3E}">
        <p14:creationId xmlns:p14="http://schemas.microsoft.com/office/powerpoint/2010/main" val="84730308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Work Distribution</a:t>
            </a:r>
            <a:endParaRPr lang="en-US" dirty="0"/>
          </a:p>
        </p:txBody>
      </p:sp>
      <p:sp>
        <p:nvSpPr>
          <p:cNvPr id="4" name="Rounded Rectangle 3"/>
          <p:cNvSpPr/>
          <p:nvPr/>
        </p:nvSpPr>
        <p:spPr>
          <a:xfrm>
            <a:off x="457199" y="2402925"/>
            <a:ext cx="1495845"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Publisher</a:t>
            </a:r>
          </a:p>
        </p:txBody>
      </p:sp>
      <p:sp>
        <p:nvSpPr>
          <p:cNvPr id="5" name="Rounded Rectangle 4"/>
          <p:cNvSpPr/>
          <p:nvPr/>
        </p:nvSpPr>
        <p:spPr>
          <a:xfrm>
            <a:off x="3600651" y="4299463"/>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9" name="Curved Connector 8"/>
          <p:cNvCxnSpPr>
            <a:stCxn id="4" idx="3"/>
            <a:endCxn id="25" idx="1"/>
          </p:cNvCxnSpPr>
          <p:nvPr/>
        </p:nvCxnSpPr>
        <p:spPr>
          <a:xfrm>
            <a:off x="1953044" y="2742887"/>
            <a:ext cx="286486" cy="85126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endCxn id="5" idx="1"/>
          </p:cNvCxnSpPr>
          <p:nvPr/>
        </p:nvCxnSpPr>
        <p:spPr>
          <a:xfrm>
            <a:off x="3172528" y="4639425"/>
            <a:ext cx="428123" cy="127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600651" y="3285750"/>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19" name="Curved Connector 18"/>
          <p:cNvCxnSpPr>
            <a:stCxn id="31" idx="3"/>
            <a:endCxn id="18" idx="1"/>
          </p:cNvCxnSpPr>
          <p:nvPr/>
        </p:nvCxnSpPr>
        <p:spPr>
          <a:xfrm flipV="1">
            <a:off x="3172528" y="3625712"/>
            <a:ext cx="428123" cy="68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3600651" y="2353957"/>
            <a:ext cx="1770396"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21" name="Curved Connector 20"/>
          <p:cNvCxnSpPr>
            <a:endCxn id="20" idx="1"/>
          </p:cNvCxnSpPr>
          <p:nvPr/>
        </p:nvCxnSpPr>
        <p:spPr>
          <a:xfrm flipV="1">
            <a:off x="3172528" y="2693919"/>
            <a:ext cx="428123" cy="48968"/>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239530" y="1900913"/>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1" name="Rectangle 30"/>
          <p:cNvSpPr/>
          <p:nvPr/>
        </p:nvSpPr>
        <p:spPr>
          <a:xfrm>
            <a:off x="2853410" y="2278471"/>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8" name="Curved Connector 37"/>
          <p:cNvCxnSpPr/>
          <p:nvPr/>
        </p:nvCxnSpPr>
        <p:spPr>
          <a:xfrm flipV="1">
            <a:off x="2551489" y="359415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a:off x="5361525" y="2665414"/>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6001687" y="2199763"/>
            <a:ext cx="319118" cy="338648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Message Exchange</a:t>
            </a:r>
            <a:endParaRPr lang="en-US" dirty="0"/>
          </a:p>
        </p:txBody>
      </p:sp>
      <p:sp>
        <p:nvSpPr>
          <p:cNvPr id="32" name="Rectangle 31"/>
          <p:cNvSpPr/>
          <p:nvPr/>
        </p:nvSpPr>
        <p:spPr>
          <a:xfrm>
            <a:off x="6615567" y="2577321"/>
            <a:ext cx="319118" cy="2708081"/>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Queue</a:t>
            </a:r>
            <a:endParaRPr lang="en-US" sz="1400" dirty="0"/>
          </a:p>
        </p:txBody>
      </p:sp>
      <p:cxnSp>
        <p:nvCxnSpPr>
          <p:cNvPr id="33" name="Curved Connector 32"/>
          <p:cNvCxnSpPr/>
          <p:nvPr/>
        </p:nvCxnSpPr>
        <p:spPr>
          <a:xfrm flipV="1">
            <a:off x="6313646" y="3893003"/>
            <a:ext cx="301921" cy="152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Curved Connector 33"/>
          <p:cNvCxnSpPr/>
          <p:nvPr/>
        </p:nvCxnSpPr>
        <p:spPr>
          <a:xfrm>
            <a:off x="5361525" y="3588919"/>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urved Connector 34"/>
          <p:cNvCxnSpPr/>
          <p:nvPr/>
        </p:nvCxnSpPr>
        <p:spPr>
          <a:xfrm>
            <a:off x="5346244" y="4590727"/>
            <a:ext cx="640162" cy="49073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7371897" y="3078910"/>
            <a:ext cx="1126377" cy="679923"/>
          </a:xfrm>
          <a:prstGeom prst="roundRect">
            <a:avLst/>
          </a:prstGeom>
          <a:ln w="38100">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solidFill>
                  <a:srgbClr val="000000"/>
                </a:solidFill>
              </a:rPr>
              <a:t>Consumer</a:t>
            </a:r>
          </a:p>
        </p:txBody>
      </p:sp>
      <p:cxnSp>
        <p:nvCxnSpPr>
          <p:cNvPr id="37" name="Curved Connector 36"/>
          <p:cNvCxnSpPr>
            <a:stCxn id="32" idx="3"/>
            <a:endCxn id="36" idx="1"/>
          </p:cNvCxnSpPr>
          <p:nvPr/>
        </p:nvCxnSpPr>
        <p:spPr>
          <a:xfrm flipV="1">
            <a:off x="6934685" y="3418872"/>
            <a:ext cx="437212" cy="51249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62276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6" name="TextBox 5"/>
          <p:cNvSpPr txBox="1"/>
          <p:nvPr/>
        </p:nvSpPr>
        <p:spPr>
          <a:xfrm>
            <a:off x="124132" y="1788765"/>
            <a:ext cx="1059304" cy="369332"/>
          </a:xfrm>
          <a:prstGeom prst="rect">
            <a:avLst/>
          </a:prstGeom>
          <a:noFill/>
        </p:spPr>
        <p:txBody>
          <a:bodyPr wrap="none" rtlCol="0">
            <a:spAutoFit/>
          </a:bodyPr>
          <a:lstStyle/>
          <a:p>
            <a:r>
              <a:rPr lang="en-US" dirty="0" smtClean="0"/>
              <a:t>Publisher</a:t>
            </a:r>
            <a:endParaRPr lang="en-US" dirty="0"/>
          </a:p>
        </p:txBody>
      </p:sp>
      <p:sp>
        <p:nvSpPr>
          <p:cNvPr id="7" name="TextBox 6"/>
          <p:cNvSpPr txBox="1"/>
          <p:nvPr/>
        </p:nvSpPr>
        <p:spPr>
          <a:xfrm>
            <a:off x="290944" y="4344266"/>
            <a:ext cx="892492" cy="369332"/>
          </a:xfrm>
          <a:prstGeom prst="rect">
            <a:avLst/>
          </a:prstGeom>
          <a:noFill/>
        </p:spPr>
        <p:txBody>
          <a:bodyPr wrap="none" rtlCol="0">
            <a:spAutoFit/>
          </a:bodyPr>
          <a:lstStyle/>
          <a:p>
            <a:r>
              <a:rPr lang="en-US" dirty="0" smtClean="0"/>
              <a:t>Worker</a:t>
            </a:r>
            <a:endParaRPr lang="en-US" dirty="0"/>
          </a:p>
        </p:txBody>
      </p:sp>
      <p:sp>
        <p:nvSpPr>
          <p:cNvPr id="8" name="TextBox 7"/>
          <p:cNvSpPr txBox="1"/>
          <p:nvPr/>
        </p:nvSpPr>
        <p:spPr>
          <a:xfrm>
            <a:off x="2215031" y="5921858"/>
            <a:ext cx="5213524" cy="307777"/>
          </a:xfrm>
          <a:prstGeom prst="rect">
            <a:avLst/>
          </a:prstGeom>
          <a:noFill/>
        </p:spPr>
        <p:txBody>
          <a:bodyPr wrap="none" rtlCol="0">
            <a:spAutoFit/>
          </a:bodyPr>
          <a:lstStyle/>
          <a:p>
            <a:r>
              <a:rPr lang="en-US" sz="1400" dirty="0" smtClean="0"/>
              <a:t>Files:  example4_publisher.rb, example4_worker &amp; example4_final.rb</a:t>
            </a:r>
            <a:endParaRPr lang="en-US" sz="1400" dirty="0"/>
          </a:p>
        </p:txBody>
      </p:sp>
      <p:pic>
        <p:nvPicPr>
          <p:cNvPr id="4" name="Picture 3"/>
          <p:cNvPicPr>
            <a:picLocks noChangeAspect="1"/>
          </p:cNvPicPr>
          <p:nvPr/>
        </p:nvPicPr>
        <p:blipFill>
          <a:blip r:embed="rId2"/>
          <a:stretch>
            <a:fillRect/>
          </a:stretch>
        </p:blipFill>
        <p:spPr>
          <a:xfrm>
            <a:off x="1183436" y="1184402"/>
            <a:ext cx="4153900" cy="1555717"/>
          </a:xfrm>
          <a:prstGeom prst="rect">
            <a:avLst/>
          </a:prstGeom>
        </p:spPr>
      </p:pic>
      <p:pic>
        <p:nvPicPr>
          <p:cNvPr id="5" name="Picture 4"/>
          <p:cNvPicPr>
            <a:picLocks noChangeAspect="1"/>
          </p:cNvPicPr>
          <p:nvPr/>
        </p:nvPicPr>
        <p:blipFill>
          <a:blip r:embed="rId3"/>
          <a:stretch>
            <a:fillRect/>
          </a:stretch>
        </p:blipFill>
        <p:spPr>
          <a:xfrm>
            <a:off x="1269717" y="3201658"/>
            <a:ext cx="6108700" cy="2720200"/>
          </a:xfrm>
          <a:prstGeom prst="rect">
            <a:avLst/>
          </a:prstGeom>
        </p:spPr>
      </p:pic>
      <p:pic>
        <p:nvPicPr>
          <p:cNvPr id="10" name="Picture 9"/>
          <p:cNvPicPr>
            <a:picLocks noChangeAspect="1"/>
          </p:cNvPicPr>
          <p:nvPr/>
        </p:nvPicPr>
        <p:blipFill>
          <a:blip r:embed="rId4"/>
          <a:stretch>
            <a:fillRect/>
          </a:stretch>
        </p:blipFill>
        <p:spPr>
          <a:xfrm>
            <a:off x="5232392" y="1575879"/>
            <a:ext cx="3911608" cy="1533376"/>
          </a:xfrm>
          <a:prstGeom prst="rect">
            <a:avLst/>
          </a:prstGeom>
        </p:spPr>
      </p:pic>
      <p:sp>
        <p:nvSpPr>
          <p:cNvPr id="11" name="TextBox 10"/>
          <p:cNvSpPr txBox="1"/>
          <p:nvPr/>
        </p:nvSpPr>
        <p:spPr>
          <a:xfrm>
            <a:off x="6688142" y="1174314"/>
            <a:ext cx="1390124" cy="369332"/>
          </a:xfrm>
          <a:prstGeom prst="rect">
            <a:avLst/>
          </a:prstGeom>
          <a:noFill/>
        </p:spPr>
        <p:txBody>
          <a:bodyPr wrap="none" rtlCol="0">
            <a:spAutoFit/>
          </a:bodyPr>
          <a:lstStyle/>
          <a:p>
            <a:r>
              <a:rPr lang="en-US" dirty="0" smtClean="0"/>
              <a:t>Final Worker</a:t>
            </a:r>
            <a:endParaRPr lang="en-US" dirty="0"/>
          </a:p>
        </p:txBody>
      </p:sp>
    </p:spTree>
    <p:extLst>
      <p:ext uri="{BB962C8B-B14F-4D97-AF65-F5344CB8AC3E}">
        <p14:creationId xmlns:p14="http://schemas.microsoft.com/office/powerpoint/2010/main" val="328330978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136990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4" name="TextBox 3"/>
          <p:cNvSpPr txBox="1"/>
          <p:nvPr/>
        </p:nvSpPr>
        <p:spPr>
          <a:xfrm>
            <a:off x="3088023" y="1783949"/>
            <a:ext cx="2967955" cy="2308324"/>
          </a:xfrm>
          <a:prstGeom prst="rect">
            <a:avLst/>
          </a:prstGeom>
          <a:noFill/>
        </p:spPr>
        <p:txBody>
          <a:bodyPr wrap="none" rtlCol="0">
            <a:spAutoFit/>
          </a:bodyPr>
          <a:lstStyle/>
          <a:p>
            <a:pPr algn="ctr"/>
            <a:r>
              <a:rPr lang="en-US" dirty="0" smtClean="0"/>
              <a:t>We just scratched the surface</a:t>
            </a:r>
          </a:p>
          <a:p>
            <a:pPr algn="ctr"/>
            <a:endParaRPr lang="en-US" dirty="0"/>
          </a:p>
          <a:p>
            <a:pPr algn="ctr"/>
            <a:endParaRPr lang="en-US" dirty="0" smtClean="0"/>
          </a:p>
          <a:p>
            <a:pPr algn="ctr"/>
            <a:endParaRPr lang="en-US" dirty="0" smtClean="0"/>
          </a:p>
          <a:p>
            <a:pPr algn="ctr"/>
            <a:r>
              <a:rPr lang="en-US" dirty="0" smtClean="0"/>
              <a:t>Google</a:t>
            </a:r>
          </a:p>
          <a:p>
            <a:pPr algn="ctr"/>
            <a:endParaRPr lang="en-US" dirty="0"/>
          </a:p>
          <a:p>
            <a:pPr algn="ctr"/>
            <a:r>
              <a:rPr lang="en-US" dirty="0" smtClean="0"/>
              <a:t>I’d be glad to talk</a:t>
            </a:r>
            <a:endParaRPr lang="en-US" dirty="0"/>
          </a:p>
          <a:p>
            <a:pPr algn="ctr"/>
            <a:endParaRPr lang="en-US" dirty="0"/>
          </a:p>
        </p:txBody>
      </p:sp>
      <p:sp>
        <p:nvSpPr>
          <p:cNvPr id="5" name="TextBox 4"/>
          <p:cNvSpPr txBox="1"/>
          <p:nvPr/>
        </p:nvSpPr>
        <p:spPr>
          <a:xfrm>
            <a:off x="2107833" y="5019247"/>
            <a:ext cx="4928340" cy="1477328"/>
          </a:xfrm>
          <a:prstGeom prst="rect">
            <a:avLst/>
          </a:prstGeom>
          <a:noFill/>
        </p:spPr>
        <p:txBody>
          <a:bodyPr wrap="none" rtlCol="0">
            <a:spAutoFit/>
          </a:bodyPr>
          <a:lstStyle/>
          <a:p>
            <a:pPr algn="ctr"/>
            <a:r>
              <a:rPr lang="en-US" dirty="0" smtClean="0"/>
              <a:t>Chris Meadows</a:t>
            </a:r>
          </a:p>
          <a:p>
            <a:pPr algn="ctr"/>
            <a:r>
              <a:rPr lang="en-US" dirty="0">
                <a:hlinkClick r:id="rId2"/>
              </a:rPr>
              <a:t>meadoch1@</a:t>
            </a:r>
            <a:r>
              <a:rPr lang="en-US" dirty="0" smtClean="0">
                <a:hlinkClick r:id="rId2"/>
              </a:rPr>
              <a:t>gmail.com</a:t>
            </a:r>
            <a:endParaRPr lang="en-US" dirty="0" smtClean="0"/>
          </a:p>
          <a:p>
            <a:pPr algn="ctr"/>
            <a:r>
              <a:rPr lang="en-US" dirty="0" smtClean="0"/>
              <a:t>@meadoch1 (Twitter)</a:t>
            </a:r>
          </a:p>
          <a:p>
            <a:pPr algn="ctr"/>
            <a:endParaRPr lang="en-US" dirty="0"/>
          </a:p>
          <a:p>
            <a:pPr algn="ctr"/>
            <a:r>
              <a:rPr lang="en-US" dirty="0" smtClean="0"/>
              <a:t>https:</a:t>
            </a:r>
            <a:r>
              <a:rPr lang="en-US" dirty="0"/>
              <a:t>//</a:t>
            </a:r>
            <a:r>
              <a:rPr lang="en-US" dirty="0" err="1"/>
              <a:t>github.com</a:t>
            </a:r>
            <a:r>
              <a:rPr lang="en-US" dirty="0"/>
              <a:t>/meadoch1</a:t>
            </a:r>
            <a:r>
              <a:rPr lang="en-US" dirty="0" smtClean="0"/>
              <a:t>/</a:t>
            </a:r>
            <a:r>
              <a:rPr lang="en-US" dirty="0" err="1" smtClean="0"/>
              <a:t>PracticalMessaging</a:t>
            </a:r>
            <a:endParaRPr lang="en-US" dirty="0"/>
          </a:p>
        </p:txBody>
      </p:sp>
    </p:spTree>
    <p:extLst>
      <p:ext uri="{BB962C8B-B14F-4D97-AF65-F5344CB8AC3E}">
        <p14:creationId xmlns:p14="http://schemas.microsoft.com/office/powerpoint/2010/main" val="20035139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Messaging?</a:t>
            </a:r>
            <a:endParaRPr lang="en-US" dirty="0"/>
          </a:p>
        </p:txBody>
      </p:sp>
      <p:sp>
        <p:nvSpPr>
          <p:cNvPr id="5" name="TextBox 4"/>
          <p:cNvSpPr txBox="1"/>
          <p:nvPr/>
        </p:nvSpPr>
        <p:spPr>
          <a:xfrm>
            <a:off x="92364" y="2373550"/>
            <a:ext cx="8843818" cy="1077218"/>
          </a:xfrm>
          <a:prstGeom prst="rect">
            <a:avLst/>
          </a:prstGeom>
          <a:noFill/>
        </p:spPr>
        <p:txBody>
          <a:bodyPr wrap="square" rtlCol="0">
            <a:spAutoFit/>
          </a:bodyPr>
          <a:lstStyle/>
          <a:p>
            <a:pPr algn="ctr"/>
            <a:r>
              <a:rPr lang="en-US" sz="1600" dirty="0"/>
              <a:t>“Message passing in computer science is a form of communication used in parallel computing, object-oriented programming, and </a:t>
            </a:r>
            <a:r>
              <a:rPr lang="en-US" sz="1600" dirty="0" err="1"/>
              <a:t>interprocess</a:t>
            </a:r>
            <a:r>
              <a:rPr lang="en-US" sz="1600" dirty="0"/>
              <a:t> communication. In this model, processes or objects can send and receive messages (comprising zero or more bytes, complex data structures, or even segments of code) to other processes. By waiting for messages, processes can also synchronize.” </a:t>
            </a:r>
            <a:r>
              <a:rPr lang="en-US" sz="1100" dirty="0"/>
              <a:t>- from </a:t>
            </a:r>
            <a:r>
              <a:rPr lang="en-US" sz="1100" dirty="0" smtClean="0"/>
              <a:t>Wikipedia</a:t>
            </a:r>
            <a:endParaRPr lang="en-US" sz="1050" dirty="0"/>
          </a:p>
        </p:txBody>
      </p:sp>
    </p:spTree>
    <p:extLst>
      <p:ext uri="{BB962C8B-B14F-4D97-AF65-F5344CB8AC3E}">
        <p14:creationId xmlns:p14="http://schemas.microsoft.com/office/powerpoint/2010/main" val="4017985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Messaging?</a:t>
            </a:r>
            <a:br>
              <a:rPr lang="en-US" dirty="0" smtClean="0"/>
            </a:br>
            <a:r>
              <a:rPr lang="en-US" sz="3100" dirty="0" smtClean="0"/>
              <a:t>(Practically Speaking)</a:t>
            </a:r>
            <a:endParaRPr lang="en-US" dirty="0"/>
          </a:p>
        </p:txBody>
      </p:sp>
      <p:sp>
        <p:nvSpPr>
          <p:cNvPr id="5" name="TextBox 4"/>
          <p:cNvSpPr txBox="1"/>
          <p:nvPr/>
        </p:nvSpPr>
        <p:spPr>
          <a:xfrm>
            <a:off x="92364" y="2373550"/>
            <a:ext cx="8843818" cy="1200328"/>
          </a:xfrm>
          <a:prstGeom prst="rect">
            <a:avLst/>
          </a:prstGeom>
          <a:noFill/>
        </p:spPr>
        <p:txBody>
          <a:bodyPr wrap="square" rtlCol="0">
            <a:spAutoFit/>
          </a:bodyPr>
          <a:lstStyle/>
          <a:p>
            <a:pPr algn="ctr"/>
            <a:r>
              <a:rPr lang="en-US" sz="2800" dirty="0"/>
              <a:t>A means of communication between two distinct programmatic </a:t>
            </a:r>
            <a:r>
              <a:rPr lang="en-US" sz="2800" dirty="0" smtClean="0"/>
              <a:t>constructs</a:t>
            </a:r>
          </a:p>
          <a:p>
            <a:pPr algn="ctr"/>
            <a:endParaRPr lang="en-US" sz="1600" dirty="0"/>
          </a:p>
        </p:txBody>
      </p:sp>
      <p:sp>
        <p:nvSpPr>
          <p:cNvPr id="4" name="Rectangle 3"/>
          <p:cNvSpPr/>
          <p:nvPr/>
        </p:nvSpPr>
        <p:spPr>
          <a:xfrm>
            <a:off x="3099459" y="3922219"/>
            <a:ext cx="2945082" cy="1200329"/>
          </a:xfrm>
          <a:prstGeom prst="rect">
            <a:avLst/>
          </a:prstGeom>
        </p:spPr>
        <p:txBody>
          <a:bodyPr wrap="square">
            <a:spAutoFit/>
          </a:bodyPr>
          <a:lstStyle/>
          <a:p>
            <a:r>
              <a:rPr lang="en-US" dirty="0"/>
              <a:t>Could be </a:t>
            </a:r>
            <a:endParaRPr lang="en-US" dirty="0" smtClean="0"/>
          </a:p>
          <a:p>
            <a:r>
              <a:rPr lang="en-US" dirty="0"/>
              <a:t>	</a:t>
            </a:r>
            <a:r>
              <a:rPr lang="en-US" dirty="0" smtClean="0"/>
              <a:t>inter-process</a:t>
            </a:r>
            <a:endParaRPr lang="en-US" dirty="0"/>
          </a:p>
          <a:p>
            <a:r>
              <a:rPr lang="en-US" dirty="0" smtClean="0"/>
              <a:t>	between simple objects</a:t>
            </a:r>
          </a:p>
          <a:p>
            <a:r>
              <a:rPr lang="en-US" dirty="0"/>
              <a:t>	</a:t>
            </a:r>
            <a:r>
              <a:rPr lang="en-US" dirty="0" smtClean="0"/>
              <a:t>asynchronous</a:t>
            </a:r>
            <a:endParaRPr lang="en-US" dirty="0"/>
          </a:p>
        </p:txBody>
      </p:sp>
    </p:spTree>
    <p:extLst>
      <p:ext uri="{BB962C8B-B14F-4D97-AF65-F5344CB8AC3E}">
        <p14:creationId xmlns:p14="http://schemas.microsoft.com/office/powerpoint/2010/main" val="41227661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Familiar?</a:t>
            </a:r>
            <a:endParaRPr lang="en-US" dirty="0"/>
          </a:p>
        </p:txBody>
      </p:sp>
      <p:sp>
        <p:nvSpPr>
          <p:cNvPr id="5" name="TextBox 4"/>
          <p:cNvSpPr txBox="1"/>
          <p:nvPr/>
        </p:nvSpPr>
        <p:spPr>
          <a:xfrm>
            <a:off x="4172032" y="2373550"/>
            <a:ext cx="799956" cy="369332"/>
          </a:xfrm>
          <a:prstGeom prst="rect">
            <a:avLst/>
          </a:prstGeom>
          <a:noFill/>
        </p:spPr>
        <p:txBody>
          <a:bodyPr wrap="none" rtlCol="0">
            <a:spAutoFit/>
          </a:bodyPr>
          <a:lstStyle/>
          <a:p>
            <a:pPr algn="ctr"/>
            <a:r>
              <a:rPr lang="en-US" dirty="0" smtClean="0"/>
              <a:t>DCOM</a:t>
            </a:r>
            <a:endParaRPr lang="en-US" dirty="0"/>
          </a:p>
        </p:txBody>
      </p:sp>
      <p:sp>
        <p:nvSpPr>
          <p:cNvPr id="4" name="TextBox 3"/>
          <p:cNvSpPr txBox="1"/>
          <p:nvPr/>
        </p:nvSpPr>
        <p:spPr>
          <a:xfrm>
            <a:off x="1958485" y="1617793"/>
            <a:ext cx="845041" cy="369332"/>
          </a:xfrm>
          <a:prstGeom prst="rect">
            <a:avLst/>
          </a:prstGeom>
          <a:noFill/>
        </p:spPr>
        <p:txBody>
          <a:bodyPr wrap="none" rtlCol="0">
            <a:spAutoFit/>
          </a:bodyPr>
          <a:lstStyle/>
          <a:p>
            <a:pPr algn="ctr"/>
            <a:r>
              <a:rPr lang="en-US" dirty="0" smtClean="0"/>
              <a:t>CORBA</a:t>
            </a:r>
            <a:endParaRPr lang="en-US" dirty="0"/>
          </a:p>
        </p:txBody>
      </p:sp>
      <p:sp>
        <p:nvSpPr>
          <p:cNvPr id="6" name="TextBox 5"/>
          <p:cNvSpPr txBox="1"/>
          <p:nvPr/>
        </p:nvSpPr>
        <p:spPr>
          <a:xfrm>
            <a:off x="5864002" y="2095081"/>
            <a:ext cx="1016700" cy="369332"/>
          </a:xfrm>
          <a:prstGeom prst="rect">
            <a:avLst/>
          </a:prstGeom>
          <a:noFill/>
        </p:spPr>
        <p:txBody>
          <a:bodyPr wrap="none" rtlCol="0">
            <a:spAutoFit/>
          </a:bodyPr>
          <a:lstStyle/>
          <a:p>
            <a:pPr algn="ctr"/>
            <a:r>
              <a:rPr lang="en-US" dirty="0" smtClean="0"/>
              <a:t>Java RMI</a:t>
            </a:r>
            <a:endParaRPr lang="en-US" dirty="0"/>
          </a:p>
        </p:txBody>
      </p:sp>
      <p:sp>
        <p:nvSpPr>
          <p:cNvPr id="7" name="TextBox 6"/>
          <p:cNvSpPr txBox="1"/>
          <p:nvPr/>
        </p:nvSpPr>
        <p:spPr>
          <a:xfrm>
            <a:off x="1382086" y="4370372"/>
            <a:ext cx="697627" cy="369332"/>
          </a:xfrm>
          <a:prstGeom prst="rect">
            <a:avLst/>
          </a:prstGeom>
          <a:noFill/>
        </p:spPr>
        <p:txBody>
          <a:bodyPr wrap="none" rtlCol="0">
            <a:spAutoFit/>
          </a:bodyPr>
          <a:lstStyle/>
          <a:p>
            <a:pPr algn="ctr"/>
            <a:r>
              <a:rPr lang="en-US" dirty="0" smtClean="0"/>
              <a:t>SOAP</a:t>
            </a:r>
            <a:endParaRPr lang="en-US" dirty="0"/>
          </a:p>
        </p:txBody>
      </p:sp>
      <p:sp>
        <p:nvSpPr>
          <p:cNvPr id="8" name="TextBox 7"/>
          <p:cNvSpPr txBox="1"/>
          <p:nvPr/>
        </p:nvSpPr>
        <p:spPr>
          <a:xfrm>
            <a:off x="6123252" y="4091903"/>
            <a:ext cx="1906667" cy="369332"/>
          </a:xfrm>
          <a:prstGeom prst="rect">
            <a:avLst/>
          </a:prstGeom>
          <a:noFill/>
        </p:spPr>
        <p:txBody>
          <a:bodyPr wrap="none" rtlCol="0">
            <a:spAutoFit/>
          </a:bodyPr>
          <a:lstStyle/>
          <a:p>
            <a:pPr algn="ctr"/>
            <a:r>
              <a:rPr lang="en-US" dirty="0" smtClean="0"/>
              <a:t>Ruby </a:t>
            </a:r>
            <a:r>
              <a:rPr lang="en-US" dirty="0"/>
              <a:t>method </a:t>
            </a:r>
            <a:r>
              <a:rPr lang="en-US" dirty="0" smtClean="0"/>
              <a:t>calls</a:t>
            </a:r>
            <a:endParaRPr lang="en-US" dirty="0"/>
          </a:p>
        </p:txBody>
      </p:sp>
      <p:sp>
        <p:nvSpPr>
          <p:cNvPr id="9" name="TextBox 8"/>
          <p:cNvSpPr txBox="1"/>
          <p:nvPr/>
        </p:nvSpPr>
        <p:spPr>
          <a:xfrm>
            <a:off x="257125" y="2005589"/>
            <a:ext cx="1574169" cy="369332"/>
          </a:xfrm>
          <a:prstGeom prst="rect">
            <a:avLst/>
          </a:prstGeom>
          <a:noFill/>
        </p:spPr>
        <p:txBody>
          <a:bodyPr wrap="none" rtlCol="0">
            <a:spAutoFit/>
          </a:bodyPr>
          <a:lstStyle/>
          <a:p>
            <a:pPr algn="ctr"/>
            <a:r>
              <a:rPr lang="en-US" dirty="0" smtClean="0"/>
              <a:t>.</a:t>
            </a:r>
            <a:r>
              <a:rPr lang="en-US" dirty="0"/>
              <a:t>NET </a:t>
            </a:r>
            <a:r>
              <a:rPr lang="en-US" dirty="0" err="1" smtClean="0"/>
              <a:t>Remoting</a:t>
            </a:r>
            <a:endParaRPr lang="en-US" dirty="0"/>
          </a:p>
        </p:txBody>
      </p:sp>
      <p:sp>
        <p:nvSpPr>
          <p:cNvPr id="10" name="TextBox 9"/>
          <p:cNvSpPr txBox="1"/>
          <p:nvPr/>
        </p:nvSpPr>
        <p:spPr>
          <a:xfrm>
            <a:off x="2871007" y="3698829"/>
            <a:ext cx="1441420" cy="369332"/>
          </a:xfrm>
          <a:prstGeom prst="rect">
            <a:avLst/>
          </a:prstGeom>
          <a:noFill/>
        </p:spPr>
        <p:txBody>
          <a:bodyPr wrap="none" rtlCol="0">
            <a:spAutoFit/>
          </a:bodyPr>
          <a:lstStyle/>
          <a:p>
            <a:pPr algn="ctr"/>
            <a:r>
              <a:rPr lang="en-US" dirty="0" smtClean="0"/>
              <a:t>Web Services</a:t>
            </a:r>
            <a:endParaRPr lang="en-US" dirty="0"/>
          </a:p>
        </p:txBody>
      </p:sp>
      <p:sp>
        <p:nvSpPr>
          <p:cNvPr id="11" name="TextBox 10"/>
          <p:cNvSpPr txBox="1"/>
          <p:nvPr/>
        </p:nvSpPr>
        <p:spPr>
          <a:xfrm>
            <a:off x="2319955" y="5510317"/>
            <a:ext cx="1339392" cy="369332"/>
          </a:xfrm>
          <a:prstGeom prst="rect">
            <a:avLst/>
          </a:prstGeom>
          <a:noFill/>
        </p:spPr>
        <p:txBody>
          <a:bodyPr wrap="none" rtlCol="0">
            <a:spAutoFit/>
          </a:bodyPr>
          <a:lstStyle/>
          <a:p>
            <a:pPr algn="ctr"/>
            <a:r>
              <a:rPr lang="en-US" dirty="0" err="1" smtClean="0"/>
              <a:t>RESTful</a:t>
            </a:r>
            <a:r>
              <a:rPr lang="en-US" dirty="0" smtClean="0"/>
              <a:t> APIs</a:t>
            </a:r>
            <a:endParaRPr lang="en-US" dirty="0"/>
          </a:p>
        </p:txBody>
      </p:sp>
      <p:sp>
        <p:nvSpPr>
          <p:cNvPr id="12" name="TextBox 11"/>
          <p:cNvSpPr txBox="1"/>
          <p:nvPr/>
        </p:nvSpPr>
        <p:spPr>
          <a:xfrm>
            <a:off x="7147822" y="2605195"/>
            <a:ext cx="790150" cy="369332"/>
          </a:xfrm>
          <a:prstGeom prst="rect">
            <a:avLst/>
          </a:prstGeom>
          <a:noFill/>
        </p:spPr>
        <p:txBody>
          <a:bodyPr wrap="none" rtlCol="0">
            <a:spAutoFit/>
          </a:bodyPr>
          <a:lstStyle/>
          <a:p>
            <a:pPr algn="ctr"/>
            <a:r>
              <a:rPr lang="en-US" dirty="0" smtClean="0"/>
              <a:t>AMQP</a:t>
            </a:r>
            <a:endParaRPr lang="en-US" dirty="0"/>
          </a:p>
        </p:txBody>
      </p:sp>
      <p:sp>
        <p:nvSpPr>
          <p:cNvPr id="13" name="TextBox 12"/>
          <p:cNvSpPr txBox="1"/>
          <p:nvPr/>
        </p:nvSpPr>
        <p:spPr>
          <a:xfrm>
            <a:off x="4915806" y="5002649"/>
            <a:ext cx="2287806" cy="369332"/>
          </a:xfrm>
          <a:prstGeom prst="rect">
            <a:avLst/>
          </a:prstGeom>
          <a:noFill/>
        </p:spPr>
        <p:txBody>
          <a:bodyPr wrap="none" rtlCol="0">
            <a:spAutoFit/>
          </a:bodyPr>
          <a:lstStyle/>
          <a:p>
            <a:pPr algn="ctr"/>
            <a:r>
              <a:rPr lang="en-US" dirty="0" smtClean="0"/>
              <a:t>Smalltalk </a:t>
            </a:r>
            <a:r>
              <a:rPr lang="en-US" dirty="0"/>
              <a:t>method </a:t>
            </a:r>
            <a:r>
              <a:rPr lang="en-US" dirty="0" smtClean="0"/>
              <a:t>calls</a:t>
            </a:r>
            <a:endParaRPr lang="en-US" dirty="0"/>
          </a:p>
        </p:txBody>
      </p:sp>
    </p:spTree>
    <p:extLst>
      <p:ext uri="{BB962C8B-B14F-4D97-AF65-F5344CB8AC3E}">
        <p14:creationId xmlns:p14="http://schemas.microsoft.com/office/powerpoint/2010/main" val="35323913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5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P spid="6" grpId="0" build="p"/>
      <p:bldP spid="7" grpId="0" build="p"/>
      <p:bldP spid="8" grpId="0" build="p"/>
      <p:bldP spid="9" grpId="0" build="p"/>
      <p:bldP spid="10" grpId="0" build="p"/>
      <p:bldP spid="11" grpId="0" build="p"/>
      <p:bldP spid="12"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message?</a:t>
            </a:r>
            <a:endParaRPr lang="en-US" dirty="0"/>
          </a:p>
        </p:txBody>
      </p:sp>
      <p:sp>
        <p:nvSpPr>
          <p:cNvPr id="5" name="TextBox 4"/>
          <p:cNvSpPr txBox="1"/>
          <p:nvPr/>
        </p:nvSpPr>
        <p:spPr>
          <a:xfrm>
            <a:off x="1246908" y="2037056"/>
            <a:ext cx="6219153" cy="1384995"/>
          </a:xfrm>
          <a:prstGeom prst="rect">
            <a:avLst/>
          </a:prstGeom>
          <a:noFill/>
        </p:spPr>
        <p:txBody>
          <a:bodyPr wrap="square" rtlCol="0">
            <a:spAutoFit/>
          </a:bodyPr>
          <a:lstStyle/>
          <a:p>
            <a:pPr algn="ctr"/>
            <a:r>
              <a:rPr lang="en-US" sz="2800" dirty="0" smtClean="0"/>
              <a:t>A defined series of bytes which can be encoded and decoded with consistent meaning</a:t>
            </a:r>
          </a:p>
        </p:txBody>
      </p:sp>
    </p:spTree>
    <p:extLst>
      <p:ext uri="{BB962C8B-B14F-4D97-AF65-F5344CB8AC3E}">
        <p14:creationId xmlns:p14="http://schemas.microsoft.com/office/powerpoint/2010/main" val="28079784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message system?</a:t>
            </a:r>
            <a:endParaRPr lang="en-US" dirty="0"/>
          </a:p>
        </p:txBody>
      </p:sp>
      <p:sp>
        <p:nvSpPr>
          <p:cNvPr id="5" name="TextBox 4"/>
          <p:cNvSpPr txBox="1"/>
          <p:nvPr/>
        </p:nvSpPr>
        <p:spPr>
          <a:xfrm>
            <a:off x="1246908" y="2037056"/>
            <a:ext cx="6219153" cy="2862322"/>
          </a:xfrm>
          <a:prstGeom prst="rect">
            <a:avLst/>
          </a:prstGeom>
          <a:noFill/>
        </p:spPr>
        <p:txBody>
          <a:bodyPr wrap="square" rtlCol="0">
            <a:spAutoFit/>
          </a:bodyPr>
          <a:lstStyle/>
          <a:p>
            <a:pPr algn="ctr"/>
            <a:r>
              <a:rPr lang="en-US" sz="3600" dirty="0" smtClean="0"/>
              <a:t>Characteristics</a:t>
            </a:r>
          </a:p>
          <a:p>
            <a:pPr algn="ctr"/>
            <a:endParaRPr lang="en-US" sz="3600" dirty="0" smtClean="0"/>
          </a:p>
          <a:p>
            <a:pPr algn="ctr"/>
            <a:r>
              <a:rPr lang="en-US" sz="3600" dirty="0" smtClean="0"/>
              <a:t>Anatomy</a:t>
            </a:r>
          </a:p>
          <a:p>
            <a:pPr algn="ctr"/>
            <a:endParaRPr lang="en-US" sz="3600" dirty="0" smtClean="0"/>
          </a:p>
          <a:p>
            <a:pPr algn="ctr"/>
            <a:r>
              <a:rPr lang="en-US" sz="3600" dirty="0" smtClean="0"/>
              <a:t>Patterns</a:t>
            </a:r>
          </a:p>
        </p:txBody>
      </p:sp>
    </p:spTree>
    <p:extLst>
      <p:ext uri="{BB962C8B-B14F-4D97-AF65-F5344CB8AC3E}">
        <p14:creationId xmlns:p14="http://schemas.microsoft.com/office/powerpoint/2010/main" val="23022225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20422</TotalTime>
  <Words>2038</Words>
  <Application>Microsoft Macintosh PowerPoint</Application>
  <PresentationFormat>On-screen Show (4:3)</PresentationFormat>
  <Paragraphs>602</Paragraphs>
  <Slides>48</Slides>
  <Notes>30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Take a Ride on the Bus</vt:lpstr>
      <vt:lpstr>Agenda</vt:lpstr>
      <vt:lpstr>Setting the Stage</vt:lpstr>
      <vt:lpstr>Fact or Fiction?</vt:lpstr>
      <vt:lpstr>What is Messaging?</vt:lpstr>
      <vt:lpstr>What is Messaging? (Practically Speaking)</vt:lpstr>
      <vt:lpstr>Sound Familiar?</vt:lpstr>
      <vt:lpstr>What is a message?</vt:lpstr>
      <vt:lpstr>What is a message system?</vt:lpstr>
      <vt:lpstr>Characteristics of a Messaging System</vt:lpstr>
      <vt:lpstr>Characteristics of a Messaging System Reliable Transfer</vt:lpstr>
      <vt:lpstr>Characteristics of a Messaging System Preservation of Order</vt:lpstr>
      <vt:lpstr>Characteristics of a Messaging System Broadcast/Collection</vt:lpstr>
      <vt:lpstr>Characteristics of a Messaging System Synchronous / Asynchronous</vt:lpstr>
      <vt:lpstr>Anatomy of a Messaging System</vt:lpstr>
      <vt:lpstr>Anatomy of a Messaging System Message Storage</vt:lpstr>
      <vt:lpstr>Anatomy of a Messaging System Message Storage</vt:lpstr>
      <vt:lpstr>Anatomy of a Messaging System Message Storage</vt:lpstr>
      <vt:lpstr>Anatomy of a Messaging System Message Storage</vt:lpstr>
      <vt:lpstr>Anatomy of a Messaging System Message Storage</vt:lpstr>
      <vt:lpstr>Anatomy of a Messaging System Serialization Protocol</vt:lpstr>
      <vt:lpstr>Anatomy of a Messaging System Transport Mechanism</vt:lpstr>
      <vt:lpstr>Anatomy of a Messaging System</vt:lpstr>
      <vt:lpstr>Anatomy of a Messaging System</vt:lpstr>
      <vt:lpstr>Patterns of Usage of a Messaging System</vt:lpstr>
      <vt:lpstr>Patterns of Usage of a Messaging System</vt:lpstr>
      <vt:lpstr>Patterns of Usage of a Messaging System</vt:lpstr>
      <vt:lpstr>Patterns of Usage of a Messaging System</vt:lpstr>
      <vt:lpstr>Patterns of Usage of a Messaging System</vt:lpstr>
      <vt:lpstr>Patterns of Usage of a Messaging System</vt:lpstr>
      <vt:lpstr>Why Messaging?</vt:lpstr>
      <vt:lpstr>Why Messaging?</vt:lpstr>
      <vt:lpstr>Why Messaging? “Normal” Alternatives</vt:lpstr>
      <vt:lpstr>Why Messaging? “Normal” Alternatives</vt:lpstr>
      <vt:lpstr>Why Messaging? “Normal” Alternatives</vt:lpstr>
      <vt:lpstr>Ready for some examples?</vt:lpstr>
      <vt:lpstr>Simple Pub / Sub</vt:lpstr>
      <vt:lpstr>Simple Pub/Sub</vt:lpstr>
      <vt:lpstr>Event Broadcast</vt:lpstr>
      <vt:lpstr>Event Broadcast</vt:lpstr>
      <vt:lpstr>Work Distribution</vt:lpstr>
      <vt:lpstr>Work Distribution</vt:lpstr>
      <vt:lpstr>Work Distribution</vt:lpstr>
      <vt:lpstr>Work Distribution &amp; Consolidation</vt:lpstr>
      <vt:lpstr>Work Distribution</vt:lpstr>
      <vt:lpstr>Work Distribution</vt:lpstr>
      <vt:lpstr>Questions?</vt:lpstr>
      <vt:lpstr>More info</vt:lpstr>
    </vt:vector>
  </TitlesOfParts>
  <Company>Terenine,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Some Cache?</dc:title>
  <dc:creator>Chris Meadows</dc:creator>
  <cp:lastModifiedBy>Chris Meadows</cp:lastModifiedBy>
  <cp:revision>147</cp:revision>
  <dcterms:created xsi:type="dcterms:W3CDTF">2011-10-11T00:37:33Z</dcterms:created>
  <dcterms:modified xsi:type="dcterms:W3CDTF">2012-07-09T18:21:39Z</dcterms:modified>
</cp:coreProperties>
</file>