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14" r:id="rId2"/>
    <p:sldId id="258" r:id="rId3"/>
    <p:sldId id="322" r:id="rId4"/>
    <p:sldId id="257" r:id="rId5"/>
    <p:sldId id="321" r:id="rId6"/>
    <p:sldId id="290" r:id="rId7"/>
    <p:sldId id="292" r:id="rId8"/>
    <p:sldId id="291" r:id="rId9"/>
    <p:sldId id="318" r:id="rId10"/>
    <p:sldId id="319" r:id="rId11"/>
    <p:sldId id="358" r:id="rId12"/>
    <p:sldId id="359" r:id="rId13"/>
    <p:sldId id="361" r:id="rId14"/>
    <p:sldId id="360" r:id="rId15"/>
    <p:sldId id="364" r:id="rId16"/>
    <p:sldId id="363" r:id="rId17"/>
    <p:sldId id="365" r:id="rId18"/>
    <p:sldId id="331" r:id="rId19"/>
    <p:sldId id="351" r:id="rId20"/>
    <p:sldId id="362" r:id="rId21"/>
    <p:sldId id="326" r:id="rId22"/>
    <p:sldId id="332" r:id="rId23"/>
    <p:sldId id="334" r:id="rId24"/>
    <p:sldId id="333" r:id="rId25"/>
    <p:sldId id="335" r:id="rId26"/>
    <p:sldId id="328" r:id="rId27"/>
    <p:sldId id="336" r:id="rId28"/>
    <p:sldId id="337" r:id="rId29"/>
    <p:sldId id="327" r:id="rId30"/>
    <p:sldId id="338" r:id="rId31"/>
    <p:sldId id="339" r:id="rId32"/>
    <p:sldId id="329" r:id="rId33"/>
    <p:sldId id="341" r:id="rId34"/>
    <p:sldId id="342" r:id="rId35"/>
    <p:sldId id="343" r:id="rId36"/>
    <p:sldId id="344" r:id="rId37"/>
    <p:sldId id="346" r:id="rId38"/>
    <p:sldId id="330" r:id="rId39"/>
    <p:sldId id="348" r:id="rId40"/>
    <p:sldId id="349" r:id="rId41"/>
    <p:sldId id="350" r:id="rId42"/>
    <p:sldId id="366" r:id="rId43"/>
    <p:sldId id="315" r:id="rId44"/>
    <p:sldId id="352" r:id="rId45"/>
    <p:sldId id="353" r:id="rId46"/>
    <p:sldId id="354" r:id="rId47"/>
    <p:sldId id="357" r:id="rId48"/>
    <p:sldId id="355" r:id="rId49"/>
    <p:sldId id="356" r:id="rId50"/>
    <p:sldId id="313" r:id="rId51"/>
    <p:sldId id="367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9" autoAdjust="0"/>
    <p:restoredTop sz="87458" autoAdjust="0"/>
  </p:normalViewPr>
  <p:slideViewPr>
    <p:cSldViewPr snapToGrid="0" snapToObjects="1">
      <p:cViewPr varScale="1">
        <p:scale>
          <a:sx n="106" d="100"/>
          <a:sy n="106" d="100"/>
        </p:scale>
        <p:origin x="-1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4F90-D174-F441-9EEE-18312C1F958D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46FF8-E078-A54E-B954-3B6AC431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Developer Productivity</a:t>
            </a:r>
            <a:endParaRPr lang="en-US" sz="1200" dirty="0" smtClean="0"/>
          </a:p>
          <a:p>
            <a:pPr algn="ctr"/>
            <a:r>
              <a:rPr lang="en-US" sz="1200" dirty="0" smtClean="0"/>
              <a:t>Pervasive Conventions</a:t>
            </a:r>
          </a:p>
          <a:p>
            <a:pPr algn="ctr"/>
            <a:r>
              <a:rPr lang="en-US" sz="1200" dirty="0" smtClean="0"/>
              <a:t>Less code required</a:t>
            </a:r>
          </a:p>
          <a:p>
            <a:pPr algn="ctr"/>
            <a:r>
              <a:rPr lang="en-US" sz="1200" dirty="0" smtClean="0"/>
              <a:t>Elimination of boilerplate*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600" dirty="0" smtClean="0"/>
              <a:t>Easy Development of Complex Web Apps</a:t>
            </a:r>
          </a:p>
          <a:p>
            <a:pPr algn="ctr"/>
            <a:r>
              <a:rPr lang="en-US" sz="1200" dirty="0" smtClean="0"/>
              <a:t>Long lived states</a:t>
            </a:r>
          </a:p>
          <a:p>
            <a:pPr algn="ctr"/>
            <a:r>
              <a:rPr lang="en-US" sz="1200" dirty="0" smtClean="0"/>
              <a:t>Very different flow than request/response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6FF8-E078-A54E-B954-3B6AC431EC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Flexible – pipelining, binary safe strings</a:t>
            </a:r>
          </a:p>
          <a:p>
            <a:r>
              <a:rPr lang="en-US" dirty="0" smtClean="0"/>
              <a:t>Rearrange in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6FF8-E078-A54E-B954-3B6AC431EC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eadoch1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JRuby</a:t>
            </a:r>
            <a:r>
              <a:rPr lang="en-US" dirty="0" smtClean="0"/>
              <a:t> &amp; </a:t>
            </a:r>
            <a:r>
              <a:rPr lang="en-US" dirty="0" err="1" smtClean="0"/>
              <a:t>TorqueBox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Web, and Workers, and Clusters, Oh My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4" y="110067"/>
            <a:ext cx="2010834" cy="2042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6502400" y="249765"/>
            <a:ext cx="2335859" cy="161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will I get stuck?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434" y="1798044"/>
            <a:ext cx="685315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Learn (&amp; follow) the Conventions!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Data exchange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Not a traditional web site mentality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 smtClean="0"/>
              <a:t>“If something is very difficult, you’re probably </a:t>
            </a:r>
          </a:p>
          <a:p>
            <a:pPr algn="ctr"/>
            <a:r>
              <a:rPr lang="en-US" sz="2800" dirty="0" smtClean="0"/>
              <a:t>doing it wrong” - </a:t>
            </a:r>
            <a:r>
              <a:rPr lang="en-US" sz="2800" dirty="0" err="1" smtClean="0"/>
              <a:t>Peepcode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638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And now for something completely different…</a:t>
            </a:r>
          </a:p>
        </p:txBody>
      </p:sp>
    </p:spTree>
    <p:extLst>
      <p:ext uri="{BB962C8B-B14F-4D97-AF65-F5344CB8AC3E}">
        <p14:creationId xmlns:p14="http://schemas.microsoft.com/office/powerpoint/2010/main" val="108572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150" y="1782913"/>
            <a:ext cx="584970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Last One Standing</a:t>
            </a:r>
          </a:p>
          <a:p>
            <a:pPr algn="ctr"/>
            <a:r>
              <a:rPr lang="en-US" sz="2800" dirty="0" smtClean="0"/>
              <a:t>Standup “who goes next” randomizer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Participants</a:t>
            </a:r>
          </a:p>
          <a:p>
            <a:pPr algn="ctr"/>
            <a:r>
              <a:rPr lang="en-US" sz="2800" dirty="0" smtClean="0"/>
              <a:t>have names</a:t>
            </a:r>
            <a:r>
              <a:rPr lang="en-US" sz="2800" dirty="0"/>
              <a:t> </a:t>
            </a:r>
            <a:r>
              <a:rPr lang="en-US" sz="2800" dirty="0" smtClean="0"/>
              <a:t>and a state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States</a:t>
            </a:r>
          </a:p>
          <a:p>
            <a:pPr algn="ctr"/>
            <a:r>
              <a:rPr lang="en-US" sz="2800" dirty="0" smtClean="0"/>
              <a:t>there are 3: waiting, </a:t>
            </a:r>
            <a:r>
              <a:rPr lang="en-US" sz="2800" dirty="0" err="1" smtClean="0"/>
              <a:t>hotseat</a:t>
            </a:r>
            <a:r>
              <a:rPr lang="en-US" sz="2800" dirty="0" smtClean="0"/>
              <a:t>, and gone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97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</a:t>
            </a:r>
            <a:br>
              <a:rPr lang="en-US" dirty="0" smtClean="0"/>
            </a:br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2252153"/>
            <a:ext cx="8603249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back to your </a:t>
            </a:r>
            <a:br>
              <a:rPr lang="en-US" dirty="0" smtClean="0"/>
            </a:br>
            <a:r>
              <a:rPr lang="en-US" dirty="0" smtClean="0"/>
              <a:t>regularly scheduled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9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one more </a:t>
            </a:r>
            <a:r>
              <a:rPr lang="en-US" dirty="0" err="1" smtClean="0"/>
              <a:t>sidenote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088" y="2132083"/>
            <a:ext cx="309982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 “pure” MVC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R = Router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1" y="448733"/>
            <a:ext cx="833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(R)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674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 make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89300" y="2328333"/>
            <a:ext cx="2565400" cy="2573867"/>
            <a:chOff x="1502834" y="2328333"/>
            <a:chExt cx="2565400" cy="2573867"/>
          </a:xfrm>
        </p:grpSpPr>
        <p:sp>
          <p:nvSpPr>
            <p:cNvPr id="3" name="Rectangle 2"/>
            <p:cNvSpPr/>
            <p:nvPr/>
          </p:nvSpPr>
          <p:spPr>
            <a:xfrm>
              <a:off x="1502834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Model(s)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56368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7567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7967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Template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2834" y="4478867"/>
              <a:ext cx="1905000" cy="423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72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352789" y="2497667"/>
            <a:ext cx="1600200" cy="2133600"/>
          </a:xfrm>
          <a:prstGeom prst="ellipse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Components</a:t>
            </a:r>
            <a:br>
              <a:rPr lang="en-US" dirty="0" smtClean="0"/>
            </a:br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7156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0690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8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22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7156" y="4800600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7455" y="2269067"/>
            <a:ext cx="2705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4428057" y="4572000"/>
            <a:ext cx="1930401" cy="228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4330690" y="1899735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7839" y="4631267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2750061" y="3581400"/>
            <a:ext cx="772061" cy="1481762"/>
          </a:xfrm>
          <a:custGeom>
            <a:avLst/>
            <a:gdLst>
              <a:gd name="connsiteX0" fmla="*/ 772061 w 772061"/>
              <a:gd name="connsiteY0" fmla="*/ 1413933 h 1481762"/>
              <a:gd name="connsiteX1" fmla="*/ 255594 w 772061"/>
              <a:gd name="connsiteY1" fmla="*/ 1397000 h 1481762"/>
              <a:gd name="connsiteX2" fmla="*/ 10061 w 772061"/>
              <a:gd name="connsiteY2" fmla="*/ 575733 h 1481762"/>
              <a:gd name="connsiteX3" fmla="*/ 577328 w 772061"/>
              <a:gd name="connsiteY3" fmla="*/ 0 h 1481762"/>
              <a:gd name="connsiteX4" fmla="*/ 577328 w 772061"/>
              <a:gd name="connsiteY4" fmla="*/ 0 h 148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061" h="1481762">
                <a:moveTo>
                  <a:pt x="772061" y="1413933"/>
                </a:moveTo>
                <a:cubicBezTo>
                  <a:pt x="577327" y="1475316"/>
                  <a:pt x="382594" y="1536700"/>
                  <a:pt x="255594" y="1397000"/>
                </a:cubicBezTo>
                <a:cubicBezTo>
                  <a:pt x="128594" y="1257300"/>
                  <a:pt x="-43561" y="808566"/>
                  <a:pt x="10061" y="575733"/>
                </a:cubicBezTo>
                <a:cubicBezTo>
                  <a:pt x="63683" y="342900"/>
                  <a:pt x="577328" y="0"/>
                  <a:pt x="577328" y="0"/>
                </a:cubicBezTo>
                <a:lnTo>
                  <a:pt x="57732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1767" y="4882401"/>
            <a:ext cx="277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updates models &amp; </a:t>
            </a:r>
          </a:p>
          <a:p>
            <a:r>
              <a:rPr lang="en-US" dirty="0" smtClean="0"/>
              <a:t>controllers based 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2" grpId="0"/>
      <p:bldP spid="43" grpId="0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692" y="1998172"/>
            <a:ext cx="547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Chris Meadows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Principle Software Engineer &amp; Architect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Signal Mountain Software, LLC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Email: </a:t>
            </a:r>
            <a:r>
              <a:rPr lang="en-US" dirty="0" err="1" smtClean="0">
                <a:solidFill>
                  <a:srgbClr val="000000"/>
                </a:solidFill>
              </a:rPr>
              <a:t>chris@signalmountainsoftware.com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Twitter: @meadoch1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933" y="3999149"/>
            <a:ext cx="840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1996-2013 Professional application development with most all the buzzwords </a:t>
            </a:r>
          </a:p>
          <a:p>
            <a:endParaRPr lang="en-US" sz="2000" dirty="0"/>
          </a:p>
          <a:p>
            <a:r>
              <a:rPr lang="en-US" sz="2000" dirty="0" smtClean="0"/>
              <a:t>February 2012 – today: Ruby development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79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Components</a:t>
            </a:r>
            <a:br>
              <a:rPr lang="en-US" dirty="0" smtClean="0"/>
            </a:br>
            <a:r>
              <a:rPr lang="en-US" dirty="0" smtClean="0"/>
              <a:t>Information Lifecycles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41474"/>
              </p:ext>
            </p:extLst>
          </p:nvPr>
        </p:nvGraphicFramePr>
        <p:xfrm>
          <a:off x="1524000" y="241652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Lifecycle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machine for session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4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Hold, retrieve, and store data</a:t>
            </a:r>
          </a:p>
          <a:p>
            <a:endParaRPr lang="en-US" dirty="0" smtClean="0"/>
          </a:p>
          <a:p>
            <a:r>
              <a:rPr lang="en-US" dirty="0" smtClean="0"/>
              <a:t>Lifetime of application</a:t>
            </a:r>
          </a:p>
          <a:p>
            <a:endParaRPr lang="en-US" dirty="0"/>
          </a:p>
          <a:p>
            <a:r>
              <a:rPr lang="en-US" dirty="0" smtClean="0"/>
              <a:t>Ignorant of Controllers, Views, app state</a:t>
            </a:r>
          </a:p>
          <a:p>
            <a:endParaRPr lang="en-US" dirty="0"/>
          </a:p>
          <a:p>
            <a:r>
              <a:rPr lang="en-US" dirty="0" smtClean="0"/>
              <a:t>Can depend on other models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7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799" y="2328333"/>
            <a:ext cx="394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frequently retrieved through API utilizing an Adapter</a:t>
            </a:r>
          </a:p>
          <a:p>
            <a:endParaRPr lang="en-US" dirty="0"/>
          </a:p>
          <a:p>
            <a:r>
              <a:rPr lang="en-US" dirty="0" smtClean="0"/>
              <a:t>Models should go through an Identity Map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58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799" y="2328333"/>
            <a:ext cx="39454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work with the router a model must implement:</a:t>
            </a:r>
          </a:p>
          <a:p>
            <a:pPr lvl="1"/>
            <a:r>
              <a:rPr lang="en-US" b="1" dirty="0" smtClean="0"/>
              <a:t>find(id)</a:t>
            </a:r>
            <a:r>
              <a:rPr lang="en-US" dirty="0" smtClean="0"/>
              <a:t> – look up and initialize a model based on an id</a:t>
            </a:r>
          </a:p>
          <a:p>
            <a:endParaRPr lang="en-US" dirty="0"/>
          </a:p>
          <a:p>
            <a:pPr lvl="1"/>
            <a:r>
              <a:rPr lang="en-US" b="1" dirty="0" smtClean="0"/>
              <a:t>then(success, failure)</a:t>
            </a:r>
            <a:r>
              <a:rPr lang="en-US" dirty="0" smtClean="0"/>
              <a:t> – promise pattern</a:t>
            </a:r>
          </a:p>
          <a:p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 err="1" smtClean="0"/>
              <a:t>Ember.Object</a:t>
            </a:r>
            <a:r>
              <a:rPr lang="en-US" dirty="0" smtClean="0"/>
              <a:t> (unless using ember-data)</a:t>
            </a:r>
          </a:p>
        </p:txBody>
      </p:sp>
    </p:spTree>
    <p:extLst>
      <p:ext uri="{BB962C8B-B14F-4D97-AF65-F5344CB8AC3E}">
        <p14:creationId xmlns:p14="http://schemas.microsoft.com/office/powerpoint/2010/main" val="323508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 – Ember-data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11299" y="1862666"/>
            <a:ext cx="6121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 ORM built for Ember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Implements Store (including an Identity Map), Adapters, and </a:t>
            </a:r>
            <a:r>
              <a:rPr lang="en-US" sz="2400" dirty="0" err="1" smtClean="0"/>
              <a:t>Serializer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RESTAdapter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BasicAdapter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Supports associations between models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Implements the Router required methods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In “beta” phase, but usable</a:t>
            </a:r>
          </a:p>
        </p:txBody>
      </p:sp>
    </p:spTree>
    <p:extLst>
      <p:ext uri="{BB962C8B-B14F-4D97-AF65-F5344CB8AC3E}">
        <p14:creationId xmlns:p14="http://schemas.microsoft.com/office/powerpoint/2010/main" val="297746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33" y="2785533"/>
            <a:ext cx="3835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model data accessible to view</a:t>
            </a:r>
          </a:p>
          <a:p>
            <a:r>
              <a:rPr lang="en-US" dirty="0" smtClean="0"/>
              <a:t>Handle events</a:t>
            </a:r>
          </a:p>
          <a:p>
            <a:r>
              <a:rPr lang="en-US" dirty="0" smtClean="0"/>
              <a:t>Store “transitory” data</a:t>
            </a:r>
          </a:p>
          <a:p>
            <a:endParaRPr lang="en-US" dirty="0"/>
          </a:p>
          <a:p>
            <a:r>
              <a:rPr lang="en-US" dirty="0" smtClean="0"/>
              <a:t>Life of session</a:t>
            </a:r>
          </a:p>
          <a:p>
            <a:endParaRPr lang="en-US" dirty="0"/>
          </a:p>
          <a:p>
            <a:r>
              <a:rPr lang="en-US" dirty="0" smtClean="0"/>
              <a:t>Lazily instantiated once upon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Included Controllers: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Ember.Controller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Ember.ObjectController</a:t>
            </a:r>
            <a:r>
              <a:rPr lang="en-US" dirty="0" smtClean="0"/>
              <a:t> *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Ember.ArrayController</a:t>
            </a:r>
            <a:r>
              <a:rPr lang="en-US" dirty="0" smtClean="0"/>
              <a:t> 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Allows </a:t>
            </a:r>
            <a:r>
              <a:rPr lang="en-US" dirty="0" err="1" smtClean="0"/>
              <a:t>proxying</a:t>
            </a:r>
            <a:r>
              <a:rPr lang="en-US" dirty="0" smtClean="0"/>
              <a:t> of underlying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34" y="2133600"/>
            <a:ext cx="6057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1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 Interaction</a:t>
            </a:r>
          </a:p>
          <a:p>
            <a:r>
              <a:rPr lang="en-US" dirty="0" smtClean="0"/>
              <a:t>Browser events -&gt; semantic events</a:t>
            </a:r>
          </a:p>
          <a:p>
            <a:r>
              <a:rPr lang="en-US" dirty="0" smtClean="0"/>
              <a:t>Frequently optional</a:t>
            </a:r>
          </a:p>
          <a:p>
            <a:endParaRPr lang="en-US" dirty="0" smtClean="0"/>
          </a:p>
          <a:p>
            <a:r>
              <a:rPr lang="en-US" dirty="0" smtClean="0"/>
              <a:t>Lifetime of page view</a:t>
            </a:r>
          </a:p>
          <a:p>
            <a:endParaRPr lang="en-US" dirty="0"/>
          </a:p>
          <a:p>
            <a:r>
              <a:rPr lang="en-US" dirty="0" smtClean="0"/>
              <a:t>Should bind to only one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where Due!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9209" y="2661416"/>
            <a:ext cx="6441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Joe </a:t>
            </a:r>
            <a:r>
              <a:rPr lang="en-US" sz="2800" dirty="0" err="1" smtClean="0"/>
              <a:t>Kutner</a:t>
            </a:r>
            <a:r>
              <a:rPr lang="en-US" sz="2800" dirty="0" smtClean="0"/>
              <a:t> – </a:t>
            </a:r>
            <a:r>
              <a:rPr lang="en-US" sz="2800" u="sng" dirty="0" smtClean="0"/>
              <a:t>Deploying with </a:t>
            </a:r>
            <a:r>
              <a:rPr lang="en-US" sz="2800" u="sng" dirty="0" err="1" smtClean="0"/>
              <a:t>JRuby</a:t>
            </a:r>
            <a:r>
              <a:rPr lang="en-US" sz="2800" dirty="0" smtClean="0"/>
              <a:t>, @</a:t>
            </a:r>
            <a:r>
              <a:rPr lang="en-US" sz="2800" dirty="0" err="1" smtClean="0"/>
              <a:t>codefinger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99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799" y="2328333"/>
            <a:ext cx="405553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Surfaced</a:t>
            </a:r>
          </a:p>
          <a:p>
            <a:endParaRPr lang="en-US" dirty="0"/>
          </a:p>
          <a:p>
            <a:r>
              <a:rPr lang="en-US" dirty="0" smtClean="0"/>
              <a:t>Common DOM events (</a:t>
            </a: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touchStart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 smtClean="0"/>
              <a:t>“Workflow” events – </a:t>
            </a:r>
            <a:r>
              <a:rPr lang="en-US" dirty="0" err="1" smtClean="0"/>
              <a:t>didInsertElement</a:t>
            </a:r>
            <a:r>
              <a:rPr lang="en-US" dirty="0" smtClean="0"/>
              <a:t>, </a:t>
            </a:r>
            <a:r>
              <a:rPr lang="en-US" dirty="0" err="1" smtClean="0"/>
              <a:t>willDestroyElement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Full list at http://</a:t>
            </a:r>
            <a:r>
              <a:rPr lang="en-US" dirty="0" err="1"/>
              <a:t>emberjs.com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/classes/</a:t>
            </a:r>
            <a:r>
              <a:rPr lang="en-US" dirty="0" err="1"/>
              <a:t>Ember.View.html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4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Output</a:t>
            </a:r>
          </a:p>
          <a:p>
            <a:r>
              <a:rPr lang="en-US" dirty="0" smtClean="0"/>
              <a:t>Utilize data bindings</a:t>
            </a:r>
          </a:p>
          <a:p>
            <a:endParaRPr lang="en-US" dirty="0"/>
          </a:p>
          <a:p>
            <a:r>
              <a:rPr lang="en-US" dirty="0" smtClean="0"/>
              <a:t>Lifetime of page view</a:t>
            </a:r>
          </a:p>
          <a:p>
            <a:endParaRPr lang="en-US" dirty="0"/>
          </a:p>
          <a:p>
            <a:r>
              <a:rPr lang="en-US" dirty="0" smtClean="0"/>
              <a:t>Uses Handlebars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4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67" y="1998134"/>
            <a:ext cx="3149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3426" y="2206596"/>
            <a:ext cx="2257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Conditionals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8300"/>
            <a:ext cx="3517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8467" y="2206596"/>
            <a:ext cx="27470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Loops &amp; Link to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734736"/>
            <a:ext cx="8470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9881" y="1456767"/>
            <a:ext cx="3312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Bound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947333"/>
            <a:ext cx="6146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0334" y="1922452"/>
            <a:ext cx="31033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Actions &amp; Outlets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1170"/>
            <a:ext cx="9144000" cy="18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3613" y="1922452"/>
            <a:ext cx="141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552707"/>
            <a:ext cx="4483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34339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URL to state &amp; objects</a:t>
            </a:r>
          </a:p>
          <a:p>
            <a:endParaRPr lang="en-US" dirty="0"/>
          </a:p>
          <a:p>
            <a:r>
              <a:rPr lang="en-US" dirty="0" smtClean="0"/>
              <a:t>Handles data loading for controllers</a:t>
            </a:r>
          </a:p>
        </p:txBody>
      </p:sp>
    </p:spTree>
    <p:extLst>
      <p:ext uri="{BB962C8B-B14F-4D97-AF65-F5344CB8AC3E}">
        <p14:creationId xmlns:p14="http://schemas.microsoft.com/office/powerpoint/2010/main" val="383088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67" y="3369740"/>
            <a:ext cx="4889500" cy="965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5789" y="2260603"/>
            <a:ext cx="443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Load model data into </a:t>
            </a:r>
          </a:p>
          <a:p>
            <a:pPr algn="ctr"/>
            <a:r>
              <a:rPr lang="en-US" sz="3200" dirty="0" smtClean="0"/>
              <a:t>controller model/content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515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0924" y="2018282"/>
            <a:ext cx="656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What’s </a:t>
            </a:r>
            <a:r>
              <a:rPr lang="en-US" sz="3200" dirty="0" err="1" smtClean="0"/>
              <a:t>Ember.js</a:t>
            </a:r>
            <a:r>
              <a:rPr lang="en-US" sz="3200" dirty="0" smtClean="0"/>
              <a:t>?</a:t>
            </a:r>
            <a:endParaRPr lang="en-US" sz="3200" dirty="0"/>
          </a:p>
          <a:p>
            <a:pPr algn="ctr"/>
            <a:r>
              <a:rPr lang="en-US" sz="3200" dirty="0"/>
              <a:t>How do I make it work</a:t>
            </a:r>
            <a:r>
              <a:rPr lang="en-US" sz="3200" dirty="0" smtClean="0"/>
              <a:t>?</a:t>
            </a:r>
            <a:endParaRPr lang="en-US" sz="3200" dirty="0"/>
          </a:p>
          <a:p>
            <a:pPr algn="ctr"/>
            <a:r>
              <a:rPr lang="en-US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77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0574" y="2260603"/>
            <a:ext cx="2102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Redirection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933700"/>
            <a:ext cx="4445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352789" y="2497667"/>
            <a:ext cx="1600200" cy="2133600"/>
          </a:xfrm>
          <a:prstGeom prst="ellipse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7156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0690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8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22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7156" y="4800600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7455" y="2269067"/>
            <a:ext cx="2705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4428057" y="4572000"/>
            <a:ext cx="1930401" cy="228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4330690" y="1899735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7839" y="4631267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2750061" y="3581400"/>
            <a:ext cx="772061" cy="1481762"/>
          </a:xfrm>
          <a:custGeom>
            <a:avLst/>
            <a:gdLst>
              <a:gd name="connsiteX0" fmla="*/ 772061 w 772061"/>
              <a:gd name="connsiteY0" fmla="*/ 1413933 h 1481762"/>
              <a:gd name="connsiteX1" fmla="*/ 255594 w 772061"/>
              <a:gd name="connsiteY1" fmla="*/ 1397000 h 1481762"/>
              <a:gd name="connsiteX2" fmla="*/ 10061 w 772061"/>
              <a:gd name="connsiteY2" fmla="*/ 575733 h 1481762"/>
              <a:gd name="connsiteX3" fmla="*/ 577328 w 772061"/>
              <a:gd name="connsiteY3" fmla="*/ 0 h 1481762"/>
              <a:gd name="connsiteX4" fmla="*/ 577328 w 772061"/>
              <a:gd name="connsiteY4" fmla="*/ 0 h 148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061" h="1481762">
                <a:moveTo>
                  <a:pt x="772061" y="1413933"/>
                </a:moveTo>
                <a:cubicBezTo>
                  <a:pt x="577327" y="1475316"/>
                  <a:pt x="382594" y="1536700"/>
                  <a:pt x="255594" y="1397000"/>
                </a:cubicBezTo>
                <a:cubicBezTo>
                  <a:pt x="128594" y="1257300"/>
                  <a:pt x="-43561" y="808566"/>
                  <a:pt x="10061" y="575733"/>
                </a:cubicBezTo>
                <a:cubicBezTo>
                  <a:pt x="63683" y="342900"/>
                  <a:pt x="577328" y="0"/>
                  <a:pt x="577328" y="0"/>
                </a:cubicBezTo>
                <a:lnTo>
                  <a:pt x="57732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1767" y="4882401"/>
            <a:ext cx="277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updates models &amp; </a:t>
            </a:r>
          </a:p>
          <a:p>
            <a:r>
              <a:rPr lang="en-US" dirty="0" smtClean="0"/>
              <a:t>controllers based 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9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2" grpId="0"/>
      <p:bldP spid="43" grpId="0"/>
      <p:bldP spid="55" grpId="0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Components</a:t>
            </a:r>
            <a:br>
              <a:rPr lang="en-US" dirty="0" smtClean="0"/>
            </a:br>
            <a:r>
              <a:rPr lang="en-US" dirty="0" smtClean="0"/>
              <a:t>Information Lifecycles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65985"/>
              </p:ext>
            </p:extLst>
          </p:nvPr>
        </p:nvGraphicFramePr>
        <p:xfrm>
          <a:off x="1524000" y="241652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Lifecycle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machine for session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3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7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Few Files</a:t>
            </a:r>
          </a:p>
          <a:p>
            <a:pPr lvl="1"/>
            <a:r>
              <a:rPr lang="en-US" dirty="0" smtClean="0"/>
              <a:t>All JS in one file</a:t>
            </a:r>
          </a:p>
          <a:p>
            <a:pPr lvl="1"/>
            <a:r>
              <a:rPr lang="en-US" dirty="0" smtClean="0"/>
              <a:t>All templates and html in a second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00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Broken up</a:t>
            </a:r>
            <a:endParaRPr lang="en-US" dirty="0"/>
          </a:p>
          <a:p>
            <a:pPr lvl="1"/>
            <a:r>
              <a:rPr lang="en-US" dirty="0" smtClean="0"/>
              <a:t>Each class in it’s own file</a:t>
            </a:r>
            <a:endParaRPr lang="en-US" dirty="0"/>
          </a:p>
          <a:p>
            <a:pPr lvl="1"/>
            <a:r>
              <a:rPr lang="en-US" dirty="0" smtClean="0"/>
              <a:t>Each template in a .handlebars file</a:t>
            </a:r>
          </a:p>
          <a:p>
            <a:pPr lvl="1"/>
            <a:r>
              <a:rPr lang="en-US" dirty="0" smtClean="0"/>
              <a:t>Separate directories to store components (</a:t>
            </a:r>
            <a:r>
              <a:rPr lang="en-US" dirty="0" err="1" smtClean="0"/>
              <a:t>ie</a:t>
            </a:r>
            <a:r>
              <a:rPr lang="en-US" dirty="0" smtClean="0"/>
              <a:t> views, models,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07468"/>
            <a:ext cx="4038600" cy="187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Pros</a:t>
            </a:r>
          </a:p>
          <a:p>
            <a:pPr marL="457200" lvl="1" indent="0">
              <a:buNone/>
            </a:pPr>
            <a:r>
              <a:rPr lang="en-US" dirty="0" smtClean="0"/>
              <a:t>simple</a:t>
            </a:r>
          </a:p>
          <a:p>
            <a:pPr marL="457200" lvl="1" indent="0">
              <a:buNone/>
            </a:pPr>
            <a:r>
              <a:rPr lang="en-US" dirty="0" smtClean="0"/>
              <a:t>no “build” required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Cons</a:t>
            </a:r>
          </a:p>
          <a:p>
            <a:pPr marL="457200" lvl="1" indent="0">
              <a:buNone/>
            </a:pPr>
            <a:r>
              <a:rPr lang="en-US" sz="2500" dirty="0"/>
              <a:t>bad</a:t>
            </a:r>
            <a:r>
              <a:rPr lang="en-US" dirty="0" smtClean="0"/>
              <a:t> organization for non-trivial projects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4707468"/>
            <a:ext cx="4038600" cy="187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Pros</a:t>
            </a:r>
          </a:p>
          <a:p>
            <a:pPr marL="457200" lvl="1" indent="0">
              <a:buNone/>
            </a:pPr>
            <a:r>
              <a:rPr lang="en-US" dirty="0" smtClean="0"/>
              <a:t>modular file organization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Cons</a:t>
            </a:r>
          </a:p>
          <a:p>
            <a:pPr marL="457200" lvl="1" indent="0">
              <a:buNone/>
            </a:pPr>
            <a:r>
              <a:rPr lang="en-US" sz="2500" dirty="0" smtClean="0"/>
              <a:t>lots of files to handle</a:t>
            </a:r>
          </a:p>
          <a:p>
            <a:pPr marL="457200" lvl="1" indent="0">
              <a:buNone/>
            </a:pPr>
            <a:r>
              <a:rPr lang="en-US" sz="2500" dirty="0" smtClean="0"/>
              <a:t>need a “build” process (largely automated by tools though)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27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2661416"/>
            <a:ext cx="6441724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Need to define the following: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“App”</a:t>
            </a:r>
          </a:p>
          <a:p>
            <a:pPr algn="ctr"/>
            <a:r>
              <a:rPr lang="en-US" sz="2800" dirty="0" err="1" smtClean="0"/>
              <a:t>App.Router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App.Store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Must include all files manually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“App”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2661416"/>
            <a:ext cx="64417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Provide </a:t>
            </a:r>
            <a:r>
              <a:rPr lang="en-US" sz="2800" dirty="0" err="1" smtClean="0"/>
              <a:t>namespacing</a:t>
            </a:r>
            <a:r>
              <a:rPr lang="en-US" sz="2800" dirty="0" smtClean="0"/>
              <a:t> for objects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Needs to be instantiated before the other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files are loaded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3424772"/>
            <a:ext cx="3530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Router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1840149"/>
            <a:ext cx="64417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 to Rails </a:t>
            </a:r>
            <a:r>
              <a:rPr lang="en-US" sz="2800" dirty="0" err="1" smtClean="0"/>
              <a:t>routes.rb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Maps URLs to objects through the naming conventions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398"/>
            <a:ext cx="9144000" cy="21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Naming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99"/>
            <a:ext cx="9144000" cy="212624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49932"/>
              </p:ext>
            </p:extLst>
          </p:nvPr>
        </p:nvGraphicFramePr>
        <p:xfrm>
          <a:off x="190501" y="4013200"/>
          <a:ext cx="87629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1"/>
                <a:gridCol w="1490134"/>
                <a:gridCol w="2366913"/>
                <a:gridCol w="1887255"/>
                <a:gridCol w="17232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Route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Template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IndexController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IndexRoute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participants.index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ParticipantsIndexController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ParticipantsIndexRoute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participants/index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/participants/6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participants.show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ParticipantsShowController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ParticipantsShowRoute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participants/show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Store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2661416"/>
            <a:ext cx="64417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Defines how data will be retrieved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Mainly used with ember-data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203700"/>
            <a:ext cx="3581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Store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009" y="1831683"/>
            <a:ext cx="33429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Sidenote</a:t>
            </a:r>
            <a:endParaRPr lang="en-US" sz="3200" dirty="0" smtClean="0"/>
          </a:p>
          <a:p>
            <a:r>
              <a:rPr lang="en-US" sz="2800" dirty="0" smtClean="0"/>
              <a:t>If using ember-data,</a:t>
            </a:r>
            <a:r>
              <a:rPr lang="en-US" sz="2800" dirty="0"/>
              <a:t> </a:t>
            </a:r>
            <a:r>
              <a:rPr lang="en-US" sz="2800" dirty="0" smtClean="0"/>
              <a:t>set adapter to “</a:t>
            </a:r>
            <a:r>
              <a:rPr lang="en-US" sz="2800" dirty="0" err="1" smtClean="0"/>
              <a:t>DS.FixtureAdapter</a:t>
            </a:r>
            <a:r>
              <a:rPr lang="en-US" sz="2800" dirty="0" smtClean="0"/>
              <a:t>” to get easy test data loading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67" y="1739911"/>
            <a:ext cx="3505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5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Ember.js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4876" y="2661416"/>
            <a:ext cx="53325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“A framework for creating ambitious web applications”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- </a:t>
            </a:r>
            <a:r>
              <a:rPr lang="en-US" sz="2000" dirty="0"/>
              <a:t>from </a:t>
            </a:r>
            <a:r>
              <a:rPr lang="en-US" sz="2000" dirty="0" err="1" smtClean="0"/>
              <a:t>emberjs.com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Show the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3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1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3999" y="1783949"/>
            <a:ext cx="3676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Dig into </a:t>
            </a:r>
            <a:r>
              <a:rPr lang="en-US" dirty="0" err="1" smtClean="0"/>
              <a:t>emberjs.com</a:t>
            </a:r>
            <a:r>
              <a:rPr lang="en-US" dirty="0" smtClean="0"/>
              <a:t> for more depth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Google “</a:t>
            </a:r>
            <a:r>
              <a:rPr lang="en-US" dirty="0" err="1" smtClean="0"/>
              <a:t>ember.js</a:t>
            </a:r>
            <a:r>
              <a:rPr lang="en-US" dirty="0" smtClean="0"/>
              <a:t>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I’d be glad to talk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8193" y="5019247"/>
            <a:ext cx="3467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Chris Meadows</a:t>
            </a:r>
          </a:p>
          <a:p>
            <a:pPr algn="ctr"/>
            <a:r>
              <a:rPr lang="en-US" dirty="0">
                <a:hlinkClick r:id="rId2"/>
              </a:rPr>
              <a:t>meadoch1@</a:t>
            </a:r>
            <a:r>
              <a:rPr lang="en-US" dirty="0" smtClean="0">
                <a:hlinkClick r:id="rId2"/>
              </a:rPr>
              <a:t>gmail.com</a:t>
            </a:r>
            <a:endParaRPr lang="en-US" dirty="0" smtClean="0"/>
          </a:p>
          <a:p>
            <a:pPr algn="ctr"/>
            <a:r>
              <a:rPr lang="en-US" dirty="0" smtClean="0"/>
              <a:t>@meadoch1 (Twitter)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https:</a:t>
            </a:r>
            <a:r>
              <a:rPr lang="en-US" dirty="0"/>
              <a:t>//</a:t>
            </a:r>
            <a:r>
              <a:rPr lang="en-US" dirty="0" err="1"/>
              <a:t>github.com</a:t>
            </a:r>
            <a:r>
              <a:rPr lang="en-US" dirty="0"/>
              <a:t>/meadoch1</a:t>
            </a:r>
            <a:r>
              <a:rPr lang="en-US" dirty="0" smtClean="0"/>
              <a:t>/</a:t>
            </a:r>
            <a:r>
              <a:rPr lang="en-US" dirty="0" err="1" smtClean="0"/>
              <a:t>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1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671" y="2373550"/>
            <a:ext cx="67046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Client-side,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, MVC framework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Other examples</a:t>
            </a:r>
          </a:p>
          <a:p>
            <a:pPr algn="ctr"/>
            <a:r>
              <a:rPr lang="en-US" sz="3200" dirty="0" smtClean="0"/>
              <a:t>Backbone, Knockout, </a:t>
            </a:r>
            <a:r>
              <a:rPr lang="en-US" sz="3200" dirty="0" err="1" smtClean="0"/>
              <a:t>ExtJS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2871" y="2090172"/>
            <a:ext cx="51182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Grew from </a:t>
            </a:r>
            <a:r>
              <a:rPr lang="en-US" sz="2400" dirty="0" err="1" smtClean="0"/>
              <a:t>Sproutcore</a:t>
            </a:r>
            <a:r>
              <a:rPr lang="en-US" sz="2400" dirty="0" smtClean="0"/>
              <a:t> 2.0</a:t>
            </a:r>
          </a:p>
          <a:p>
            <a:pPr marL="0" lvl="1" algn="ctr"/>
            <a:endParaRPr lang="en-US" sz="2400" dirty="0" smtClean="0"/>
          </a:p>
          <a:p>
            <a:pPr marL="0" lvl="1" algn="ctr"/>
            <a:r>
              <a:rPr lang="en-US" sz="2400" dirty="0" smtClean="0"/>
              <a:t>Main </a:t>
            </a:r>
            <a:r>
              <a:rPr lang="en-US" sz="2400" dirty="0" err="1" smtClean="0"/>
              <a:t>devs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lvl="1" algn="ctr"/>
            <a:r>
              <a:rPr lang="en-US" sz="2400" dirty="0" smtClean="0"/>
              <a:t>Yehuda Katz</a:t>
            </a:r>
          </a:p>
          <a:p>
            <a:pPr marL="0" lvl="1" algn="ctr"/>
            <a:r>
              <a:rPr lang="en-US" sz="2400" dirty="0" smtClean="0"/>
              <a:t>Tom Dale</a:t>
            </a:r>
          </a:p>
          <a:p>
            <a:pPr marL="0" lvl="1" algn="ctr"/>
            <a:endParaRPr lang="en-US" sz="2400" dirty="0"/>
          </a:p>
          <a:p>
            <a:pPr marL="0" lvl="1" algn="ctr"/>
            <a:r>
              <a:rPr lang="en-US" sz="2400" dirty="0" smtClean="0"/>
              <a:t>Active development sponsored by Tilde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835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551" y="2022012"/>
            <a:ext cx="79189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Developer Productivity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Easy Development of Complex Web Apps</a:t>
            </a:r>
          </a:p>
        </p:txBody>
      </p:sp>
    </p:spTree>
    <p:extLst>
      <p:ext uri="{BB962C8B-B14F-4D97-AF65-F5344CB8AC3E}">
        <p14:creationId xmlns:p14="http://schemas.microsoft.com/office/powerpoint/2010/main" val="28079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851" y="2149044"/>
            <a:ext cx="67963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Dynamic Runtime Code Generation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Proxies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Observers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081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10835</TotalTime>
  <Words>1030</Words>
  <Application>Microsoft Macintosh PowerPoint</Application>
  <PresentationFormat>On-screen Show (4:3)</PresentationFormat>
  <Paragraphs>366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JRuby &amp; TorqueBox Web, and Workers, and Clusters, Oh My</vt:lpstr>
      <vt:lpstr>Who am I?</vt:lpstr>
      <vt:lpstr>Credit where Due!</vt:lpstr>
      <vt:lpstr>Agenda</vt:lpstr>
      <vt:lpstr>What is Ember.js?</vt:lpstr>
      <vt:lpstr>Say what?</vt:lpstr>
      <vt:lpstr>Background</vt:lpstr>
      <vt:lpstr>Focus</vt:lpstr>
      <vt:lpstr>Where’s the Magic?</vt:lpstr>
      <vt:lpstr>Where will I get stuck?</vt:lpstr>
      <vt:lpstr>And now for something completely different…</vt:lpstr>
      <vt:lpstr>Example Application</vt:lpstr>
      <vt:lpstr>Example Application Screenshot</vt:lpstr>
      <vt:lpstr>Now back to your  regularly scheduled program</vt:lpstr>
      <vt:lpstr>After one more sidenote…</vt:lpstr>
      <vt:lpstr>MVC</vt:lpstr>
      <vt:lpstr>How do I make it work?</vt:lpstr>
      <vt:lpstr>Application Components</vt:lpstr>
      <vt:lpstr>Application Components Information Flow</vt:lpstr>
      <vt:lpstr>Application Components Information Lifecycles</vt:lpstr>
      <vt:lpstr>Application Components Models</vt:lpstr>
      <vt:lpstr>Application Components Models</vt:lpstr>
      <vt:lpstr>Application Components Models</vt:lpstr>
      <vt:lpstr>Application Components Models – Ember-data</vt:lpstr>
      <vt:lpstr>Application Components Models</vt:lpstr>
      <vt:lpstr>Application Components Controllers</vt:lpstr>
      <vt:lpstr>Application Components Controllers</vt:lpstr>
      <vt:lpstr>Application Components Controllers</vt:lpstr>
      <vt:lpstr>Application Components Views</vt:lpstr>
      <vt:lpstr>Application Components Views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Router</vt:lpstr>
      <vt:lpstr>Application Components Router</vt:lpstr>
      <vt:lpstr>Application Components Router</vt:lpstr>
      <vt:lpstr>Application Flow</vt:lpstr>
      <vt:lpstr>Application Components Information Lifecycles</vt:lpstr>
      <vt:lpstr>Application Structure</vt:lpstr>
      <vt:lpstr>Application Bootstrap</vt:lpstr>
      <vt:lpstr>Application Bootstrap Define “App”</vt:lpstr>
      <vt:lpstr>Application Bootstrap Define Router</vt:lpstr>
      <vt:lpstr>Application Bootstrap Naming Conventions</vt:lpstr>
      <vt:lpstr>Application Bootstrap Define Store</vt:lpstr>
      <vt:lpstr>Application Bootstrap Define Store</vt:lpstr>
      <vt:lpstr>Show the application!</vt:lpstr>
      <vt:lpstr>Questions?</vt:lpstr>
      <vt:lpstr>More info</vt:lpstr>
    </vt:vector>
  </TitlesOfParts>
  <Company>Terenine,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Some Cache?</dc:title>
  <dc:creator>Chris Meadows</dc:creator>
  <cp:lastModifiedBy>Chris Meadows</cp:lastModifiedBy>
  <cp:revision>151</cp:revision>
  <dcterms:created xsi:type="dcterms:W3CDTF">2011-10-11T00:37:33Z</dcterms:created>
  <dcterms:modified xsi:type="dcterms:W3CDTF">2013-08-22T00:39:05Z</dcterms:modified>
</cp:coreProperties>
</file>