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  <p:sldMasterId id="2147483735" r:id="rId2"/>
    <p:sldMasterId id="2147483737" r:id="rId3"/>
    <p:sldMasterId id="2147483764" r:id="rId4"/>
  </p:sldMasterIdLst>
  <p:notesMasterIdLst>
    <p:notesMasterId r:id="rId64"/>
  </p:notesMasterIdLst>
  <p:sldIdLst>
    <p:sldId id="256" r:id="rId5"/>
    <p:sldId id="257" r:id="rId6"/>
    <p:sldId id="258" r:id="rId7"/>
    <p:sldId id="315" r:id="rId8"/>
    <p:sldId id="307" r:id="rId9"/>
    <p:sldId id="303" r:id="rId10"/>
    <p:sldId id="302" r:id="rId11"/>
    <p:sldId id="304" r:id="rId12"/>
    <p:sldId id="319" r:id="rId13"/>
    <p:sldId id="320" r:id="rId14"/>
    <p:sldId id="259" r:id="rId15"/>
    <p:sldId id="310" r:id="rId16"/>
    <p:sldId id="309" r:id="rId17"/>
    <p:sldId id="299" r:id="rId18"/>
    <p:sldId id="316" r:id="rId19"/>
    <p:sldId id="294" r:id="rId20"/>
    <p:sldId id="292" r:id="rId21"/>
    <p:sldId id="293" r:id="rId22"/>
    <p:sldId id="260" r:id="rId23"/>
    <p:sldId id="263" r:id="rId24"/>
    <p:sldId id="317" r:id="rId25"/>
    <p:sldId id="312" r:id="rId26"/>
    <p:sldId id="266" r:id="rId27"/>
    <p:sldId id="267" r:id="rId28"/>
    <p:sldId id="269" r:id="rId29"/>
    <p:sldId id="268" r:id="rId30"/>
    <p:sldId id="270" r:id="rId31"/>
    <p:sldId id="271" r:id="rId32"/>
    <p:sldId id="264" r:id="rId33"/>
    <p:sldId id="272" r:id="rId34"/>
    <p:sldId id="273" r:id="rId35"/>
    <p:sldId id="261" r:id="rId36"/>
    <p:sldId id="286" r:id="rId37"/>
    <p:sldId id="324" r:id="rId38"/>
    <p:sldId id="291" r:id="rId39"/>
    <p:sldId id="318" r:id="rId40"/>
    <p:sldId id="274" r:id="rId41"/>
    <p:sldId id="287" r:id="rId42"/>
    <p:sldId id="306" r:id="rId43"/>
    <p:sldId id="276" r:id="rId44"/>
    <p:sldId id="321" r:id="rId45"/>
    <p:sldId id="277" r:id="rId46"/>
    <p:sldId id="278" r:id="rId47"/>
    <p:sldId id="279" r:id="rId48"/>
    <p:sldId id="322" r:id="rId49"/>
    <p:sldId id="323" r:id="rId50"/>
    <p:sldId id="296" r:id="rId51"/>
    <p:sldId id="280" r:id="rId52"/>
    <p:sldId id="298" r:id="rId53"/>
    <p:sldId id="281" r:id="rId54"/>
    <p:sldId id="282" r:id="rId55"/>
    <p:sldId id="283" r:id="rId56"/>
    <p:sldId id="284" r:id="rId57"/>
    <p:sldId id="305" r:id="rId58"/>
    <p:sldId id="262" r:id="rId59"/>
    <p:sldId id="314" r:id="rId60"/>
    <p:sldId id="289" r:id="rId61"/>
    <p:sldId id="290" r:id="rId62"/>
    <p:sldId id="288" r:id="rId6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50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DF8A-39CF-4F23-B8E9-DA76F049B51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EBEA2-E178-4040-AE1D-4911B099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7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Target / Estimated Frequency, Define Abbreviations, say explicitly that fewer resources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0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Conditions: BEFORE: if (end &gt;= start) {} else {}     AFTER: if (NUM_SAMPLES </a:t>
            </a:r>
            <a:r>
              <a:rPr lang="en-US" dirty="0" err="1"/>
              <a:t>idx</a:t>
            </a:r>
            <a:r>
              <a:rPr lang="en-US" dirty="0"/>
              <a:t> = 0) {initialize} if (end &gt;= start) {if (within those bounds)} else {if (within those bounds)}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4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Conditions: AFTER: if (NUM_SAMPLES </a:t>
            </a:r>
            <a:r>
              <a:rPr lang="en-US" dirty="0" err="1"/>
              <a:t>idx</a:t>
            </a:r>
            <a:r>
              <a:rPr lang="en-US" dirty="0"/>
              <a:t> = 0) {initialize} if (within bounds) {accumulate}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1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6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7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put the pedestals in BRAM, it’ll be 2x16x256x12 = 98,304 bits -&gt; 96 </a:t>
            </a:r>
            <a:r>
              <a:rPr lang="en-US" dirty="0" err="1"/>
              <a:t>Kb</a:t>
            </a:r>
            <a:r>
              <a:rPr lang="en-US" dirty="0"/>
              <a:t> so with current model -&gt; 0.7366 % Utilization so not </a:t>
            </a:r>
            <a:r>
              <a:rPr lang="en-US"/>
              <a:t>the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AXI: Advanced </a:t>
            </a:r>
            <a:r>
              <a:rPr lang="en-US" dirty="0" err="1"/>
              <a:t>eXtensible</a:t>
            </a:r>
            <a:r>
              <a:rPr lang="en-US" dirty="0"/>
              <a:t> Interface, ARM bus-protocol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EBEA2-E178-4040-AE1D-4911B09969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35368" y="-2028199"/>
            <a:ext cx="10356937" cy="4510700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90883" y="2545513"/>
            <a:ext cx="469707" cy="471817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964900" y="2104569"/>
            <a:ext cx="736401" cy="7364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7021664" y="5640659"/>
            <a:ext cx="4210344" cy="395443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345600" y="2321396"/>
            <a:ext cx="9500800" cy="15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1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345600" y="3850995"/>
            <a:ext cx="9500800" cy="6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77053" y="1727661"/>
            <a:ext cx="736401" cy="7364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19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486567" y="-2294599"/>
            <a:ext cx="12858667" cy="4510700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3399200" y="3858600"/>
            <a:ext cx="5393600" cy="16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42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0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8491033" y="2159729"/>
            <a:ext cx="4004400" cy="2087207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950747" y="-3311315"/>
            <a:ext cx="10512292" cy="457836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95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5900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8960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824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6672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6692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6672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6692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6672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6692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353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7833" y="2707533"/>
            <a:ext cx="6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8491033" y="2159729"/>
            <a:ext cx="1732520" cy="2087207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365786" y="-3311315"/>
            <a:ext cx="10512292" cy="457836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113268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113288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113268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113288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113268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113288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840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692147" y="-3311315"/>
            <a:ext cx="10512292" cy="457836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899500" y="4428267"/>
            <a:ext cx="1306400" cy="4633533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9599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9600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9599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9600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88963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88964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88963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88964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83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3200800" y="2756551"/>
            <a:ext cx="5790400" cy="1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3200600" y="4443651"/>
            <a:ext cx="5790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974022" y="6091837"/>
            <a:ext cx="1376949" cy="210105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365957" y="-1334686"/>
            <a:ext cx="13506664" cy="3412633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785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754995" y="-715720"/>
            <a:ext cx="11170635" cy="2152957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823233" y="4428267"/>
            <a:ext cx="1306400" cy="4633533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960167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1181600" y="3647833"/>
            <a:ext cx="4112400" cy="18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850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819533" y="-715720"/>
            <a:ext cx="11170635" cy="2152957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10105540" y="4428267"/>
            <a:ext cx="1306400" cy="4633533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6898000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6897833" y="3429000"/>
            <a:ext cx="4334000" cy="200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9329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493553" y="-3311315"/>
            <a:ext cx="10512292" cy="457836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9629577" y="6091830"/>
            <a:ext cx="1174713" cy="387569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9600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9600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9600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9600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46518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46518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46518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46518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83436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83436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83436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83436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04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973969" y="6092016"/>
            <a:ext cx="2136199" cy="325957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11317867" y="3638634"/>
            <a:ext cx="2069533" cy="4633533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486567" y="-3137999"/>
            <a:ext cx="12858667" cy="4510700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960000" y="418900"/>
            <a:ext cx="10272000" cy="1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4651800" y="2637767"/>
            <a:ext cx="2888400" cy="211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3324000" y="5049600"/>
            <a:ext cx="55440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343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4122123" y="-2690216"/>
            <a:ext cx="10544692" cy="4127363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395224" y="6097037"/>
            <a:ext cx="3558163" cy="334192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960000" y="2108367"/>
            <a:ext cx="4679600" cy="8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960000" y="3488751"/>
            <a:ext cx="4679600" cy="18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880267" y="760951"/>
            <a:ext cx="6213203" cy="5336092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8706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470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E37D-AC41-402A-B803-CB76F8BCCB05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733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544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495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3463-86D7-4218-8754-7352F218AF93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6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185-5627-4610-848F-CF0084C6DF8C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B0B6112-8A3C-4316-8968-B323B0CF3E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B804-4078-4A73-8F32-DF7C1B7A7C64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4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B7A-D23B-44C6-9DD6-6AE9C9580659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78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BB42-B167-498E-8E41-4A3780C93D69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996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76E3-70BF-445A-894A-30738EA0CB4C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32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7C5-EF9B-4BED-8549-88B979D2D10A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6933-7CE3-4DC2-864B-06327C39F855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18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3500-72B9-4DFD-B802-1AD4E29F1C13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70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8F0A-F4C9-4333-9C98-52BF0501CC29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5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8D42-118E-4B71-9E8E-3270E56F732F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988719" y="-3311315"/>
            <a:ext cx="10512292" cy="457836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621833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6978800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621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6978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2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4185714" y="-1710845"/>
            <a:ext cx="10592729" cy="3477492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408900" y="4741267"/>
            <a:ext cx="2069533" cy="4633533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103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5945001" y="436734"/>
            <a:ext cx="54033" cy="1471500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6552400" y="2133600"/>
            <a:ext cx="4679600" cy="78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6552233" y="3429000"/>
            <a:ext cx="4679600" cy="19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376867" y="2314002"/>
            <a:ext cx="3277628" cy="2851433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810833" y="3714967"/>
            <a:ext cx="3503833" cy="358700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1218176" y="-1011211"/>
            <a:ext cx="14372897" cy="3803905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5186933" y="8465859"/>
            <a:ext cx="98895" cy="98861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>
            <a:off x="4921277" y="6091830"/>
            <a:ext cx="1174713" cy="387569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8829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1207400" y="1760800"/>
            <a:ext cx="9777200" cy="333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60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362299" y="-2607399"/>
            <a:ext cx="10356937" cy="4510700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10297619" y="1672327"/>
            <a:ext cx="1424248" cy="1289669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3399200" y="2962000"/>
            <a:ext cx="53936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3399200" y="4306900"/>
            <a:ext cx="5393600" cy="9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4863100" y="1617100"/>
            <a:ext cx="25688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1364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2013705" y="-1108420"/>
            <a:ext cx="11170635" cy="2152957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51499" y="4280834"/>
            <a:ext cx="715233" cy="4633533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14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6767"/>
            <a:ext cx="102720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876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9" name="Google Shape;1849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7429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3" name="Google Shape;1853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7032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6A0539-7858-43C4-AC3C-917A5F9C9B41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644A-9FA1-4FB6-CDF3-F39C18F09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Applying HLS to FPGA Data Preprocessing in the Advanced Particle-astrophysics Telescope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B980-37DB-3245-4B03-B37377CF2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Presenter: Meagan Konst</a:t>
            </a:r>
          </a:p>
          <a:p>
            <a:r>
              <a:rPr lang="en-US" sz="3200" dirty="0"/>
              <a:t>Advisor: Roger Chamberlain</a:t>
            </a:r>
          </a:p>
        </p:txBody>
      </p:sp>
    </p:spTree>
    <p:extLst>
      <p:ext uri="{BB962C8B-B14F-4D97-AF65-F5344CB8AC3E}">
        <p14:creationId xmlns:p14="http://schemas.microsoft.com/office/powerpoint/2010/main" val="28838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F4B9-626C-22C8-1EFD-2DD10DFF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Integral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C16B-114C-58ED-4656-A13379F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E1ADD4-343E-5D0F-866D-2F7F69F6F071}"/>
              </a:ext>
            </a:extLst>
          </p:cNvPr>
          <p:cNvCxnSpPr/>
          <p:nvPr/>
        </p:nvCxnSpPr>
        <p:spPr>
          <a:xfrm flipV="1">
            <a:off x="4477871" y="1355371"/>
            <a:ext cx="0" cy="416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32AB40-06AD-B210-6C2B-4787199C3848}"/>
              </a:ext>
            </a:extLst>
          </p:cNvPr>
          <p:cNvCxnSpPr/>
          <p:nvPr/>
        </p:nvCxnSpPr>
        <p:spPr>
          <a:xfrm>
            <a:off x="4477871" y="5523960"/>
            <a:ext cx="56948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642F71-EBAD-9C90-45D3-713EB8454DE8}"/>
              </a:ext>
            </a:extLst>
          </p:cNvPr>
          <p:cNvSpPr/>
          <p:nvPr/>
        </p:nvSpPr>
        <p:spPr>
          <a:xfrm>
            <a:off x="4459582" y="5505002"/>
            <a:ext cx="36576" cy="365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344F3E-2ED2-00F6-EEFF-1D4C8C867905}"/>
              </a:ext>
            </a:extLst>
          </p:cNvPr>
          <p:cNvSpPr/>
          <p:nvPr/>
        </p:nvSpPr>
        <p:spPr>
          <a:xfrm>
            <a:off x="4531659" y="5066435"/>
            <a:ext cx="1210235" cy="108333"/>
          </a:xfrm>
          <a:custGeom>
            <a:avLst/>
            <a:gdLst>
              <a:gd name="connsiteX0" fmla="*/ 0 w 1210235"/>
              <a:gd name="connsiteY0" fmla="*/ 81007 h 108333"/>
              <a:gd name="connsiteX1" fmla="*/ 215153 w 1210235"/>
              <a:gd name="connsiteY1" fmla="*/ 325 h 108333"/>
              <a:gd name="connsiteX2" fmla="*/ 430306 w 1210235"/>
              <a:gd name="connsiteY2" fmla="*/ 107901 h 108333"/>
              <a:gd name="connsiteX3" fmla="*/ 618565 w 1210235"/>
              <a:gd name="connsiteY3" fmla="*/ 40666 h 108333"/>
              <a:gd name="connsiteX4" fmla="*/ 847165 w 1210235"/>
              <a:gd name="connsiteY4" fmla="*/ 107901 h 108333"/>
              <a:gd name="connsiteX5" fmla="*/ 968188 w 1210235"/>
              <a:gd name="connsiteY5" fmla="*/ 40666 h 108333"/>
              <a:gd name="connsiteX6" fmla="*/ 1210235 w 1210235"/>
              <a:gd name="connsiteY6" fmla="*/ 107901 h 10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0235" h="108333">
                <a:moveTo>
                  <a:pt x="0" y="81007"/>
                </a:moveTo>
                <a:cubicBezTo>
                  <a:pt x="71717" y="38425"/>
                  <a:pt x="143435" y="-4157"/>
                  <a:pt x="215153" y="325"/>
                </a:cubicBezTo>
                <a:cubicBezTo>
                  <a:pt x="286871" y="4807"/>
                  <a:pt x="363071" y="101178"/>
                  <a:pt x="430306" y="107901"/>
                </a:cubicBezTo>
                <a:cubicBezTo>
                  <a:pt x="497541" y="114624"/>
                  <a:pt x="549089" y="40666"/>
                  <a:pt x="618565" y="40666"/>
                </a:cubicBezTo>
                <a:cubicBezTo>
                  <a:pt x="688041" y="40666"/>
                  <a:pt x="788895" y="107901"/>
                  <a:pt x="847165" y="107901"/>
                </a:cubicBezTo>
                <a:cubicBezTo>
                  <a:pt x="905435" y="107901"/>
                  <a:pt x="907676" y="40666"/>
                  <a:pt x="968188" y="40666"/>
                </a:cubicBezTo>
                <a:cubicBezTo>
                  <a:pt x="1028700" y="40666"/>
                  <a:pt x="1119467" y="74283"/>
                  <a:pt x="1210235" y="107901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80C4FE-3253-9984-D1E7-F58726464DE7}"/>
              </a:ext>
            </a:extLst>
          </p:cNvPr>
          <p:cNvSpPr/>
          <p:nvPr/>
        </p:nvSpPr>
        <p:spPr>
          <a:xfrm>
            <a:off x="5728447" y="1901072"/>
            <a:ext cx="1855694" cy="3273264"/>
          </a:xfrm>
          <a:custGeom>
            <a:avLst/>
            <a:gdLst>
              <a:gd name="connsiteX0" fmla="*/ 0 w 1855694"/>
              <a:gd name="connsiteY0" fmla="*/ 3273264 h 3273264"/>
              <a:gd name="connsiteX1" fmla="*/ 779929 w 1855694"/>
              <a:gd name="connsiteY1" fmla="*/ 5629 h 3273264"/>
              <a:gd name="connsiteX2" fmla="*/ 1748118 w 1855694"/>
              <a:gd name="connsiteY2" fmla="*/ 2426099 h 3273264"/>
              <a:gd name="connsiteX3" fmla="*/ 1748118 w 1855694"/>
              <a:gd name="connsiteY3" fmla="*/ 2426099 h 3273264"/>
              <a:gd name="connsiteX4" fmla="*/ 1855694 w 1855694"/>
              <a:gd name="connsiteY4" fmla="*/ 2641252 h 327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694" h="3273264">
                <a:moveTo>
                  <a:pt x="0" y="3273264"/>
                </a:moveTo>
                <a:cubicBezTo>
                  <a:pt x="244288" y="1710043"/>
                  <a:pt x="488576" y="146823"/>
                  <a:pt x="779929" y="5629"/>
                </a:cubicBezTo>
                <a:cubicBezTo>
                  <a:pt x="1071282" y="-135565"/>
                  <a:pt x="1748118" y="2426099"/>
                  <a:pt x="1748118" y="2426099"/>
                </a:cubicBezTo>
                <a:lnTo>
                  <a:pt x="1748118" y="2426099"/>
                </a:lnTo>
                <a:lnTo>
                  <a:pt x="1855694" y="2641252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B1766A-05BE-9F94-39FC-6D9C4097CEB5}"/>
              </a:ext>
            </a:extLst>
          </p:cNvPr>
          <p:cNvSpPr/>
          <p:nvPr/>
        </p:nvSpPr>
        <p:spPr>
          <a:xfrm>
            <a:off x="7584141" y="4528877"/>
            <a:ext cx="2474259" cy="550026"/>
          </a:xfrm>
          <a:custGeom>
            <a:avLst/>
            <a:gdLst>
              <a:gd name="connsiteX0" fmla="*/ 0 w 2474259"/>
              <a:gd name="connsiteY0" fmla="*/ 0 h 550026"/>
              <a:gd name="connsiteX1" fmla="*/ 914400 w 2474259"/>
              <a:gd name="connsiteY1" fmla="*/ 497541 h 550026"/>
              <a:gd name="connsiteX2" fmla="*/ 2474259 w 2474259"/>
              <a:gd name="connsiteY2" fmla="*/ 510989 h 5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259" h="550026">
                <a:moveTo>
                  <a:pt x="0" y="0"/>
                </a:moveTo>
                <a:cubicBezTo>
                  <a:pt x="251012" y="206188"/>
                  <a:pt x="502024" y="412376"/>
                  <a:pt x="914400" y="497541"/>
                </a:cubicBezTo>
                <a:cubicBezTo>
                  <a:pt x="1326776" y="582706"/>
                  <a:pt x="1900517" y="546847"/>
                  <a:pt x="2474259" y="510989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095C72-81FF-8069-F084-170F66299577}"/>
              </a:ext>
            </a:extLst>
          </p:cNvPr>
          <p:cNvCxnSpPr>
            <a:cxnSpLocks/>
          </p:cNvCxnSpPr>
          <p:nvPr/>
        </p:nvCxnSpPr>
        <p:spPr>
          <a:xfrm flipV="1">
            <a:off x="4536499" y="1470679"/>
            <a:ext cx="0" cy="407089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5D90EF-F0B8-5D0D-DE02-A712E850495E}"/>
              </a:ext>
            </a:extLst>
          </p:cNvPr>
          <p:cNvCxnSpPr>
            <a:cxnSpLocks/>
          </p:cNvCxnSpPr>
          <p:nvPr/>
        </p:nvCxnSpPr>
        <p:spPr>
          <a:xfrm flipV="1">
            <a:off x="5728447" y="1470678"/>
            <a:ext cx="0" cy="407089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0DC376-5BE3-92B2-A712-C91EF6AE67E7}"/>
              </a:ext>
            </a:extLst>
          </p:cNvPr>
          <p:cNvCxnSpPr>
            <a:cxnSpLocks/>
          </p:cNvCxnSpPr>
          <p:nvPr/>
        </p:nvCxnSpPr>
        <p:spPr>
          <a:xfrm flipV="1">
            <a:off x="4531659" y="1323837"/>
            <a:ext cx="0" cy="407089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8700F9-A915-5B03-C8EA-2A0D7937C4E3}"/>
              </a:ext>
            </a:extLst>
          </p:cNvPr>
          <p:cNvCxnSpPr>
            <a:cxnSpLocks/>
          </p:cNvCxnSpPr>
          <p:nvPr/>
        </p:nvCxnSpPr>
        <p:spPr>
          <a:xfrm flipV="1">
            <a:off x="10058400" y="1470677"/>
            <a:ext cx="0" cy="407089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5C70D-233D-B154-BE22-1CBFD8885647}"/>
              </a:ext>
            </a:extLst>
          </p:cNvPr>
          <p:cNvCxnSpPr/>
          <p:nvPr/>
        </p:nvCxnSpPr>
        <p:spPr>
          <a:xfrm>
            <a:off x="6925235" y="5316743"/>
            <a:ext cx="0" cy="3765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841776-1214-9A07-4F28-E950E16671BA}"/>
              </a:ext>
            </a:extLst>
          </p:cNvPr>
          <p:cNvSpPr txBox="1"/>
          <p:nvPr/>
        </p:nvSpPr>
        <p:spPr>
          <a:xfrm>
            <a:off x="6159773" y="5623344"/>
            <a:ext cx="153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n-lt"/>
              </a:rPr>
              <a:t>Trigger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E79E5B-0FD7-C1A9-EB9F-6AF3EFD1E12D}"/>
              </a:ext>
            </a:extLst>
          </p:cNvPr>
          <p:cNvCxnSpPr>
            <a:cxnSpLocks/>
          </p:cNvCxnSpPr>
          <p:nvPr/>
        </p:nvCxnSpPr>
        <p:spPr>
          <a:xfrm flipV="1">
            <a:off x="7584141" y="1470677"/>
            <a:ext cx="0" cy="40708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82FAB3-E00B-F4C3-6800-74AAD7BA18D0}"/>
              </a:ext>
            </a:extLst>
          </p:cNvPr>
          <p:cNvCxnSpPr>
            <a:cxnSpLocks/>
          </p:cNvCxnSpPr>
          <p:nvPr/>
        </p:nvCxnSpPr>
        <p:spPr>
          <a:xfrm flipV="1">
            <a:off x="10058400" y="1355370"/>
            <a:ext cx="0" cy="40708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8E27DD-1974-6714-A18C-67B853AA14D1}"/>
              </a:ext>
            </a:extLst>
          </p:cNvPr>
          <p:cNvCxnSpPr>
            <a:cxnSpLocks/>
          </p:cNvCxnSpPr>
          <p:nvPr/>
        </p:nvCxnSpPr>
        <p:spPr>
          <a:xfrm flipV="1">
            <a:off x="6096000" y="1470677"/>
            <a:ext cx="0" cy="4070899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C110C9-8DB9-B994-138C-70A7D31C4CE7}"/>
              </a:ext>
            </a:extLst>
          </p:cNvPr>
          <p:cNvCxnSpPr>
            <a:cxnSpLocks/>
          </p:cNvCxnSpPr>
          <p:nvPr/>
        </p:nvCxnSpPr>
        <p:spPr>
          <a:xfrm flipV="1">
            <a:off x="7132443" y="1470676"/>
            <a:ext cx="0" cy="4070899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0B6EA5-E6EF-DB2C-44C3-8DAF37728906}"/>
              </a:ext>
            </a:extLst>
          </p:cNvPr>
          <p:cNvSpPr txBox="1"/>
          <p:nvPr/>
        </p:nvSpPr>
        <p:spPr>
          <a:xfrm>
            <a:off x="0" y="1238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n-lt"/>
              </a:rPr>
              <a:t>Key: </a:t>
            </a:r>
            <a:r>
              <a:rPr lang="en-US" sz="2800" dirty="0">
                <a:latin typeface="+mn-lt"/>
              </a:rPr>
              <a:t>Blue: Pre-Signal Noise  Purple: Main Signal  Green: Tail  Red: Whole Window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C40B99-A915-A142-6C6A-C8070579A878}"/>
              </a:ext>
            </a:extLst>
          </p:cNvPr>
          <p:cNvSpPr txBox="1"/>
          <p:nvPr/>
        </p:nvSpPr>
        <p:spPr>
          <a:xfrm flipH="1">
            <a:off x="3916106" y="1259385"/>
            <a:ext cx="615553" cy="24659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ADC 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327452-D467-244F-CCEB-8E20543BA630}"/>
              </a:ext>
            </a:extLst>
          </p:cNvPr>
          <p:cNvSpPr txBox="1"/>
          <p:nvPr/>
        </p:nvSpPr>
        <p:spPr>
          <a:xfrm flipH="1">
            <a:off x="8895829" y="5513851"/>
            <a:ext cx="138461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98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EDE-1372-29E4-5607-0AEA4F1C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75A63-60DD-054E-19E0-DC0A45D5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7622-8A2F-4DB4-14B6-17229F8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FPGA Design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2BC0-84C9-C95F-5FC6-2941048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 Description Languages (HDLs)</a:t>
            </a:r>
          </a:p>
          <a:p>
            <a:pPr lvl="1"/>
            <a:r>
              <a:rPr lang="en-US" sz="2800" dirty="0"/>
              <a:t>Steep Learning Curve</a:t>
            </a:r>
          </a:p>
          <a:p>
            <a:pPr lvl="1"/>
            <a:r>
              <a:rPr lang="en-US" sz="2800" dirty="0"/>
              <a:t>Prone to User Error</a:t>
            </a:r>
          </a:p>
          <a:p>
            <a:pPr lvl="1"/>
            <a:r>
              <a:rPr lang="en-US" sz="2800" dirty="0"/>
              <a:t>Difficult to Debug</a:t>
            </a:r>
          </a:p>
          <a:p>
            <a:r>
              <a:rPr lang="en-US" sz="3200" dirty="0"/>
              <a:t>High-Level Synthesis (HLS)</a:t>
            </a:r>
          </a:p>
          <a:p>
            <a:pPr lvl="1"/>
            <a:r>
              <a:rPr lang="en-US" sz="2800" dirty="0"/>
              <a:t>Allows Software Engineers to program FPGAs using software languages such as C/C++ and OpenCL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7286-7058-5963-0622-2564B4ED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4E01-F415-D0E7-7B35-EEA815D2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D975-E6EF-AFE5-E700-FB0763B9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HLS Portability from Intel to Xilinx –</a:t>
            </a:r>
            <a:r>
              <a:rPr lang="en-US" sz="2800" dirty="0" err="1"/>
              <a:t>Zhili</a:t>
            </a:r>
            <a:r>
              <a:rPr lang="en-US" sz="2800" dirty="0"/>
              <a:t> Xiao</a:t>
            </a:r>
          </a:p>
          <a:p>
            <a:pPr lvl="1"/>
            <a:r>
              <a:rPr lang="en-US" sz="2400" dirty="0"/>
              <a:t>Naïve Porting required lots of modifications and had terrible performance</a:t>
            </a:r>
          </a:p>
          <a:p>
            <a:pPr lvl="1"/>
            <a:r>
              <a:rPr lang="en-US" sz="2400" dirty="0"/>
              <a:t>Lots of optimization techniques applied and still not as performant</a:t>
            </a:r>
          </a:p>
          <a:p>
            <a:r>
              <a:rPr lang="en-US" sz="2800" dirty="0"/>
              <a:t>Transformations of High-Level Synthesis Codes for High-Performance Computing –Johannes de Fine Licht</a:t>
            </a:r>
          </a:p>
          <a:p>
            <a:pPr lvl="1"/>
            <a:r>
              <a:rPr lang="en-US" sz="2400" dirty="0"/>
              <a:t>Gave a 3.5 </a:t>
            </a:r>
            <a:r>
              <a:rPr lang="en-US" sz="2400" dirty="0" err="1"/>
              <a:t>hr</a:t>
            </a:r>
            <a:r>
              <a:rPr lang="en-US" sz="2400" dirty="0"/>
              <a:t> talk on current best practices and iterative optimization techniques for improving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1D545-3975-4DB8-0459-6AB6B935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FA61-A24F-03CC-021D-639EAA6A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Vitis Host and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8282-A1DE-0D85-E499-E1B4BE5E4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ED5C-DA64-BC04-1E43-7B92F84353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OpenCL Environment</a:t>
            </a:r>
          </a:p>
          <a:p>
            <a:r>
              <a:rPr lang="en-US" sz="3200" dirty="0"/>
              <a:t>Initialize Inputs as Memory Buffers</a:t>
            </a:r>
          </a:p>
          <a:p>
            <a:r>
              <a:rPr lang="en-US" sz="3200" dirty="0"/>
              <a:t>Run the kernel</a:t>
            </a:r>
          </a:p>
          <a:p>
            <a:r>
              <a:rPr lang="en-US" sz="3200" dirty="0"/>
              <a:t>Read and Process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90FA6-AF94-4A05-4D41-D7F282CA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9E506-9D94-1384-140D-DB50B7FE3C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FPGA Module where algorithms are implemented</a:t>
            </a:r>
          </a:p>
          <a:p>
            <a:r>
              <a:rPr lang="en-US" sz="3200" dirty="0"/>
              <a:t>Communicates with Host over a specified interface (AXI for now)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30A19-49B8-25F3-CEB0-24F943D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AF28-2B6F-E54E-B633-D079D941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Loop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BF6E-6A3D-2A9B-3DD3-111246F8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Imperfect</a:t>
            </a:r>
          </a:p>
          <a:p>
            <a:r>
              <a:rPr lang="en-US" sz="4000" dirty="0"/>
              <a:t>Semi-Perfect</a:t>
            </a:r>
          </a:p>
          <a:p>
            <a:r>
              <a:rPr lang="en-US" sz="4000" dirty="0"/>
              <a:t>Perfect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30D8-A3EE-BA6C-A361-086801F2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000D-0DE5-0BB7-3F43-FA0E30AF8C5E}"/>
              </a:ext>
            </a:extLst>
          </p:cNvPr>
          <p:cNvSpPr txBox="1"/>
          <p:nvPr/>
        </p:nvSpPr>
        <p:spPr>
          <a:xfrm>
            <a:off x="7728153" y="3628103"/>
            <a:ext cx="252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 Performance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6B1AC-85ED-3090-89BC-4EDC6722E9E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990735" y="3424428"/>
            <a:ext cx="737418" cy="403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B3352-E10F-5574-3568-4C169623C35F}"/>
              </a:ext>
            </a:extLst>
          </p:cNvPr>
          <p:cNvCxnSpPr>
            <a:stCxn id="5" idx="1"/>
          </p:cNvCxnSpPr>
          <p:nvPr/>
        </p:nvCxnSpPr>
        <p:spPr>
          <a:xfrm flipH="1">
            <a:off x="5722374" y="3828158"/>
            <a:ext cx="2005779" cy="33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AB43-FC0C-0803-05D3-E588283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Imperfect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CDC6-52F2-F03C-00CE-691BFE00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(variable bounds) {</a:t>
            </a:r>
          </a:p>
          <a:p>
            <a:pPr marL="0" indent="0">
              <a:buNone/>
            </a:pPr>
            <a:r>
              <a:rPr lang="en-US" sz="3200" dirty="0"/>
              <a:t>	operations</a:t>
            </a:r>
          </a:p>
          <a:p>
            <a:pPr marL="0" indent="0">
              <a:buNone/>
            </a:pPr>
            <a:r>
              <a:rPr lang="en-US" sz="3200" dirty="0"/>
              <a:t>	for (variable bounds) {</a:t>
            </a:r>
          </a:p>
          <a:p>
            <a:pPr marL="0" indent="0">
              <a:buNone/>
            </a:pPr>
            <a:r>
              <a:rPr lang="en-US" sz="3200" dirty="0"/>
              <a:t>		operations</a:t>
            </a:r>
          </a:p>
          <a:p>
            <a:pPr marL="0" indent="0">
              <a:buNone/>
            </a:pPr>
            <a:r>
              <a:rPr lang="en-US" sz="3200" dirty="0"/>
              <a:t>	}</a:t>
            </a:r>
          </a:p>
          <a:p>
            <a:pPr marL="0" indent="0">
              <a:buNone/>
            </a:pPr>
            <a:r>
              <a:rPr lang="en-US" sz="3200" dirty="0"/>
              <a:t>	operations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A37C70-6800-11AC-9683-7FEB6BABAA02}"/>
              </a:ext>
            </a:extLst>
          </p:cNvPr>
          <p:cNvSpPr/>
          <p:nvPr/>
        </p:nvSpPr>
        <p:spPr>
          <a:xfrm flipH="1">
            <a:off x="6828503" y="2123768"/>
            <a:ext cx="427704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6BE0A-1A50-6782-CFB2-2E0AB5F02E78}"/>
              </a:ext>
            </a:extLst>
          </p:cNvPr>
          <p:cNvSpPr txBox="1"/>
          <p:nvPr/>
        </p:nvSpPr>
        <p:spPr>
          <a:xfrm>
            <a:off x="4277032" y="5569249"/>
            <a:ext cx="510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Operations outside innermost loop</a:t>
            </a:r>
          </a:p>
          <a:p>
            <a:r>
              <a:rPr lang="en-US" sz="2400" dirty="0">
                <a:latin typeface="+mn-lt"/>
              </a:rPr>
              <a:t>Variable Loop Bounds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F09643-2D19-D73C-EF63-235B1777081F}"/>
              </a:ext>
            </a:extLst>
          </p:cNvPr>
          <p:cNvSpPr/>
          <p:nvPr/>
        </p:nvSpPr>
        <p:spPr>
          <a:xfrm flipH="1">
            <a:off x="6828503" y="4498259"/>
            <a:ext cx="427704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E870FB-8849-E801-414C-4342EC9C35DF}"/>
              </a:ext>
            </a:extLst>
          </p:cNvPr>
          <p:cNvSpPr/>
          <p:nvPr/>
        </p:nvSpPr>
        <p:spPr>
          <a:xfrm flipH="1">
            <a:off x="7681451" y="1522044"/>
            <a:ext cx="427704" cy="235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4F79F4-F79C-381D-C3A7-307FE07C31C0}"/>
              </a:ext>
            </a:extLst>
          </p:cNvPr>
          <p:cNvSpPr/>
          <p:nvPr/>
        </p:nvSpPr>
        <p:spPr>
          <a:xfrm flipH="1">
            <a:off x="8558980" y="2718620"/>
            <a:ext cx="427704" cy="235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3BC367-92C3-179C-624C-C34AD8A81427}"/>
              </a:ext>
            </a:extLst>
          </p:cNvPr>
          <p:cNvSpPr/>
          <p:nvPr/>
        </p:nvSpPr>
        <p:spPr>
          <a:xfrm>
            <a:off x="3869268" y="6074510"/>
            <a:ext cx="427704" cy="235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69513F1-9F14-5C3E-5874-1F16AE957D91}"/>
              </a:ext>
            </a:extLst>
          </p:cNvPr>
          <p:cNvSpPr/>
          <p:nvPr/>
        </p:nvSpPr>
        <p:spPr>
          <a:xfrm>
            <a:off x="3869268" y="5675669"/>
            <a:ext cx="427704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72F4B13-5DD5-25DD-FA4E-0D2F8FB7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AB43-FC0C-0803-05D3-E588283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Semi-Perfect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CDC6-52F2-F03C-00CE-691BFE00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(variable bounds) {</a:t>
            </a:r>
          </a:p>
          <a:p>
            <a:pPr marL="0" indent="0">
              <a:buNone/>
            </a:pPr>
            <a:r>
              <a:rPr lang="en-US" sz="3200" dirty="0"/>
              <a:t>	for (constant bounds) {</a:t>
            </a:r>
          </a:p>
          <a:p>
            <a:pPr marL="0" indent="0">
              <a:buNone/>
            </a:pPr>
            <a:r>
              <a:rPr lang="en-US" sz="3200" dirty="0"/>
              <a:t>		operations</a:t>
            </a:r>
          </a:p>
          <a:p>
            <a:pPr marL="0" indent="0">
              <a:buNone/>
            </a:pPr>
            <a:r>
              <a:rPr lang="en-US" sz="3200" dirty="0"/>
              <a:t>	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8E62E-8041-5AAA-CFA5-7174CAC647D2}"/>
              </a:ext>
            </a:extLst>
          </p:cNvPr>
          <p:cNvSpPr txBox="1"/>
          <p:nvPr/>
        </p:nvSpPr>
        <p:spPr>
          <a:xfrm>
            <a:off x="3869268" y="526335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Variable loop bounds in only the outermost loop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8172C-0C61-8B61-3D4B-8059822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AB43-FC0C-0803-05D3-E588283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Perfect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CDC6-52F2-F03C-00CE-691BFE00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(constant bounds) {</a:t>
            </a:r>
          </a:p>
          <a:p>
            <a:pPr marL="0" indent="0">
              <a:buNone/>
            </a:pPr>
            <a:r>
              <a:rPr lang="en-US" sz="3200" dirty="0"/>
              <a:t>	for (constant bounds) {</a:t>
            </a:r>
          </a:p>
          <a:p>
            <a:pPr marL="0" indent="0">
              <a:buNone/>
            </a:pPr>
            <a:r>
              <a:rPr lang="en-US" sz="3200" dirty="0"/>
              <a:t>		operations</a:t>
            </a:r>
          </a:p>
          <a:p>
            <a:pPr marL="0" indent="0">
              <a:buNone/>
            </a:pPr>
            <a:r>
              <a:rPr lang="en-US" sz="3200" dirty="0"/>
              <a:t>	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8AD87-5B10-E966-3B61-C81A891A8956}"/>
              </a:ext>
            </a:extLst>
          </p:cNvPr>
          <p:cNvSpPr txBox="1"/>
          <p:nvPr/>
        </p:nvSpPr>
        <p:spPr>
          <a:xfrm>
            <a:off x="3869268" y="526335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Can Require Conditional Execution in the innermost loop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E04BD-2422-C74D-891F-DC97A35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EDE-1372-29E4-5607-0AEA4F1C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A5A0-826A-887B-4654-CBD16F6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A88A-DD24-29C9-0D09-53AFF516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F338-5EB2-DFA5-AE12-095F735F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Background and Related Work</a:t>
            </a:r>
          </a:p>
          <a:p>
            <a:r>
              <a:rPr lang="en-US" sz="3600" dirty="0"/>
              <a:t>Accelerated Algorithms</a:t>
            </a:r>
          </a:p>
          <a:p>
            <a:r>
              <a:rPr lang="en-US" sz="3600" dirty="0"/>
              <a:t>HLS Implementation</a:t>
            </a:r>
          </a:p>
          <a:p>
            <a:r>
              <a:rPr lang="en-US" sz="3600" dirty="0"/>
              <a:t>Conclusion and Future Work</a:t>
            </a:r>
          </a:p>
          <a:p>
            <a:r>
              <a:rPr lang="en-US" sz="3600" dirty="0"/>
              <a:t>Q+A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20354-B9BF-544E-BFEF-A6D04576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SW Interface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 err="1"/>
              <a:t>data_packet_dat_to_struct</a:t>
            </a:r>
            <a:endParaRPr lang="en-US" sz="4800" dirty="0"/>
          </a:p>
          <a:p>
            <a:r>
              <a:rPr lang="en-US" sz="4800" dirty="0" err="1"/>
              <a:t>peds_dat_to_arrays</a:t>
            </a:r>
            <a:endParaRPr lang="en-US" sz="4800" dirty="0"/>
          </a:p>
          <a:p>
            <a:r>
              <a:rPr lang="en-US" sz="4800" dirty="0" err="1"/>
              <a:t>write_output</a:t>
            </a:r>
            <a:endParaRPr lang="en-US" sz="4800" dirty="0"/>
          </a:p>
          <a:p>
            <a:pPr lvl="1"/>
            <a:r>
              <a:rPr lang="en-US" sz="4400" dirty="0" err="1"/>
              <a:t>write_header</a:t>
            </a:r>
            <a:endParaRPr lang="en-US" sz="4400" dirty="0"/>
          </a:p>
          <a:p>
            <a:pPr lvl="1"/>
            <a:r>
              <a:rPr lang="en-US" sz="4400" dirty="0" err="1"/>
              <a:t>write_integrals</a:t>
            </a:r>
            <a:endParaRPr lang="en-US" sz="4400" dirty="0"/>
          </a:p>
          <a:p>
            <a:r>
              <a:rPr lang="en-US" sz="4800" dirty="0" err="1"/>
              <a:t>struct_to_json</a:t>
            </a:r>
            <a:endParaRPr lang="en-US" sz="4800" dirty="0"/>
          </a:p>
          <a:p>
            <a:pPr lvl="1"/>
            <a:r>
              <a:rPr lang="en-US" sz="4400" dirty="0" err="1"/>
              <a:t>add_to_json</a:t>
            </a:r>
            <a:endParaRPr lang="en-US" sz="4400" dirty="0"/>
          </a:p>
          <a:p>
            <a:pPr lvl="1"/>
            <a:r>
              <a:rPr lang="en-US" sz="4400" dirty="0" err="1"/>
              <a:t>add_samples_to_json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5E58F-8A9C-8415-7739-201CC187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27E72-BC51-E282-5DF7-DA39BB44627E}"/>
              </a:ext>
            </a:extLst>
          </p:cNvPr>
          <p:cNvSpPr txBox="1"/>
          <p:nvPr/>
        </p:nvSpPr>
        <p:spPr>
          <a:xfrm>
            <a:off x="986573" y="4757175"/>
            <a:ext cx="1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(Host)</a:t>
            </a:r>
          </a:p>
        </p:txBody>
      </p:sp>
    </p:spTree>
    <p:extLst>
      <p:ext uri="{BB962C8B-B14F-4D97-AF65-F5344CB8AC3E}">
        <p14:creationId xmlns:p14="http://schemas.microsoft.com/office/powerpoint/2010/main" val="42811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7F702-1557-F33F-5F5F-00FE31A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36F91-46E7-A4A9-151E-9A288D41BB9D}"/>
              </a:ext>
            </a:extLst>
          </p:cNvPr>
          <p:cNvSpPr txBox="1"/>
          <p:nvPr/>
        </p:nvSpPr>
        <p:spPr>
          <a:xfrm>
            <a:off x="804672" y="398207"/>
            <a:ext cx="45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SW Interface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6F376-A36B-D6F2-CC79-A69C6EECA3F9}"/>
              </a:ext>
            </a:extLst>
          </p:cNvPr>
          <p:cNvSpPr/>
          <p:nvPr/>
        </p:nvSpPr>
        <p:spPr>
          <a:xfrm>
            <a:off x="1797138" y="2241550"/>
            <a:ext cx="247035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data_packet_dat_to_struct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0D770-C231-C0E7-9B07-17FFA31534E3}"/>
              </a:ext>
            </a:extLst>
          </p:cNvPr>
          <p:cNvSpPr/>
          <p:nvPr/>
        </p:nvSpPr>
        <p:spPr>
          <a:xfrm>
            <a:off x="6278903" y="361315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C76BA-AF8F-F61C-BE1C-54887A8766E3}"/>
              </a:ext>
            </a:extLst>
          </p:cNvPr>
          <p:cNvSpPr/>
          <p:nvPr/>
        </p:nvSpPr>
        <p:spPr>
          <a:xfrm>
            <a:off x="1803897" y="4984750"/>
            <a:ext cx="247035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peds_dat_to_arrays</a:t>
            </a:r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D027B6-2DC6-52F7-61EB-B2EDE9649BA3}"/>
              </a:ext>
            </a:extLst>
          </p:cNvPr>
          <p:cNvSpPr/>
          <p:nvPr/>
        </p:nvSpPr>
        <p:spPr>
          <a:xfrm>
            <a:off x="6020622" y="1187450"/>
            <a:ext cx="247035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struct_to_json</a:t>
            </a: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74CA5B-BE14-55A5-BE66-425813242A41}"/>
              </a:ext>
            </a:extLst>
          </p:cNvPr>
          <p:cNvSpPr/>
          <p:nvPr/>
        </p:nvSpPr>
        <p:spPr>
          <a:xfrm>
            <a:off x="8709927" y="3613150"/>
            <a:ext cx="247035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write_output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09E72F-58DE-9D48-6717-89CF98CAC14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4267493" y="1873250"/>
            <a:ext cx="1753129" cy="105410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9B7C2-460F-B0EA-B037-4146291E4A3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67493" y="2927350"/>
            <a:ext cx="2011410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9E07-2E9A-7D84-0B23-AEC1B62C213C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4274252" y="4298950"/>
            <a:ext cx="2004651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8C93AD-91A6-A0F3-4B41-29FBD74DFCC8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7650503" y="4298950"/>
            <a:ext cx="10594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B9E6EE-3DD1-375A-0204-05EF528872B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180282" y="4298950"/>
            <a:ext cx="10409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8C5E1F-AC21-6D4D-190C-4F799BBF6D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90977" y="1873250"/>
            <a:ext cx="12536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6D0DAC-3130-3962-DA0E-22B9F37EAF4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8189" y="2927350"/>
            <a:ext cx="1718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F3E5B9-7218-2334-CDE6-3CFCD63957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9275" y="5670550"/>
            <a:ext cx="10846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CCD58A-FB35-9DE4-270D-567E10DD701D}"/>
              </a:ext>
            </a:extLst>
          </p:cNvPr>
          <p:cNvSpPr txBox="1"/>
          <p:nvPr/>
        </p:nvSpPr>
        <p:spPr>
          <a:xfrm>
            <a:off x="11104647" y="3929617"/>
            <a:ext cx="11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output.txt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6A8D19-1745-36BE-1807-7D617355F07F}"/>
              </a:ext>
            </a:extLst>
          </p:cNvPr>
          <p:cNvSpPr txBox="1"/>
          <p:nvPr/>
        </p:nvSpPr>
        <p:spPr>
          <a:xfrm>
            <a:off x="8404535" y="1455413"/>
            <a:ext cx="143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packet.json</a:t>
            </a:r>
            <a:endParaRPr 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88C42-2832-73F8-A1CE-CE18676691DF}"/>
              </a:ext>
            </a:extLst>
          </p:cNvPr>
          <p:cNvSpPr txBox="1"/>
          <p:nvPr/>
        </p:nvSpPr>
        <p:spPr>
          <a:xfrm>
            <a:off x="7541874" y="3929617"/>
            <a:ext cx="11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integrals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8956B-4D14-51DF-F41F-3D0986BA1BF1}"/>
              </a:ext>
            </a:extLst>
          </p:cNvPr>
          <p:cNvSpPr txBox="1"/>
          <p:nvPr/>
        </p:nvSpPr>
        <p:spPr>
          <a:xfrm>
            <a:off x="-24044" y="2575035"/>
            <a:ext cx="18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EventStream.dat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001C55-3526-BB6B-B6EE-929829AF9858}"/>
              </a:ext>
            </a:extLst>
          </p:cNvPr>
          <p:cNvSpPr txBox="1"/>
          <p:nvPr/>
        </p:nvSpPr>
        <p:spPr>
          <a:xfrm>
            <a:off x="718102" y="5301218"/>
            <a:ext cx="10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peds.dat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033415-2B29-D975-C05B-BF3563406F9D}"/>
              </a:ext>
            </a:extLst>
          </p:cNvPr>
          <p:cNvSpPr txBox="1"/>
          <p:nvPr/>
        </p:nvSpPr>
        <p:spPr>
          <a:xfrm rot="19666184">
            <a:off x="4612481" y="4621939"/>
            <a:ext cx="10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all_peds</a:t>
            </a:r>
            <a:endParaRPr lang="en-US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C174E-1499-9447-6F9E-4CECEF1ED325}"/>
              </a:ext>
            </a:extLst>
          </p:cNvPr>
          <p:cNvSpPr txBox="1"/>
          <p:nvPr/>
        </p:nvSpPr>
        <p:spPr>
          <a:xfrm rot="1952334">
            <a:off x="4612556" y="3237163"/>
            <a:ext cx="15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data_packet</a:t>
            </a:r>
            <a:endParaRPr 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F71B1F-9A1C-F8B8-1369-75CE24C10F85}"/>
              </a:ext>
            </a:extLst>
          </p:cNvPr>
          <p:cNvSpPr txBox="1"/>
          <p:nvPr/>
        </p:nvSpPr>
        <p:spPr>
          <a:xfrm rot="19730181">
            <a:off x="4329241" y="2033279"/>
            <a:ext cx="14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data_packet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3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data_packet_dat_to_struct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D9915-2B24-56B0-6A01-7B58CE93C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42" y="2075047"/>
            <a:ext cx="6609859" cy="3649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4D03F-9333-1E51-6D35-C5939E8CC81F}"/>
              </a:ext>
            </a:extLst>
          </p:cNvPr>
          <p:cNvSpPr txBox="1"/>
          <p:nvPr/>
        </p:nvSpPr>
        <p:spPr>
          <a:xfrm>
            <a:off x="5942222" y="5734389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EventStream.dat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3388C-D16B-A1AB-094A-05B0ED60EAAB}"/>
              </a:ext>
            </a:extLst>
          </p:cNvPr>
          <p:cNvSpPr txBox="1"/>
          <p:nvPr/>
        </p:nvSpPr>
        <p:spPr>
          <a:xfrm>
            <a:off x="1114052" y="4616244"/>
            <a:ext cx="122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(input)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C6F8-F4F2-BE57-0F10-D69A066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9D7B1-8E04-5A18-1A6F-C788132C2EFB}"/>
              </a:ext>
            </a:extLst>
          </p:cNvPr>
          <p:cNvSpPr txBox="1"/>
          <p:nvPr/>
        </p:nvSpPr>
        <p:spPr>
          <a:xfrm>
            <a:off x="3744711" y="489610"/>
            <a:ext cx="7860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generated input signals and produces a </a:t>
            </a:r>
            <a:r>
              <a:rPr lang="en-US" sz="2800" dirty="0" err="1"/>
              <a:t>data_packet</a:t>
            </a:r>
            <a:r>
              <a:rPr lang="en-US" sz="2800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5119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data_packet_dat_to_struct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03F4C-1C58-6C19-EF0F-C8B8035D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15" y="1847663"/>
            <a:ext cx="6283120" cy="4047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4D03F-9333-1E51-6D35-C5939E8CC81F}"/>
              </a:ext>
            </a:extLst>
          </p:cNvPr>
          <p:cNvSpPr txBox="1"/>
          <p:nvPr/>
        </p:nvSpPr>
        <p:spPr>
          <a:xfrm>
            <a:off x="5877627" y="5894685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SW_Data_Packet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B5BF2-1AE6-8707-CAD6-80F3F9981F3E}"/>
              </a:ext>
            </a:extLst>
          </p:cNvPr>
          <p:cNvSpPr txBox="1"/>
          <p:nvPr/>
        </p:nvSpPr>
        <p:spPr>
          <a:xfrm>
            <a:off x="962607" y="4616244"/>
            <a:ext cx="152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71EB-94C7-64BB-DD4D-6CEEEDD0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2A6E8-D402-579E-1ED6-53D8B9EB5F3E}"/>
              </a:ext>
            </a:extLst>
          </p:cNvPr>
          <p:cNvSpPr txBox="1"/>
          <p:nvPr/>
        </p:nvSpPr>
        <p:spPr>
          <a:xfrm>
            <a:off x="3744711" y="489610"/>
            <a:ext cx="7860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generated input signals and produces a </a:t>
            </a:r>
            <a:r>
              <a:rPr lang="en-US" sz="2800" dirty="0" err="1"/>
              <a:t>data_packet</a:t>
            </a:r>
            <a:r>
              <a:rPr lang="en-US" sz="2800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17565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peds_dat_to_arrays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4D03F-9333-1E51-6D35-C5939E8CC81F}"/>
              </a:ext>
            </a:extLst>
          </p:cNvPr>
          <p:cNvSpPr txBox="1"/>
          <p:nvPr/>
        </p:nvSpPr>
        <p:spPr>
          <a:xfrm>
            <a:off x="5970637" y="5251252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peds.dat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FE7D-D26F-F303-C4A7-A6FDAE22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74" y="2148836"/>
            <a:ext cx="7515225" cy="3105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841602-46C8-1E87-31AF-8C050C76DA6C}"/>
              </a:ext>
            </a:extLst>
          </p:cNvPr>
          <p:cNvSpPr txBox="1"/>
          <p:nvPr/>
        </p:nvSpPr>
        <p:spPr>
          <a:xfrm>
            <a:off x="1114052" y="4616244"/>
            <a:ext cx="122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(input)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823E-DFEE-5829-F387-E54F871B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14369-8645-8F29-55F6-2A2628039F3A}"/>
              </a:ext>
            </a:extLst>
          </p:cNvPr>
          <p:cNvSpPr txBox="1"/>
          <p:nvPr/>
        </p:nvSpPr>
        <p:spPr>
          <a:xfrm>
            <a:off x="4280655" y="643547"/>
            <a:ext cx="6609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generated pedestal values and produces a 3D array of them</a:t>
            </a:r>
          </a:p>
        </p:txBody>
      </p:sp>
    </p:spTree>
    <p:extLst>
      <p:ext uri="{BB962C8B-B14F-4D97-AF65-F5344CB8AC3E}">
        <p14:creationId xmlns:p14="http://schemas.microsoft.com/office/powerpoint/2010/main" val="19435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peds_dat_to_arrays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A3D395-7750-84F2-651F-A66A20B1FDEE}"/>
                  </a:ext>
                </a:extLst>
              </p:cNvPr>
              <p:cNvSpPr txBox="1"/>
              <p:nvPr/>
            </p:nvSpPr>
            <p:spPr>
              <a:xfrm>
                <a:off x="6096000" y="1486944"/>
                <a:ext cx="262029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A3D395-7750-84F2-651F-A66A20B1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86944"/>
                <a:ext cx="2620297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D97230-91C0-E895-B95C-5FC83976F202}"/>
                  </a:ext>
                </a:extLst>
              </p:cNvPr>
              <p:cNvSpPr txBox="1"/>
              <p:nvPr/>
            </p:nvSpPr>
            <p:spPr>
              <a:xfrm>
                <a:off x="6096000" y="3881280"/>
                <a:ext cx="262029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D97230-91C0-E895-B95C-5FC83976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81280"/>
                <a:ext cx="2620297" cy="22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A79DAB-DFD2-9EE1-7275-FA306058A308}"/>
              </a:ext>
            </a:extLst>
          </p:cNvPr>
          <p:cNvSpPr txBox="1"/>
          <p:nvPr/>
        </p:nvSpPr>
        <p:spPr>
          <a:xfrm flipH="1">
            <a:off x="4454013" y="2441050"/>
            <a:ext cx="20125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SAMPLE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662A9-8D05-BD48-05E8-EAB8EC13971F}"/>
              </a:ext>
            </a:extLst>
          </p:cNvPr>
          <p:cNvSpPr txBox="1"/>
          <p:nvPr/>
        </p:nvSpPr>
        <p:spPr>
          <a:xfrm flipH="1">
            <a:off x="4454011" y="4835386"/>
            <a:ext cx="201253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SAMPLE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0FCC4-9475-F4CB-DF73-1D6723FC08D6}"/>
              </a:ext>
            </a:extLst>
          </p:cNvPr>
          <p:cNvSpPr txBox="1"/>
          <p:nvPr/>
        </p:nvSpPr>
        <p:spPr>
          <a:xfrm flipH="1">
            <a:off x="6284809" y="1486944"/>
            <a:ext cx="224267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CHANNEL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95AD3-06E2-1C08-9A85-0B2B55FA1DA9}"/>
              </a:ext>
            </a:extLst>
          </p:cNvPr>
          <p:cNvSpPr txBox="1"/>
          <p:nvPr/>
        </p:nvSpPr>
        <p:spPr>
          <a:xfrm flipH="1">
            <a:off x="6344880" y="3881280"/>
            <a:ext cx="212253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CHANNEL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9C677-F6E7-E747-9080-116420F54DF8}"/>
              </a:ext>
            </a:extLst>
          </p:cNvPr>
          <p:cNvSpPr txBox="1"/>
          <p:nvPr/>
        </p:nvSpPr>
        <p:spPr>
          <a:xfrm>
            <a:off x="405320" y="4626168"/>
            <a:ext cx="264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(data structure)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9852-D2FF-CEE6-12E7-2EB8280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C7FA5-BA6C-E406-7521-D539EDAD066F}"/>
              </a:ext>
            </a:extLst>
          </p:cNvPr>
          <p:cNvSpPr txBox="1"/>
          <p:nvPr/>
        </p:nvSpPr>
        <p:spPr>
          <a:xfrm>
            <a:off x="4399724" y="415951"/>
            <a:ext cx="6609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generated pedestal values and produces a 3D array of them</a:t>
            </a:r>
          </a:p>
        </p:txBody>
      </p:sp>
    </p:spTree>
    <p:extLst>
      <p:ext uri="{BB962C8B-B14F-4D97-AF65-F5344CB8AC3E}">
        <p14:creationId xmlns:p14="http://schemas.microsoft.com/office/powerpoint/2010/main" val="2850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peds_dat_to_arrays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98DA0-FB93-DBD6-D09E-89F64F8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48" y="3246200"/>
            <a:ext cx="8114616" cy="356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197995-345D-B652-F7C2-6BA74D195BD8}"/>
              </a:ext>
            </a:extLst>
          </p:cNvPr>
          <p:cNvSpPr txBox="1"/>
          <p:nvPr/>
        </p:nvSpPr>
        <p:spPr>
          <a:xfrm>
            <a:off x="1014226" y="4616244"/>
            <a:ext cx="142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DC927-F728-805A-5981-32CFF0E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421A9-7ADF-B975-80F2-88461DC0C15F}"/>
              </a:ext>
            </a:extLst>
          </p:cNvPr>
          <p:cNvSpPr txBox="1"/>
          <p:nvPr/>
        </p:nvSpPr>
        <p:spPr>
          <a:xfrm>
            <a:off x="4337226" y="646783"/>
            <a:ext cx="6609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generated pedestal values and produces a 3D array of them</a:t>
            </a:r>
          </a:p>
        </p:txBody>
      </p:sp>
    </p:spTree>
    <p:extLst>
      <p:ext uri="{BB962C8B-B14F-4D97-AF65-F5344CB8AC3E}">
        <p14:creationId xmlns:p14="http://schemas.microsoft.com/office/powerpoint/2010/main" val="1286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C3EC-CBFE-FEAD-0335-40EFD9F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write_output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88E44-D252-E147-9A3F-CDBA8F02C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66" y="2009817"/>
            <a:ext cx="7656772" cy="3529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1B9CF-BE80-51E2-4860-B03DBCB6CD28}"/>
              </a:ext>
            </a:extLst>
          </p:cNvPr>
          <p:cNvSpPr txBox="1"/>
          <p:nvPr/>
        </p:nvSpPr>
        <p:spPr>
          <a:xfrm>
            <a:off x="6124796" y="5601378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9E060-0432-CC81-BF66-FA31045ED7C9}"/>
              </a:ext>
            </a:extLst>
          </p:cNvPr>
          <p:cNvSpPr txBox="1"/>
          <p:nvPr/>
        </p:nvSpPr>
        <p:spPr>
          <a:xfrm>
            <a:off x="3539264" y="1894196"/>
            <a:ext cx="492443" cy="16783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Header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DCA22-07BF-56C6-DE55-D437375A1ADE}"/>
              </a:ext>
            </a:extLst>
          </p:cNvPr>
          <p:cNvSpPr txBox="1"/>
          <p:nvPr/>
        </p:nvSpPr>
        <p:spPr>
          <a:xfrm>
            <a:off x="3539264" y="4469605"/>
            <a:ext cx="492443" cy="11853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Integrals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08AD2-1C0E-B630-6D90-3B4CEB866F44}"/>
              </a:ext>
            </a:extLst>
          </p:cNvPr>
          <p:cNvSpPr txBox="1"/>
          <p:nvPr/>
        </p:nvSpPr>
        <p:spPr>
          <a:xfrm>
            <a:off x="1014984" y="4617720"/>
            <a:ext cx="145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10ACE-91C6-67EF-EDBD-DC956EC3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8EB1A-414D-3905-1409-13415A1DB43D}"/>
              </a:ext>
            </a:extLst>
          </p:cNvPr>
          <p:cNvSpPr txBox="1"/>
          <p:nvPr/>
        </p:nvSpPr>
        <p:spPr>
          <a:xfrm>
            <a:off x="3539265" y="646783"/>
            <a:ext cx="8079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header information, integrals, and their bounds and produces a text file</a:t>
            </a:r>
          </a:p>
        </p:txBody>
      </p:sp>
    </p:spTree>
    <p:extLst>
      <p:ext uri="{BB962C8B-B14F-4D97-AF65-F5344CB8AC3E}">
        <p14:creationId xmlns:p14="http://schemas.microsoft.com/office/powerpoint/2010/main" val="20901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C3EC-CBFE-FEAD-0335-40EFD9F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struct_to_json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B9CF-BE80-51E2-4860-B03DBCB6CD28}"/>
              </a:ext>
            </a:extLst>
          </p:cNvPr>
          <p:cNvSpPr txBox="1"/>
          <p:nvPr/>
        </p:nvSpPr>
        <p:spPr>
          <a:xfrm>
            <a:off x="6032003" y="4679275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packet.json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C91D5D-5054-366F-1BBE-253F5516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74" y="2507570"/>
            <a:ext cx="8182986" cy="21717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CF2A3-2FE7-C66E-F176-6F116957E310}"/>
              </a:ext>
            </a:extLst>
          </p:cNvPr>
          <p:cNvSpPr txBox="1"/>
          <p:nvPr/>
        </p:nvSpPr>
        <p:spPr>
          <a:xfrm>
            <a:off x="1014984" y="4617720"/>
            <a:ext cx="145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(output)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DD90-1078-4173-1A42-FD089C8F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16053-6103-7EDD-0B96-C1A85C95EE12}"/>
              </a:ext>
            </a:extLst>
          </p:cNvPr>
          <p:cNvSpPr txBox="1"/>
          <p:nvPr/>
        </p:nvSpPr>
        <p:spPr>
          <a:xfrm>
            <a:off x="3552274" y="660910"/>
            <a:ext cx="8182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Functionality: Takes </a:t>
            </a:r>
            <a:r>
              <a:rPr lang="en-US" sz="2800" dirty="0" err="1"/>
              <a:t>data_packet</a:t>
            </a:r>
            <a:r>
              <a:rPr lang="en-US" sz="2800" dirty="0"/>
              <a:t> struct and creates a JSON file for debugging purposes / data dump</a:t>
            </a:r>
          </a:p>
        </p:txBody>
      </p:sp>
    </p:spTree>
    <p:extLst>
      <p:ext uri="{BB962C8B-B14F-4D97-AF65-F5344CB8AC3E}">
        <p14:creationId xmlns:p14="http://schemas.microsoft.com/office/powerpoint/2010/main" val="2187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ped_subtract</a:t>
            </a:r>
            <a:endParaRPr lang="en-US" sz="3200" dirty="0"/>
          </a:p>
          <a:p>
            <a:pPr lvl="1"/>
            <a:r>
              <a:rPr lang="en-US" sz="3000" dirty="0"/>
              <a:t>Removes pedestal noise through subtraction</a:t>
            </a:r>
          </a:p>
          <a:p>
            <a:r>
              <a:rPr lang="en-US" sz="3200" dirty="0"/>
              <a:t>integral</a:t>
            </a:r>
          </a:p>
          <a:p>
            <a:pPr lvl="1"/>
            <a:r>
              <a:rPr lang="en-US" sz="3000" dirty="0"/>
              <a:t>Takes an integral over a specified time interval whose bounds are trigger-relative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33F-879A-EB7F-AFD3-EBACE2FA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2FF02-EB75-982A-D9E8-958375205D1A}"/>
              </a:ext>
            </a:extLst>
          </p:cNvPr>
          <p:cNvSpPr txBox="1"/>
          <p:nvPr/>
        </p:nvSpPr>
        <p:spPr>
          <a:xfrm>
            <a:off x="809292" y="4757175"/>
            <a:ext cx="183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(Kernel)</a:t>
            </a:r>
          </a:p>
        </p:txBody>
      </p:sp>
    </p:spTree>
    <p:extLst>
      <p:ext uri="{BB962C8B-B14F-4D97-AF65-F5344CB8AC3E}">
        <p14:creationId xmlns:p14="http://schemas.microsoft.com/office/powerpoint/2010/main" val="398712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0D5-AD1D-EC19-B76A-AE6A1094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6F40D-5B68-4A3C-4FB5-CCC437B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ped_subtract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FB2FF-A403-47D7-A160-CFFEED189F95}"/>
              </a:ext>
            </a:extLst>
          </p:cNvPr>
          <p:cNvSpPr/>
          <p:nvPr/>
        </p:nvSpPr>
        <p:spPr>
          <a:xfrm>
            <a:off x="5375295" y="1430592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04B87-274A-3E5E-731E-E3ACFC3B4018}"/>
              </a:ext>
            </a:extLst>
          </p:cNvPr>
          <p:cNvSpPr/>
          <p:nvPr/>
        </p:nvSpPr>
        <p:spPr>
          <a:xfrm>
            <a:off x="5923935" y="1430592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C5499-3670-F668-5EC8-B6833512A630}"/>
              </a:ext>
            </a:extLst>
          </p:cNvPr>
          <p:cNvSpPr/>
          <p:nvPr/>
        </p:nvSpPr>
        <p:spPr>
          <a:xfrm>
            <a:off x="6472575" y="1430592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B35C13-81FD-125A-4818-F6D632307ADA}"/>
              </a:ext>
            </a:extLst>
          </p:cNvPr>
          <p:cNvSpPr/>
          <p:nvPr/>
        </p:nvSpPr>
        <p:spPr>
          <a:xfrm>
            <a:off x="7021215" y="1430591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C6A4A-E8BA-8AFC-4844-0274BDFC10AB}"/>
              </a:ext>
            </a:extLst>
          </p:cNvPr>
          <p:cNvSpPr/>
          <p:nvPr/>
        </p:nvSpPr>
        <p:spPr>
          <a:xfrm>
            <a:off x="7569855" y="1430590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552D3E-5542-0F8A-606B-AEBAC0A250CF}"/>
              </a:ext>
            </a:extLst>
          </p:cNvPr>
          <p:cNvSpPr/>
          <p:nvPr/>
        </p:nvSpPr>
        <p:spPr>
          <a:xfrm>
            <a:off x="8118495" y="1430589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B3B98-C7F5-A1F0-A6A3-5A24558C8447}"/>
              </a:ext>
            </a:extLst>
          </p:cNvPr>
          <p:cNvSpPr/>
          <p:nvPr/>
        </p:nvSpPr>
        <p:spPr>
          <a:xfrm>
            <a:off x="8667135" y="1430589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A3C98-35B4-3982-DFE3-9615CC700862}"/>
              </a:ext>
            </a:extLst>
          </p:cNvPr>
          <p:cNvSpPr/>
          <p:nvPr/>
        </p:nvSpPr>
        <p:spPr>
          <a:xfrm>
            <a:off x="9215775" y="1430588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8166E5-F25C-F65A-5DFA-A7E255AB6835}"/>
              </a:ext>
            </a:extLst>
          </p:cNvPr>
          <p:cNvSpPr/>
          <p:nvPr/>
        </p:nvSpPr>
        <p:spPr>
          <a:xfrm>
            <a:off x="5375295" y="3451777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C3710-ABFC-DA2D-625E-E026AEE01B3C}"/>
              </a:ext>
            </a:extLst>
          </p:cNvPr>
          <p:cNvSpPr/>
          <p:nvPr/>
        </p:nvSpPr>
        <p:spPr>
          <a:xfrm>
            <a:off x="5923935" y="3451777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DA27D-A57A-7CC5-4CD0-D0B2739B72CF}"/>
              </a:ext>
            </a:extLst>
          </p:cNvPr>
          <p:cNvSpPr/>
          <p:nvPr/>
        </p:nvSpPr>
        <p:spPr>
          <a:xfrm>
            <a:off x="6472575" y="3451777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08EA4-D1BF-0B8B-1024-9357DC12D422}"/>
              </a:ext>
            </a:extLst>
          </p:cNvPr>
          <p:cNvSpPr/>
          <p:nvPr/>
        </p:nvSpPr>
        <p:spPr>
          <a:xfrm>
            <a:off x="7021215" y="3451776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7F5C0-3EFF-B6C6-585F-88D30B12E252}"/>
              </a:ext>
            </a:extLst>
          </p:cNvPr>
          <p:cNvSpPr/>
          <p:nvPr/>
        </p:nvSpPr>
        <p:spPr>
          <a:xfrm>
            <a:off x="7569855" y="3451775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C514C-8891-B9AD-D28A-B7D349611855}"/>
              </a:ext>
            </a:extLst>
          </p:cNvPr>
          <p:cNvSpPr/>
          <p:nvPr/>
        </p:nvSpPr>
        <p:spPr>
          <a:xfrm>
            <a:off x="8118495" y="3451774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7C0797-4193-5B76-4A75-344075C7012E}"/>
              </a:ext>
            </a:extLst>
          </p:cNvPr>
          <p:cNvSpPr/>
          <p:nvPr/>
        </p:nvSpPr>
        <p:spPr>
          <a:xfrm>
            <a:off x="8667135" y="3451774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127CB2-BA97-966A-8B65-AF4EBD288596}"/>
              </a:ext>
            </a:extLst>
          </p:cNvPr>
          <p:cNvSpPr/>
          <p:nvPr/>
        </p:nvSpPr>
        <p:spPr>
          <a:xfrm>
            <a:off x="9215775" y="3451773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EF32C-89E4-3CAD-5C71-B64240CBF0B6}"/>
              </a:ext>
            </a:extLst>
          </p:cNvPr>
          <p:cNvSpPr txBox="1"/>
          <p:nvPr/>
        </p:nvSpPr>
        <p:spPr>
          <a:xfrm>
            <a:off x="6887250" y="1976279"/>
            <a:ext cx="13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046EA4-1236-9DEF-EF7B-2F7115408CBF}"/>
              </a:ext>
            </a:extLst>
          </p:cNvPr>
          <p:cNvSpPr txBox="1"/>
          <p:nvPr/>
        </p:nvSpPr>
        <p:spPr>
          <a:xfrm>
            <a:off x="6778573" y="4004783"/>
            <a:ext cx="152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PEDESTALS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46588ED-086E-2C0B-0929-1E5AB1A2C669}"/>
              </a:ext>
            </a:extLst>
          </p:cNvPr>
          <p:cNvSpPr/>
          <p:nvPr/>
        </p:nvSpPr>
        <p:spPr>
          <a:xfrm>
            <a:off x="5499673" y="884897"/>
            <a:ext cx="299884" cy="5456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FFA11E0-5E65-2608-D400-ECE1247DD062}"/>
              </a:ext>
            </a:extLst>
          </p:cNvPr>
          <p:cNvSpPr/>
          <p:nvPr/>
        </p:nvSpPr>
        <p:spPr>
          <a:xfrm>
            <a:off x="7145593" y="2906082"/>
            <a:ext cx="299884" cy="5456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C360C-0862-C8E3-9E9F-31FAB7491154}"/>
              </a:ext>
            </a:extLst>
          </p:cNvPr>
          <p:cNvSpPr txBox="1"/>
          <p:nvPr/>
        </p:nvSpPr>
        <p:spPr>
          <a:xfrm>
            <a:off x="5923935" y="2536751"/>
            <a:ext cx="277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Starting Sample Number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4E65-E91C-4CD3-FDDF-A7D204BCBF27}"/>
              </a:ext>
            </a:extLst>
          </p:cNvPr>
          <p:cNvSpPr/>
          <p:nvPr/>
        </p:nvSpPr>
        <p:spPr>
          <a:xfrm>
            <a:off x="5375295" y="5596682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DE2F11-9BDD-1202-947E-037EF3965428}"/>
              </a:ext>
            </a:extLst>
          </p:cNvPr>
          <p:cNvSpPr/>
          <p:nvPr/>
        </p:nvSpPr>
        <p:spPr>
          <a:xfrm>
            <a:off x="5923935" y="5596682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63BE9-3A26-E9EA-42F1-91A965AC6B79}"/>
              </a:ext>
            </a:extLst>
          </p:cNvPr>
          <p:cNvSpPr/>
          <p:nvPr/>
        </p:nvSpPr>
        <p:spPr>
          <a:xfrm>
            <a:off x="6472575" y="5596682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32DF1-BB21-C1D4-318A-D072DD098C44}"/>
              </a:ext>
            </a:extLst>
          </p:cNvPr>
          <p:cNvSpPr/>
          <p:nvPr/>
        </p:nvSpPr>
        <p:spPr>
          <a:xfrm>
            <a:off x="7021215" y="5596681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06AFC-6180-15E1-EF1B-3A63B006C7A6}"/>
              </a:ext>
            </a:extLst>
          </p:cNvPr>
          <p:cNvSpPr/>
          <p:nvPr/>
        </p:nvSpPr>
        <p:spPr>
          <a:xfrm>
            <a:off x="7569855" y="5596680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534B0A-6C91-7BDE-A833-FE6F664CE086}"/>
              </a:ext>
            </a:extLst>
          </p:cNvPr>
          <p:cNvSpPr/>
          <p:nvPr/>
        </p:nvSpPr>
        <p:spPr>
          <a:xfrm>
            <a:off x="8118495" y="5596679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A09E01-469F-3FF9-5275-8A303251AF6A}"/>
              </a:ext>
            </a:extLst>
          </p:cNvPr>
          <p:cNvSpPr/>
          <p:nvPr/>
        </p:nvSpPr>
        <p:spPr>
          <a:xfrm>
            <a:off x="8667135" y="5596679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798EC6-7CB6-F31C-222E-DBA905545382}"/>
              </a:ext>
            </a:extLst>
          </p:cNvPr>
          <p:cNvSpPr/>
          <p:nvPr/>
        </p:nvSpPr>
        <p:spPr>
          <a:xfrm>
            <a:off x="9215775" y="5596678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0A63BA-AEAA-65D0-4064-592B4F2E9443}"/>
              </a:ext>
            </a:extLst>
          </p:cNvPr>
          <p:cNvSpPr txBox="1"/>
          <p:nvPr/>
        </p:nvSpPr>
        <p:spPr>
          <a:xfrm>
            <a:off x="6887250" y="6142369"/>
            <a:ext cx="13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RESULTS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B85EFEF-2522-B2F4-B377-F462E980A89F}"/>
              </a:ext>
            </a:extLst>
          </p:cNvPr>
          <p:cNvSpPr/>
          <p:nvPr/>
        </p:nvSpPr>
        <p:spPr>
          <a:xfrm>
            <a:off x="5499673" y="5050987"/>
            <a:ext cx="299884" cy="5456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248A89-1671-090E-59AE-9443A78ED4BF}"/>
              </a:ext>
            </a:extLst>
          </p:cNvPr>
          <p:cNvSpPr txBox="1"/>
          <p:nvPr/>
        </p:nvSpPr>
        <p:spPr>
          <a:xfrm>
            <a:off x="4718929" y="2986208"/>
            <a:ext cx="327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-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71E7A-2E8E-0253-2E4F-B079FC50E9F5}"/>
              </a:ext>
            </a:extLst>
          </p:cNvPr>
          <p:cNvCxnSpPr/>
          <p:nvPr/>
        </p:nvCxnSpPr>
        <p:spPr>
          <a:xfrm>
            <a:off x="4718929" y="4712435"/>
            <a:ext cx="56491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8DEE74-1F25-C154-44CE-74F577663BBB}"/>
              </a:ext>
            </a:extLst>
          </p:cNvPr>
          <p:cNvSpPr txBox="1"/>
          <p:nvPr/>
        </p:nvSpPr>
        <p:spPr>
          <a:xfrm>
            <a:off x="5085788" y="13477"/>
            <a:ext cx="4968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Executed for all 16 Channels, 256 Samples Each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155646-2514-6A65-A7E2-20B4E543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integral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4D238-6FC2-F3D9-29FE-71EBFB8D1A3C}"/>
              </a:ext>
            </a:extLst>
          </p:cNvPr>
          <p:cNvSpPr/>
          <p:nvPr/>
        </p:nvSpPr>
        <p:spPr>
          <a:xfrm>
            <a:off x="5154069" y="1403734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D7716-20DE-AD37-BE82-0CEFD2BE19E1}"/>
              </a:ext>
            </a:extLst>
          </p:cNvPr>
          <p:cNvSpPr/>
          <p:nvPr/>
        </p:nvSpPr>
        <p:spPr>
          <a:xfrm>
            <a:off x="5154069" y="1949425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1E063-4E1B-2285-9B03-BFF68B31287B}"/>
              </a:ext>
            </a:extLst>
          </p:cNvPr>
          <p:cNvSpPr/>
          <p:nvPr/>
        </p:nvSpPr>
        <p:spPr>
          <a:xfrm>
            <a:off x="5154069" y="2472995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61D1-9FB1-C4B9-359C-B9FC14E13EB5}"/>
              </a:ext>
            </a:extLst>
          </p:cNvPr>
          <p:cNvSpPr/>
          <p:nvPr/>
        </p:nvSpPr>
        <p:spPr>
          <a:xfrm>
            <a:off x="5154069" y="2996565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B09B7-A06C-5AC3-E06C-2D2B689EEA6F}"/>
              </a:ext>
            </a:extLst>
          </p:cNvPr>
          <p:cNvSpPr/>
          <p:nvPr/>
        </p:nvSpPr>
        <p:spPr>
          <a:xfrm>
            <a:off x="5154069" y="3542256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516A7-1E5C-6A43-6660-80DD4E911E3E}"/>
              </a:ext>
            </a:extLst>
          </p:cNvPr>
          <p:cNvSpPr/>
          <p:nvPr/>
        </p:nvSpPr>
        <p:spPr>
          <a:xfrm>
            <a:off x="5154069" y="4087947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F88A0-F93B-ABC6-B48A-545F7F42A0E9}"/>
              </a:ext>
            </a:extLst>
          </p:cNvPr>
          <p:cNvSpPr/>
          <p:nvPr/>
        </p:nvSpPr>
        <p:spPr>
          <a:xfrm>
            <a:off x="5154069" y="4633638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DA200-D9D0-8B8A-F92E-83786F5EFFC1}"/>
              </a:ext>
            </a:extLst>
          </p:cNvPr>
          <p:cNvSpPr/>
          <p:nvPr/>
        </p:nvSpPr>
        <p:spPr>
          <a:xfrm>
            <a:off x="5154069" y="5179329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2768C-1A1B-AC7A-6483-AEC3E6CEBA4D}"/>
              </a:ext>
            </a:extLst>
          </p:cNvPr>
          <p:cNvSpPr txBox="1"/>
          <p:nvPr/>
        </p:nvSpPr>
        <p:spPr>
          <a:xfrm>
            <a:off x="4475643" y="2521285"/>
            <a:ext cx="67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72535-3F98-B9AD-F5F9-297A4F751190}"/>
              </a:ext>
            </a:extLst>
          </p:cNvPr>
          <p:cNvSpPr txBox="1"/>
          <p:nvPr/>
        </p:nvSpPr>
        <p:spPr>
          <a:xfrm>
            <a:off x="4475643" y="4189136"/>
            <a:ext cx="67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71D986-415B-297E-4A2E-08D6F40B13CE}"/>
              </a:ext>
            </a:extLst>
          </p:cNvPr>
          <p:cNvSpPr/>
          <p:nvPr/>
        </p:nvSpPr>
        <p:spPr>
          <a:xfrm>
            <a:off x="9598250" y="1403734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308BF-0823-F2DA-F9EA-0A7FEC520ED5}"/>
              </a:ext>
            </a:extLst>
          </p:cNvPr>
          <p:cNvSpPr/>
          <p:nvPr/>
        </p:nvSpPr>
        <p:spPr>
          <a:xfrm>
            <a:off x="9598250" y="1949425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FA703-1F74-A492-24E0-FB25E3B1FD3F}"/>
              </a:ext>
            </a:extLst>
          </p:cNvPr>
          <p:cNvSpPr/>
          <p:nvPr/>
        </p:nvSpPr>
        <p:spPr>
          <a:xfrm>
            <a:off x="9598250" y="2472995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75BAE-002B-2997-913A-545456B6A295}"/>
              </a:ext>
            </a:extLst>
          </p:cNvPr>
          <p:cNvSpPr/>
          <p:nvPr/>
        </p:nvSpPr>
        <p:spPr>
          <a:xfrm>
            <a:off x="9598250" y="2996565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5DBA6-2463-15C6-89A5-0DE7C759CFA5}"/>
              </a:ext>
            </a:extLst>
          </p:cNvPr>
          <p:cNvSpPr/>
          <p:nvPr/>
        </p:nvSpPr>
        <p:spPr>
          <a:xfrm>
            <a:off x="9598250" y="3542256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38FA54-B52F-16C5-F8F9-AEB5D9AC7B7A}"/>
              </a:ext>
            </a:extLst>
          </p:cNvPr>
          <p:cNvSpPr/>
          <p:nvPr/>
        </p:nvSpPr>
        <p:spPr>
          <a:xfrm>
            <a:off x="9598250" y="4087947"/>
            <a:ext cx="548640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BC051-AED3-9D31-62F2-DE5D62B8DF09}"/>
              </a:ext>
            </a:extLst>
          </p:cNvPr>
          <p:cNvSpPr/>
          <p:nvPr/>
        </p:nvSpPr>
        <p:spPr>
          <a:xfrm>
            <a:off x="9598250" y="4633638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D9251-FD21-C659-0829-F3354B24104A}"/>
              </a:ext>
            </a:extLst>
          </p:cNvPr>
          <p:cNvSpPr/>
          <p:nvPr/>
        </p:nvSpPr>
        <p:spPr>
          <a:xfrm>
            <a:off x="9598250" y="5179329"/>
            <a:ext cx="548640" cy="54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47175-8D45-0786-5A9F-D42D7E44F106}"/>
              </a:ext>
            </a:extLst>
          </p:cNvPr>
          <p:cNvSpPr txBox="1"/>
          <p:nvPr/>
        </p:nvSpPr>
        <p:spPr>
          <a:xfrm>
            <a:off x="10146890" y="4721816"/>
            <a:ext cx="67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8251F-34B5-772A-5936-9275C573F460}"/>
              </a:ext>
            </a:extLst>
          </p:cNvPr>
          <p:cNvSpPr txBox="1"/>
          <p:nvPr/>
        </p:nvSpPr>
        <p:spPr>
          <a:xfrm>
            <a:off x="10146890" y="2036316"/>
            <a:ext cx="67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FB869C-3140-721F-DC97-C429705439AA}"/>
              </a:ext>
            </a:extLst>
          </p:cNvPr>
          <p:cNvSpPr txBox="1"/>
          <p:nvPr/>
        </p:nvSpPr>
        <p:spPr>
          <a:xfrm>
            <a:off x="7178531" y="3223790"/>
            <a:ext cx="943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85034-61F3-02E8-EDEE-21F9DE1009FA}"/>
              </a:ext>
            </a:extLst>
          </p:cNvPr>
          <p:cNvSpPr txBox="1"/>
          <p:nvPr/>
        </p:nvSpPr>
        <p:spPr>
          <a:xfrm>
            <a:off x="5044931" y="2448233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2FBA3-93F1-3C57-D7E9-4D97EFF74A41}"/>
              </a:ext>
            </a:extLst>
          </p:cNvPr>
          <p:cNvSpPr txBox="1"/>
          <p:nvPr/>
        </p:nvSpPr>
        <p:spPr>
          <a:xfrm>
            <a:off x="5044931" y="2983501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083ACC-7C01-1669-AC0D-DBE354E69CE6}"/>
              </a:ext>
            </a:extLst>
          </p:cNvPr>
          <p:cNvSpPr txBox="1"/>
          <p:nvPr/>
        </p:nvSpPr>
        <p:spPr>
          <a:xfrm>
            <a:off x="5045913" y="3529192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41C9FE-0706-C484-39C4-CA4996CD9638}"/>
              </a:ext>
            </a:extLst>
          </p:cNvPr>
          <p:cNvSpPr txBox="1"/>
          <p:nvPr/>
        </p:nvSpPr>
        <p:spPr>
          <a:xfrm>
            <a:off x="5044931" y="4074883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8659B-B5BA-781F-C028-088BCABDE1AA}"/>
              </a:ext>
            </a:extLst>
          </p:cNvPr>
          <p:cNvSpPr txBox="1"/>
          <p:nvPr/>
        </p:nvSpPr>
        <p:spPr>
          <a:xfrm>
            <a:off x="9489112" y="1922513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E571F-96EE-7028-65CD-A1603D069AF2}"/>
              </a:ext>
            </a:extLst>
          </p:cNvPr>
          <p:cNvSpPr txBox="1"/>
          <p:nvPr/>
        </p:nvSpPr>
        <p:spPr>
          <a:xfrm>
            <a:off x="9489112" y="1403897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4EB038-43C8-B6CE-D7A7-5AC5A15F3D72}"/>
              </a:ext>
            </a:extLst>
          </p:cNvPr>
          <p:cNvSpPr txBox="1"/>
          <p:nvPr/>
        </p:nvSpPr>
        <p:spPr>
          <a:xfrm>
            <a:off x="9489112" y="4614095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9F8BFB-C735-7C99-1B3D-775042133FE6}"/>
              </a:ext>
            </a:extLst>
          </p:cNvPr>
          <p:cNvSpPr txBox="1"/>
          <p:nvPr/>
        </p:nvSpPr>
        <p:spPr>
          <a:xfrm>
            <a:off x="9489112" y="5137665"/>
            <a:ext cx="76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35C989-0B57-B98E-021D-CD566ADDAAE2}"/>
              </a:ext>
            </a:extLst>
          </p:cNvPr>
          <p:cNvSpPr txBox="1"/>
          <p:nvPr/>
        </p:nvSpPr>
        <p:spPr>
          <a:xfrm>
            <a:off x="5059114" y="242050"/>
            <a:ext cx="48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Executed for all 16 Channels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2ED3E-90C3-6952-0FAD-CA9FD6E44242}"/>
              </a:ext>
            </a:extLst>
          </p:cNvPr>
          <p:cNvSpPr txBox="1"/>
          <p:nvPr/>
        </p:nvSpPr>
        <p:spPr>
          <a:xfrm>
            <a:off x="5243751" y="6094740"/>
            <a:ext cx="48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Bounds are Trigger-Relative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84B6C-723C-AB0F-8181-B61ADEE3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AC34E-42CD-42EC-AF97-5B0281DFB580}"/>
              </a:ext>
            </a:extLst>
          </p:cNvPr>
          <p:cNvSpPr txBox="1"/>
          <p:nvPr/>
        </p:nvSpPr>
        <p:spPr>
          <a:xfrm>
            <a:off x="4178217" y="965967"/>
            <a:ext cx="2502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ped_subtract</a:t>
            </a:r>
            <a:r>
              <a:rPr lang="en-US" sz="2000" dirty="0"/>
              <a:t>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EAED2-A70C-783C-EAB7-3C2855807A76}"/>
              </a:ext>
            </a:extLst>
          </p:cNvPr>
          <p:cNvSpPr txBox="1"/>
          <p:nvPr/>
        </p:nvSpPr>
        <p:spPr>
          <a:xfrm>
            <a:off x="8621415" y="984083"/>
            <a:ext cx="2502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ped_subtract</a:t>
            </a:r>
            <a:r>
              <a:rPr lang="en-US" sz="2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3504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EDE-1372-29E4-5607-0AEA4F1C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HLS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71DA4-B6DD-2C44-D2B3-F5E7EB36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2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E944-D209-3448-DFC0-9247D481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Compilation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947F-1ADC-4742-C14A-E0A9E53D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sw_emu</a:t>
            </a:r>
            <a:r>
              <a:rPr lang="en-US" sz="4400" dirty="0"/>
              <a:t>: ~1min</a:t>
            </a:r>
          </a:p>
          <a:p>
            <a:pPr lvl="1"/>
            <a:r>
              <a:rPr lang="en-US" sz="4000" dirty="0"/>
              <a:t>Functional Correctness</a:t>
            </a:r>
          </a:p>
          <a:p>
            <a:r>
              <a:rPr lang="en-US" sz="4400" dirty="0" err="1"/>
              <a:t>hw_emu</a:t>
            </a:r>
            <a:r>
              <a:rPr lang="en-US" sz="4400" dirty="0"/>
              <a:t>: ~30min</a:t>
            </a:r>
          </a:p>
          <a:p>
            <a:pPr lvl="1"/>
            <a:r>
              <a:rPr lang="en-US" sz="4000" dirty="0"/>
              <a:t>Cycle Accuracy</a:t>
            </a:r>
          </a:p>
          <a:p>
            <a:r>
              <a:rPr lang="en-US" sz="4400" dirty="0" err="1"/>
              <a:t>hw</a:t>
            </a:r>
            <a:r>
              <a:rPr lang="en-US" sz="4400" dirty="0"/>
              <a:t>: ~3hr</a:t>
            </a:r>
          </a:p>
          <a:p>
            <a:pPr lvl="1"/>
            <a:r>
              <a:rPr lang="en-US" sz="4000" dirty="0"/>
              <a:t>Place and route -&gt; bitstream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A647-18B2-949E-00C9-96E54F7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061-C2E7-5FBA-55DD-E98410A3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1A0B-94D9-9EB3-820C-3AB5CD9A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624" y="864108"/>
            <a:ext cx="6489843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Frequency</a:t>
            </a:r>
          </a:p>
          <a:p>
            <a:pPr marL="0" indent="0">
              <a:buNone/>
            </a:pPr>
            <a:r>
              <a:rPr lang="en-US" sz="5400" dirty="0"/>
              <a:t>Latency</a:t>
            </a:r>
          </a:p>
          <a:p>
            <a:pPr marL="0" indent="0">
              <a:buNone/>
            </a:pPr>
            <a:r>
              <a:rPr lang="en-US" sz="5400" dirty="0"/>
              <a:t>Area</a:t>
            </a:r>
          </a:p>
          <a:p>
            <a:pPr marL="0" indent="0">
              <a:buNone/>
            </a:pPr>
            <a:r>
              <a:rPr lang="en-US" sz="5400" dirty="0"/>
              <a:t>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C880F-8A44-2C33-3186-E5BEF55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B81BF76-0429-8A21-58BB-0609F43C2360}"/>
              </a:ext>
            </a:extLst>
          </p:cNvPr>
          <p:cNvSpPr/>
          <p:nvPr/>
        </p:nvSpPr>
        <p:spPr>
          <a:xfrm>
            <a:off x="4237424" y="2717270"/>
            <a:ext cx="457200" cy="5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F06B7A0-E241-61B1-04A9-EFCC8179DBE7}"/>
              </a:ext>
            </a:extLst>
          </p:cNvPr>
          <p:cNvSpPr/>
          <p:nvPr/>
        </p:nvSpPr>
        <p:spPr>
          <a:xfrm flipV="1">
            <a:off x="4245309" y="1752803"/>
            <a:ext cx="457200" cy="5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739DE62-425B-8E61-1F0A-9B41411945EA}"/>
              </a:ext>
            </a:extLst>
          </p:cNvPr>
          <p:cNvSpPr/>
          <p:nvPr/>
        </p:nvSpPr>
        <p:spPr>
          <a:xfrm>
            <a:off x="4245309" y="3596820"/>
            <a:ext cx="457200" cy="5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C228B30-3FD6-6F70-795F-EA2D37748E23}"/>
              </a:ext>
            </a:extLst>
          </p:cNvPr>
          <p:cNvSpPr/>
          <p:nvPr/>
        </p:nvSpPr>
        <p:spPr>
          <a:xfrm>
            <a:off x="4245309" y="4476370"/>
            <a:ext cx="457200" cy="5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E944-D209-3448-DFC0-9247D481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Main Statistics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947F-1ADC-4742-C14A-E0A9E53D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Timing Information</a:t>
            </a:r>
          </a:p>
          <a:p>
            <a:pPr lvl="1"/>
            <a:r>
              <a:rPr lang="en-US" sz="2800" dirty="0"/>
              <a:t>Target Frequency: 300 MHz</a:t>
            </a:r>
          </a:p>
          <a:p>
            <a:pPr lvl="1"/>
            <a:r>
              <a:rPr lang="en-US" sz="2800" dirty="0"/>
              <a:t>Estimated Frequency: 411 MHz</a:t>
            </a:r>
          </a:p>
          <a:p>
            <a:r>
              <a:rPr lang="en-US" sz="3200" dirty="0"/>
              <a:t>Latency Information (Goal: 2.56</a:t>
            </a:r>
            <a:r>
              <a:rPr lang="el-GR" sz="3200" dirty="0"/>
              <a:t> μ</a:t>
            </a:r>
            <a:r>
              <a:rPr lang="en-US" sz="3200" dirty="0"/>
              <a:t>s)</a:t>
            </a:r>
          </a:p>
          <a:p>
            <a:pPr lvl="1"/>
            <a:r>
              <a:rPr lang="en-US" sz="2800" dirty="0"/>
              <a:t>Cycles and Seconds</a:t>
            </a:r>
          </a:p>
          <a:p>
            <a:pPr lvl="1"/>
            <a:r>
              <a:rPr lang="en-US" sz="2800" dirty="0"/>
              <a:t>Best, Average, and </a:t>
            </a:r>
            <a:r>
              <a:rPr lang="en-US" sz="2800" b="1" dirty="0"/>
              <a:t>Worst</a:t>
            </a:r>
          </a:p>
          <a:p>
            <a:r>
              <a:rPr lang="en-US" sz="3200" dirty="0"/>
              <a:t>Area Information</a:t>
            </a:r>
          </a:p>
          <a:p>
            <a:pPr lvl="1"/>
            <a:r>
              <a:rPr lang="en-US" sz="2800" dirty="0"/>
              <a:t>Counts and Percent Utilization</a:t>
            </a:r>
          </a:p>
          <a:p>
            <a:pPr lvl="1"/>
            <a:r>
              <a:rPr lang="en-US" sz="2800" dirty="0"/>
              <a:t>FF, LUT, DSP (not used), BRAM, URAM (not used)</a:t>
            </a:r>
          </a:p>
          <a:p>
            <a:pPr marL="502920" lvl="1" indent="0">
              <a:buNone/>
            </a:pPr>
            <a:r>
              <a:rPr lang="en-US" sz="2800" dirty="0"/>
              <a:t>     ASIC Count Estimate (Goal: 12)</a:t>
            </a:r>
          </a:p>
          <a:p>
            <a:r>
              <a:rPr lang="en-US" sz="3200" dirty="0"/>
              <a:t>Power Consumption (Only Available from HW Runs)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8799A64-E7F9-B652-C7EC-BBFC56B914E8}"/>
              </a:ext>
            </a:extLst>
          </p:cNvPr>
          <p:cNvSpPr/>
          <p:nvPr/>
        </p:nvSpPr>
        <p:spPr>
          <a:xfrm>
            <a:off x="4507816" y="4722131"/>
            <a:ext cx="250723" cy="19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5302-DB07-3263-FDE3-EA2C1FDE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3134-922B-2F49-D5DD-FA8C2CA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CAC0-6BAB-6F74-8A96-CC6D84B4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Experiments were conducted on the </a:t>
            </a:r>
            <a:r>
              <a:rPr lang="en-US" sz="3600" dirty="0" err="1"/>
              <a:t>CloudLab</a:t>
            </a:r>
            <a:r>
              <a:rPr lang="en-US" sz="3600" dirty="0"/>
              <a:t> u280 board (</a:t>
            </a:r>
            <a:r>
              <a:rPr lang="en-US" sz="3600" dirty="0" err="1"/>
              <a:t>UltraScale</a:t>
            </a:r>
            <a:r>
              <a:rPr lang="en-US" sz="3600" dirty="0"/>
              <a:t>)</a:t>
            </a:r>
          </a:p>
          <a:p>
            <a:r>
              <a:rPr lang="en-US" sz="3600" dirty="0"/>
              <a:t>Percent Utilization Numbers were calculated for our target board (XC7K325T-2FFG900C) (Kintex-7)</a:t>
            </a:r>
          </a:p>
          <a:p>
            <a:r>
              <a:rPr lang="en-US" sz="3600" dirty="0"/>
              <a:t>Samples and Pedestals are both stored in external memory (HBM)</a:t>
            </a:r>
          </a:p>
          <a:p>
            <a:r>
              <a:rPr lang="en-US" sz="3600" dirty="0"/>
              <a:t>Reported Statistics are for the entire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F403-212C-F0C4-696F-62FD10E7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Naïve Approach</a:t>
            </a:r>
          </a:p>
          <a:p>
            <a:r>
              <a:rPr lang="en-US" sz="2400" dirty="0"/>
              <a:t>Added </a:t>
            </a:r>
            <a:r>
              <a:rPr lang="en-US" sz="2400" dirty="0" err="1"/>
              <a:t>Tripcount</a:t>
            </a:r>
            <a:r>
              <a:rPr lang="en-US" sz="2400" dirty="0"/>
              <a:t> Numbers</a:t>
            </a:r>
          </a:p>
          <a:p>
            <a:r>
              <a:rPr lang="en-US" sz="2400" dirty="0" err="1"/>
              <a:t>ped_subtract</a:t>
            </a:r>
            <a:r>
              <a:rPr lang="en-US" sz="2400" dirty="0"/>
              <a:t> optimizations</a:t>
            </a:r>
          </a:p>
          <a:p>
            <a:pPr lvl="1"/>
            <a:r>
              <a:rPr lang="en-US" sz="2200" dirty="0"/>
              <a:t>Attempt to Fix Memory Access Issue</a:t>
            </a:r>
          </a:p>
          <a:p>
            <a:pPr lvl="1"/>
            <a:r>
              <a:rPr lang="en-US" sz="2200" dirty="0"/>
              <a:t>Semi-Perfect </a:t>
            </a:r>
            <a:r>
              <a:rPr lang="en-US" sz="2200" dirty="0" err="1"/>
              <a:t>ped_subtract</a:t>
            </a:r>
            <a:r>
              <a:rPr lang="en-US" sz="2200" dirty="0"/>
              <a:t> loop</a:t>
            </a:r>
          </a:p>
          <a:p>
            <a:pPr lvl="1"/>
            <a:r>
              <a:rPr lang="en-US" sz="2200" dirty="0"/>
              <a:t>Perfect </a:t>
            </a:r>
            <a:r>
              <a:rPr lang="en-US" sz="2200" dirty="0" err="1"/>
              <a:t>ped_subtract</a:t>
            </a:r>
            <a:r>
              <a:rPr lang="en-US" sz="2200" dirty="0"/>
              <a:t> loop</a:t>
            </a:r>
          </a:p>
          <a:p>
            <a:r>
              <a:rPr lang="en-US" sz="2400" dirty="0"/>
              <a:t>integral optimizations</a:t>
            </a:r>
          </a:p>
          <a:p>
            <a:pPr lvl="1"/>
            <a:r>
              <a:rPr lang="en-US" sz="2200" dirty="0"/>
              <a:t>Forced Perfect integral loop</a:t>
            </a:r>
          </a:p>
          <a:p>
            <a:pPr lvl="1"/>
            <a:r>
              <a:rPr lang="en-US" sz="2200" dirty="0"/>
              <a:t>Perfect integral loop with combined logic</a:t>
            </a:r>
          </a:p>
          <a:p>
            <a:pPr lvl="1"/>
            <a:r>
              <a:rPr lang="en-US" sz="2200" dirty="0"/>
              <a:t>Perfect integral loop with ternary operators</a:t>
            </a:r>
          </a:p>
          <a:p>
            <a:pPr lvl="1"/>
            <a:r>
              <a:rPr lang="en-US" sz="2200" dirty="0"/>
              <a:t>Attempted to Remove False Dependence</a:t>
            </a:r>
          </a:p>
          <a:p>
            <a:pPr lvl="1"/>
            <a:r>
              <a:rPr lang="en-US" sz="2200" dirty="0"/>
              <a:t>Removed False Dependence with proper temp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88FE-595D-4107-D3DB-82258960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D848-BA22-4CD1-F1D4-2032792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Naïve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685C-8D16-478C-6C25-55159C4A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34147"/>
            <a:ext cx="7315200" cy="2327790"/>
          </a:xfrm>
        </p:spPr>
        <p:txBody>
          <a:bodyPr>
            <a:normAutofit/>
          </a:bodyPr>
          <a:lstStyle/>
          <a:p>
            <a:r>
              <a:rPr lang="en-US" sz="2800" dirty="0"/>
              <a:t>Warnings: Memory Port Contention in </a:t>
            </a:r>
            <a:r>
              <a:rPr lang="en-US" sz="2800" dirty="0" err="1"/>
              <a:t>ped_subtract</a:t>
            </a:r>
            <a:r>
              <a:rPr lang="en-US" sz="2800" dirty="0"/>
              <a:t> and integral loop could not be flattened</a:t>
            </a:r>
          </a:p>
          <a:p>
            <a:r>
              <a:rPr lang="en-US" sz="2800" dirty="0"/>
              <a:t>Latency: No numbers since loops had variable bounds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1B7DC1-5708-FE98-E394-A1FEB7A56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6" t="28080" r="37565" b="28242"/>
          <a:stretch/>
        </p:blipFill>
        <p:spPr>
          <a:xfrm>
            <a:off x="3701232" y="781664"/>
            <a:ext cx="4513619" cy="166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673EA-69B6-1F34-4BD7-B73F08CB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18" y="395747"/>
            <a:ext cx="2457450" cy="24384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90C603-9AD7-F9C3-0A13-AB658A9A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7648"/>
              </p:ext>
            </p:extLst>
          </p:nvPr>
        </p:nvGraphicFramePr>
        <p:xfrm>
          <a:off x="3462867" y="516193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D490-31F5-7A75-FF2D-31E13C97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49540-F489-BC74-BCE0-961FFC2AC5A4}"/>
              </a:ext>
            </a:extLst>
          </p:cNvPr>
          <p:cNvSpPr txBox="1"/>
          <p:nvPr/>
        </p:nvSpPr>
        <p:spPr>
          <a:xfrm>
            <a:off x="999478" y="4830960"/>
            <a:ext cx="145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Vitis</a:t>
            </a:r>
          </a:p>
        </p:txBody>
      </p:sp>
    </p:spTree>
    <p:extLst>
      <p:ext uri="{BB962C8B-B14F-4D97-AF65-F5344CB8AC3E}">
        <p14:creationId xmlns:p14="http://schemas.microsoft.com/office/powerpoint/2010/main" val="37589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Naïve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6" y="1116519"/>
            <a:ext cx="7315200" cy="1575119"/>
          </a:xfrm>
        </p:spPr>
        <p:txBody>
          <a:bodyPr>
            <a:noAutofit/>
          </a:bodyPr>
          <a:lstStyle/>
          <a:p>
            <a:r>
              <a:rPr lang="en-US" sz="3600" dirty="0"/>
              <a:t>Ran on the </a:t>
            </a:r>
            <a:r>
              <a:rPr lang="en-US" sz="3600" dirty="0" err="1"/>
              <a:t>CloudLab</a:t>
            </a:r>
            <a:r>
              <a:rPr lang="en-US" sz="3600" dirty="0"/>
              <a:t> Machine (u280)</a:t>
            </a:r>
          </a:p>
          <a:p>
            <a:r>
              <a:rPr lang="en-US" sz="3600" dirty="0"/>
              <a:t>Clock Frequency: 286 MHz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FCACF6D-CCDC-4FDF-D791-C0351DEB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90744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FC8989-DDE4-7AE2-06DB-57A2BB2B7FA1}"/>
              </a:ext>
            </a:extLst>
          </p:cNvPr>
          <p:cNvSpPr txBox="1"/>
          <p:nvPr/>
        </p:nvSpPr>
        <p:spPr>
          <a:xfrm>
            <a:off x="999478" y="4830960"/>
            <a:ext cx="145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HW Run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DF70D-17DC-DEAB-0B68-5D1DB4E8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993BAD-2E12-5472-E4BF-5E8BD32E4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51206"/>
              </p:ext>
            </p:extLst>
          </p:nvPr>
        </p:nvGraphicFramePr>
        <p:xfrm>
          <a:off x="3462867" y="2967228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80657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Power Consumption 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27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886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08A6481-2A1D-FE72-0967-894B663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6045"/>
              </p:ext>
            </p:extLst>
          </p:nvPr>
        </p:nvGraphicFramePr>
        <p:xfrm>
          <a:off x="3462867" y="388620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84370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0.295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3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3C8-8D20-21AC-E3EC-7D5B772E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APT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406B4-BBAF-7C9A-405C-C6944295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302AE7-5869-7B32-4DF4-DDB1B5A0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77" y="863600"/>
            <a:ext cx="4464922" cy="5121275"/>
          </a:xfrm>
        </p:spPr>
      </p:pic>
    </p:spTree>
    <p:extLst>
      <p:ext uri="{BB962C8B-B14F-4D97-AF65-F5344CB8AC3E}">
        <p14:creationId xmlns:p14="http://schemas.microsoft.com/office/powerpoint/2010/main" val="26682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Added </a:t>
            </a:r>
            <a:r>
              <a:rPr lang="en-US" sz="5400" dirty="0" err="1"/>
              <a:t>Tripcount</a:t>
            </a:r>
            <a:r>
              <a:rPr lang="en-US" sz="5400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14362"/>
            <a:ext cx="7315200" cy="3313082"/>
          </a:xfrm>
        </p:spPr>
        <p:txBody>
          <a:bodyPr>
            <a:noAutofit/>
          </a:bodyPr>
          <a:lstStyle/>
          <a:p>
            <a:r>
              <a:rPr lang="en-US" sz="2800" dirty="0"/>
              <a:t>Undefined Iterations -&gt; Worst-case Iterations</a:t>
            </a:r>
          </a:p>
          <a:p>
            <a:r>
              <a:rPr lang="en-US" sz="2800" dirty="0"/>
              <a:t>Set min=1 and max=256 (NUM_SAMPLES)</a:t>
            </a:r>
          </a:p>
          <a:p>
            <a:r>
              <a:rPr lang="en-US" sz="2800" dirty="0"/>
              <a:t>Same Warnings and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2A284-4C7D-93BC-3DC5-278A70D2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7143750" cy="390525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FA5E1CD-3AE3-9DB3-116B-30B562FC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97091"/>
              </p:ext>
            </p:extLst>
          </p:nvPr>
        </p:nvGraphicFramePr>
        <p:xfrm>
          <a:off x="3462868" y="4827444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0.135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863B-2A0A-DD60-4D5E-B42C71BC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E41F-FBB1-14CE-891C-8BA3BE40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ped_subtract</a:t>
            </a:r>
            <a:r>
              <a:rPr lang="en-US" dirty="0"/>
              <a:t> optimizations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4F179-3B57-BC9D-411B-4D4B1B95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Attempt to Fix Memory Access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613424"/>
            <a:ext cx="7315200" cy="3371323"/>
          </a:xfrm>
        </p:spPr>
        <p:txBody>
          <a:bodyPr>
            <a:noAutofit/>
          </a:bodyPr>
          <a:lstStyle/>
          <a:p>
            <a:r>
              <a:rPr lang="en-US" sz="3200" dirty="0"/>
              <a:t>Accessed </a:t>
            </a:r>
            <a:r>
              <a:rPr lang="en-US" sz="3200" dirty="0" err="1"/>
              <a:t>data_packet</a:t>
            </a:r>
            <a:r>
              <a:rPr lang="en-US" sz="3200" dirty="0"/>
              <a:t> fields once instead of on each loop iteration</a:t>
            </a:r>
          </a:p>
          <a:p>
            <a:r>
              <a:rPr lang="en-US" sz="3200" dirty="0"/>
              <a:t>Did not resolve Memory Warnings</a:t>
            </a:r>
          </a:p>
          <a:p>
            <a:r>
              <a:rPr lang="en-US" sz="3200" dirty="0"/>
              <a:t>The numbers remained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216E-AD76-3283-DEC3-EFFFB1C5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0" t="18627" r="51194" b="44578"/>
          <a:stretch/>
        </p:blipFill>
        <p:spPr>
          <a:xfrm>
            <a:off x="3592111" y="1123837"/>
            <a:ext cx="7869513" cy="14895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AE537-D399-4C98-FD0A-FC99D0A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Semi-Perfect </a:t>
            </a:r>
            <a:r>
              <a:rPr lang="en-US" sz="4000" dirty="0" err="1"/>
              <a:t>ped_subtract</a:t>
            </a:r>
            <a:r>
              <a:rPr lang="en-US" sz="400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3022092"/>
          </a:xfrm>
        </p:spPr>
        <p:txBody>
          <a:bodyPr>
            <a:noAutofit/>
          </a:bodyPr>
          <a:lstStyle/>
          <a:p>
            <a:r>
              <a:rPr lang="en-US" sz="2800" dirty="0"/>
              <a:t>Resolved Memory Warnings for </a:t>
            </a:r>
            <a:r>
              <a:rPr lang="en-US" sz="2800" dirty="0" err="1"/>
              <a:t>ped_subtract</a:t>
            </a:r>
            <a:endParaRPr lang="en-US" sz="2800" dirty="0"/>
          </a:p>
          <a:p>
            <a:r>
              <a:rPr lang="en-US" sz="2800" dirty="0"/>
              <a:t>Moved pedestal indexing logic to the innermost loop</a:t>
            </a:r>
          </a:p>
          <a:p>
            <a:r>
              <a:rPr lang="en-US" sz="2800" dirty="0"/>
              <a:t>Semi-Perfect because outermost loop still has variable (</a:t>
            </a:r>
            <a:r>
              <a:rPr lang="en-US" sz="2800" dirty="0" err="1"/>
              <a:t>data_packet</a:t>
            </a:r>
            <a:r>
              <a:rPr lang="en-US" sz="2800" dirty="0"/>
              <a:t>-&gt;</a:t>
            </a:r>
            <a:r>
              <a:rPr lang="en-US" sz="2800" dirty="0" err="1"/>
              <a:t>samples_to_be_read</a:t>
            </a:r>
            <a:r>
              <a:rPr lang="en-US" sz="2800" dirty="0"/>
              <a:t>) bounds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5BBAC7-6F62-21A1-7594-308DDC96D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12328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39875F-6833-076D-EB5A-8F3B4B17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63091"/>
              </p:ext>
            </p:extLst>
          </p:nvPr>
        </p:nvGraphicFramePr>
        <p:xfrm>
          <a:off x="3462869" y="388620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0.142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88E2-9AD6-1DE5-3605-267B81F3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Perfect </a:t>
            </a:r>
            <a:r>
              <a:rPr lang="en-US" sz="4000" dirty="0" err="1"/>
              <a:t>ped_subtract</a:t>
            </a:r>
            <a:r>
              <a:rPr lang="en-US" sz="400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302251"/>
          </a:xfrm>
        </p:spPr>
        <p:txBody>
          <a:bodyPr>
            <a:noAutofit/>
          </a:bodyPr>
          <a:lstStyle/>
          <a:p>
            <a:r>
              <a:rPr lang="en-US" sz="3200" dirty="0"/>
              <a:t>Made an </a:t>
            </a:r>
            <a:r>
              <a:rPr lang="en-US" sz="3200" i="1" dirty="0"/>
              <a:t>assumption</a:t>
            </a:r>
            <a:r>
              <a:rPr lang="en-US" sz="3200" dirty="0"/>
              <a:t> that we will always read the full memory buffer (256 samples)</a:t>
            </a:r>
          </a:p>
          <a:p>
            <a:r>
              <a:rPr lang="en-US" sz="3200" dirty="0"/>
              <a:t>Gives us more accurate latency numbers (no longer need </a:t>
            </a:r>
            <a:r>
              <a:rPr lang="en-US" sz="3200" dirty="0" err="1"/>
              <a:t>Tripcount</a:t>
            </a:r>
            <a:r>
              <a:rPr lang="en-US" sz="3200" dirty="0"/>
              <a:t> pragma) but not much change otherwise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725E90E-A556-DCB7-9ACF-36577AAEF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20475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311D4-6311-629A-6E3B-B361B60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E41F-FBB1-14CE-891C-8BA3BE40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optimizations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4F179-3B57-BC9D-411B-4D4B1B95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5DB-0B27-5E44-F48F-35609642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1EFA-7936-133F-E4A2-9D22A13E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Integral is assumed to have variable bounds</a:t>
            </a:r>
          </a:p>
          <a:p>
            <a:r>
              <a:rPr lang="en-US" sz="4400" dirty="0"/>
              <a:t>If the bounds were constant, a different optimization approach would be taken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10BC6-44DA-D621-20E9-2EE88E96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4DA-0E98-E53E-8B9C-8F46B7E2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Forced Perfect integral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3E3F-7142-EAAF-48DD-5BB888020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D091E-F39A-9D3F-E412-F5C165510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if</a:t>
            </a:r>
          </a:p>
          <a:p>
            <a:pPr marL="0" indent="0">
              <a:buNone/>
            </a:pPr>
            <a:r>
              <a:rPr lang="en-US" sz="3200" dirty="0"/>
              <a:t>        for</a:t>
            </a:r>
          </a:p>
          <a:p>
            <a:pPr marL="0" indent="0">
              <a:buNone/>
            </a:pPr>
            <a:r>
              <a:rPr lang="en-US" sz="3200" dirty="0"/>
              <a:t>                for</a:t>
            </a:r>
          </a:p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        for</a:t>
            </a:r>
          </a:p>
          <a:p>
            <a:pPr marL="0" indent="0">
              <a:buNone/>
            </a:pPr>
            <a:r>
              <a:rPr lang="en-US" sz="3200" dirty="0"/>
              <a:t>                for</a:t>
            </a:r>
          </a:p>
          <a:p>
            <a:pPr marL="0" indent="0">
              <a:buNone/>
            </a:pPr>
            <a:r>
              <a:rPr lang="en-US" sz="3200" dirty="0"/>
              <a:t>                for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B4B6-FD00-FD82-B56C-C1DC45CE4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0AE0-C6DE-9716-772B-7B0E9D9755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for</a:t>
            </a:r>
          </a:p>
          <a:p>
            <a:pPr marL="0" indent="0">
              <a:buNone/>
            </a:pPr>
            <a:r>
              <a:rPr lang="en-US" sz="3200" dirty="0"/>
              <a:t>        for</a:t>
            </a:r>
          </a:p>
          <a:p>
            <a:pPr marL="0" indent="0">
              <a:buNone/>
            </a:pPr>
            <a:r>
              <a:rPr lang="en-US" sz="3200" dirty="0"/>
              <a:t>                if</a:t>
            </a:r>
          </a:p>
          <a:p>
            <a:pPr marL="0" indent="0">
              <a:buNone/>
            </a:pPr>
            <a:r>
              <a:rPr lang="en-US" sz="3200" dirty="0"/>
              <a:t>                if</a:t>
            </a:r>
          </a:p>
          <a:p>
            <a:pPr marL="0" indent="0">
              <a:buNone/>
            </a:pPr>
            <a:r>
              <a:rPr lang="en-US" sz="3200" dirty="0"/>
              <a:t>                        if</a:t>
            </a:r>
          </a:p>
          <a:p>
            <a:pPr marL="0" indent="0">
              <a:buNone/>
            </a:pPr>
            <a:r>
              <a:rPr lang="en-US" sz="3200" dirty="0"/>
              <a:t>                else</a:t>
            </a:r>
          </a:p>
          <a:p>
            <a:pPr marL="0" indent="0">
              <a:buNone/>
            </a:pPr>
            <a:r>
              <a:rPr lang="en-US" sz="3200" dirty="0"/>
              <a:t>                        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323D-937F-A4CC-BCC5-2D1622E5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9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Forced Perfect integral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3022092"/>
          </a:xfrm>
        </p:spPr>
        <p:txBody>
          <a:bodyPr>
            <a:noAutofit/>
          </a:bodyPr>
          <a:lstStyle/>
          <a:p>
            <a:r>
              <a:rPr lang="en-US" sz="2800" dirty="0"/>
              <a:t>II=137!!! Exploded, did NOT map well without further optimizations / re-arranging</a:t>
            </a:r>
          </a:p>
          <a:p>
            <a:r>
              <a:rPr lang="en-US" sz="2800" dirty="0"/>
              <a:t>Memory Violations on Integral ports now</a:t>
            </a:r>
          </a:p>
          <a:p>
            <a:r>
              <a:rPr lang="en-US" sz="2800" dirty="0"/>
              <a:t>Takes up much less space, but is ridiculously slow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4E58491-3BAF-FB86-4E70-EAECFB2F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16678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8F4E07-1C31-3ED0-06C8-1E5F7A48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59790"/>
              </p:ext>
            </p:extLst>
          </p:nvPr>
        </p:nvGraphicFramePr>
        <p:xfrm>
          <a:off x="3462869" y="388620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2331359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7.770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D40D-77A3-1DBB-7881-9C3FB804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4DA-0E98-E53E-8B9C-8F46B7E2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Perfect integral loop with combined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3E3F-7142-EAAF-48DD-5BB888020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D091E-F39A-9D3F-E412-F5C165510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for</a:t>
            </a:r>
          </a:p>
          <a:p>
            <a:pPr marL="0" indent="0">
              <a:buNone/>
            </a:pPr>
            <a:r>
              <a:rPr lang="en-US" sz="3200" dirty="0"/>
              <a:t>        for</a:t>
            </a:r>
          </a:p>
          <a:p>
            <a:pPr marL="0" indent="0">
              <a:buNone/>
            </a:pPr>
            <a:r>
              <a:rPr lang="en-US" sz="3200" dirty="0"/>
              <a:t>                if</a:t>
            </a:r>
          </a:p>
          <a:p>
            <a:pPr marL="0" indent="0">
              <a:buNone/>
            </a:pPr>
            <a:r>
              <a:rPr lang="en-US" sz="3200" dirty="0"/>
              <a:t>                if</a:t>
            </a:r>
          </a:p>
          <a:p>
            <a:pPr marL="0" indent="0">
              <a:buNone/>
            </a:pPr>
            <a:r>
              <a:rPr lang="en-US" sz="3200" dirty="0"/>
              <a:t>                        if</a:t>
            </a:r>
          </a:p>
          <a:p>
            <a:pPr marL="0" indent="0">
              <a:buNone/>
            </a:pPr>
            <a:r>
              <a:rPr lang="en-US" sz="3200" dirty="0"/>
              <a:t>                else</a:t>
            </a:r>
          </a:p>
          <a:p>
            <a:pPr marL="0" indent="0">
              <a:buNone/>
            </a:pPr>
            <a:r>
              <a:rPr lang="en-US" sz="3200" dirty="0"/>
              <a:t>                        if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B4B6-FD00-FD82-B56C-C1DC45CE4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0AE0-C6DE-9716-772B-7B0E9D9755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for</a:t>
            </a:r>
          </a:p>
          <a:p>
            <a:pPr marL="0" indent="0">
              <a:buNone/>
            </a:pPr>
            <a:r>
              <a:rPr lang="en-US" sz="3200" dirty="0"/>
              <a:t>        for</a:t>
            </a:r>
          </a:p>
          <a:p>
            <a:pPr marL="0" indent="0">
              <a:buNone/>
            </a:pPr>
            <a:r>
              <a:rPr lang="en-US" sz="3200" dirty="0"/>
              <a:t>                if</a:t>
            </a:r>
          </a:p>
          <a:p>
            <a:pPr marL="0" indent="0">
              <a:buNone/>
            </a:pPr>
            <a:r>
              <a:rPr lang="en-US" sz="3200" dirty="0"/>
              <a:t>                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DD0D6-8421-5302-A3FB-3DD3FC3D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3C8-8D20-21AC-E3EC-7D5B772E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3628-1F7C-9FD0-2FF6-311D5E4B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Goal: </a:t>
            </a:r>
            <a:r>
              <a:rPr lang="en-US" sz="4400" dirty="0"/>
              <a:t>Capture cosmic rays and tell devices on Earth where to look to collect additional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406B4-BBAF-7C9A-405C-C6944295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Perfect integral loop with combined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4302252"/>
          </a:xfrm>
        </p:spPr>
        <p:txBody>
          <a:bodyPr>
            <a:noAutofit/>
          </a:bodyPr>
          <a:lstStyle/>
          <a:p>
            <a:r>
              <a:rPr lang="en-US" sz="3200" dirty="0"/>
              <a:t>Consolidated if-else statements into one if condition</a:t>
            </a:r>
          </a:p>
          <a:p>
            <a:r>
              <a:rPr lang="en-US" sz="3200" dirty="0"/>
              <a:t>Did not resolve warnings</a:t>
            </a:r>
          </a:p>
          <a:p>
            <a:r>
              <a:rPr lang="en-US" sz="3200" dirty="0"/>
              <a:t>Same Latency Numbers, Took up less space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41E3AF2-E5FA-1841-843C-2300CDEE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08914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8903B-3703-CE81-5689-4B0F9488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Perfect integral loop with ternary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3022092"/>
          </a:xfrm>
        </p:spPr>
        <p:txBody>
          <a:bodyPr>
            <a:noAutofit/>
          </a:bodyPr>
          <a:lstStyle/>
          <a:p>
            <a:r>
              <a:rPr lang="en-US" sz="3200" dirty="0"/>
              <a:t>Replaced if statements with ternary operations</a:t>
            </a:r>
          </a:p>
          <a:p>
            <a:r>
              <a:rPr lang="en-US" sz="3200" dirty="0"/>
              <a:t>Did not resolve warnings</a:t>
            </a:r>
          </a:p>
          <a:p>
            <a:r>
              <a:rPr lang="en-US" sz="3200" dirty="0"/>
              <a:t>Slight improvement in Latency and Area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78D91AF-2E63-AD1F-979B-66A95E10B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7281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199BF7-9B86-2385-D921-13E1C1C3C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8252"/>
              </p:ext>
            </p:extLst>
          </p:nvPr>
        </p:nvGraphicFramePr>
        <p:xfrm>
          <a:off x="3462867" y="388620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2314699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7.715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04A1-C0CD-D52C-758E-EEF25A37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Attempted to Remove False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2762363"/>
          </a:xfrm>
        </p:spPr>
        <p:txBody>
          <a:bodyPr>
            <a:noAutofit/>
          </a:bodyPr>
          <a:lstStyle/>
          <a:p>
            <a:r>
              <a:rPr lang="en-US" sz="2400" dirty="0"/>
              <a:t>Functionally Incorrect! Labeled a True Dependence as False</a:t>
            </a:r>
          </a:p>
          <a:p>
            <a:r>
              <a:rPr lang="en-US" sz="2400" dirty="0"/>
              <a:t>I created a temporary variable but not a temporary buffer, need both (WAR dependence)</a:t>
            </a:r>
          </a:p>
          <a:p>
            <a:r>
              <a:rPr lang="en-US" sz="2400" dirty="0"/>
              <a:t>Resolved Warnings</a:t>
            </a:r>
          </a:p>
          <a:p>
            <a:r>
              <a:rPr lang="en-US" sz="2400" dirty="0"/>
              <a:t>Latency significantly improved, using more FFs than LUTs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02676-A95F-CA06-3E81-9450BA9D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642978"/>
            <a:ext cx="6994313" cy="480859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343D183-A4C6-2332-500C-7AF89C6D1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73189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4ED60F-0977-469D-92DB-71BE66131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86859"/>
              </p:ext>
            </p:extLst>
          </p:nvPr>
        </p:nvGraphicFramePr>
        <p:xfrm>
          <a:off x="3462869" y="388620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71.656 </a:t>
                      </a:r>
                      <a:r>
                        <a:rPr lang="el-GR" sz="2400" dirty="0"/>
                        <a:t>μ</a:t>
                      </a:r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8D4D-6EA2-E2EE-0906-003BA6D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Removed False Dependencies with proper temp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37125"/>
            <a:ext cx="7315200" cy="2349075"/>
          </a:xfrm>
        </p:spPr>
        <p:txBody>
          <a:bodyPr>
            <a:noAutofit/>
          </a:bodyPr>
          <a:lstStyle/>
          <a:p>
            <a:r>
              <a:rPr lang="en-US" sz="2800" dirty="0"/>
              <a:t>This approach requires a temporary buffer that is written to the output at the end of execution</a:t>
            </a:r>
          </a:p>
          <a:p>
            <a:r>
              <a:rPr lang="en-US" sz="2800" dirty="0"/>
              <a:t>Functionally Correct</a:t>
            </a:r>
          </a:p>
          <a:p>
            <a:r>
              <a:rPr lang="en-US" sz="2800" dirty="0"/>
              <a:t>Huge hit to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ADFB5-6789-1493-842B-03AE66FC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7315200" cy="413288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FCACF6D-CCDC-4FDF-D791-C0351DEB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20085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718EC3E-0EBC-8A0C-D1E2-2C60062A0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38718"/>
              </p:ext>
            </p:extLst>
          </p:nvPr>
        </p:nvGraphicFramePr>
        <p:xfrm>
          <a:off x="3462869" y="388620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71.266 </a:t>
                      </a:r>
                      <a:r>
                        <a:rPr lang="el-GR" sz="2400" dirty="0"/>
                        <a:t>μ</a:t>
                      </a:r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DF69-EDA1-F890-D38C-9F9CAD7E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6F9E6-43D3-1102-B581-B55EF09D49D1}"/>
              </a:ext>
            </a:extLst>
          </p:cNvPr>
          <p:cNvSpPr txBox="1"/>
          <p:nvPr/>
        </p:nvSpPr>
        <p:spPr>
          <a:xfrm>
            <a:off x="999478" y="4830960"/>
            <a:ext cx="145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Vitis</a:t>
            </a:r>
          </a:p>
        </p:txBody>
      </p:sp>
    </p:spTree>
    <p:extLst>
      <p:ext uri="{BB962C8B-B14F-4D97-AF65-F5344CB8AC3E}">
        <p14:creationId xmlns:p14="http://schemas.microsoft.com/office/powerpoint/2010/main" val="2493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D9B-663E-3CA9-57B8-F467974F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Removed False Dependencies with proper temp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335-F318-1D70-FF54-8425EAAE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09540"/>
            <a:ext cx="7315200" cy="2174321"/>
          </a:xfrm>
        </p:spPr>
        <p:txBody>
          <a:bodyPr>
            <a:noAutofit/>
          </a:bodyPr>
          <a:lstStyle/>
          <a:p>
            <a:r>
              <a:rPr lang="en-US" sz="3200" dirty="0"/>
              <a:t>Ran on the </a:t>
            </a:r>
            <a:r>
              <a:rPr lang="en-US" sz="3200" dirty="0" err="1"/>
              <a:t>CloudLab</a:t>
            </a:r>
            <a:r>
              <a:rPr lang="en-US" sz="3200" dirty="0"/>
              <a:t> Machine (u280)</a:t>
            </a:r>
          </a:p>
          <a:p>
            <a:r>
              <a:rPr lang="en-US" sz="3200" dirty="0"/>
              <a:t>Clock Frequency: 280 MHz</a:t>
            </a:r>
          </a:p>
          <a:p>
            <a:r>
              <a:rPr lang="en-US" sz="3200" dirty="0"/>
              <a:t>Much Slower than predicted in </a:t>
            </a:r>
            <a:r>
              <a:rPr lang="en-US" sz="3200" dirty="0" err="1"/>
              <a:t>hw_emu</a:t>
            </a:r>
            <a:endParaRPr lang="en-US" sz="3200" dirty="0"/>
          </a:p>
          <a:p>
            <a:r>
              <a:rPr lang="en-US" sz="3200" dirty="0"/>
              <a:t>Also takes up less area than predicted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FCACF6D-CCDC-4FDF-D791-C0351DEB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84376"/>
              </p:ext>
            </p:extLst>
          </p:nvPr>
        </p:nvGraphicFramePr>
        <p:xfrm>
          <a:off x="3462867" y="516636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42605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6251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97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58487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2827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1749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46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Util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2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03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C13263-E09C-106D-832D-5DAC7214E7A8}"/>
              </a:ext>
            </a:extLst>
          </p:cNvPr>
          <p:cNvSpPr txBox="1"/>
          <p:nvPr/>
        </p:nvSpPr>
        <p:spPr>
          <a:xfrm>
            <a:off x="999478" y="4830960"/>
            <a:ext cx="145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HW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ACECF-3EA6-B7AA-C5D1-B90B8E03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62461E2-BF3B-77B4-B5AB-48E7CF076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14063"/>
              </p:ext>
            </p:extLst>
          </p:nvPr>
        </p:nvGraphicFramePr>
        <p:xfrm>
          <a:off x="3462867" y="298386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80657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Power Consumption 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27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88644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696A23E-1A83-92F4-054C-AE1FFA58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08704"/>
              </p:ext>
            </p:extLst>
          </p:nvPr>
        </p:nvGraphicFramePr>
        <p:xfrm>
          <a:off x="3462867" y="3898261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7352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0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996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Times Slower Than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0.313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9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EDE-1372-29E4-5607-0AEA4F1C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EFC67-027F-0A9B-6B9E-01302BCD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1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1FD-B06D-A749-BE47-1979893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Naïve vs. Current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2FA5-ED12-B6AF-39BD-F18F16258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Naïve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DB23C-66F7-FAD7-E16D-6975412DE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Integral Loop Iterations: Dependent on Integral Bounds </a:t>
            </a:r>
          </a:p>
          <a:p>
            <a:r>
              <a:rPr lang="en-US" sz="2800" dirty="0"/>
              <a:t>Less Latency</a:t>
            </a:r>
          </a:p>
          <a:p>
            <a:r>
              <a:rPr lang="en-US" sz="2800" dirty="0"/>
              <a:t>More Area</a:t>
            </a:r>
          </a:p>
          <a:p>
            <a:r>
              <a:rPr lang="en-US" sz="2800" dirty="0"/>
              <a:t>More Power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F057C-BCF0-8597-840F-D7EFBBC2D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Current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0745-FBAE-FA86-6A47-F468170A8E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Integral Loop Iterations: 256 per Channel</a:t>
            </a:r>
          </a:p>
          <a:p>
            <a:r>
              <a:rPr lang="en-US" sz="2800" dirty="0"/>
              <a:t>More Latency, but not as much of an increase as would be expected due to iteration increase</a:t>
            </a:r>
          </a:p>
          <a:p>
            <a:r>
              <a:rPr lang="en-US" sz="2800" dirty="0"/>
              <a:t>Less Area</a:t>
            </a:r>
          </a:p>
          <a:p>
            <a:r>
              <a:rPr lang="en-US" sz="2800" dirty="0"/>
              <a:t>Less Power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924C-FB65-E829-9F62-839E90BB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3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A02-1921-35A4-769A-FB93FF4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855E-8B46-3437-7880-C29C9329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Naïve Approach took a fair amount of re-arranging to get something Vitis-compatible and functionally correct</a:t>
            </a:r>
          </a:p>
          <a:p>
            <a:r>
              <a:rPr lang="en-US" sz="3200" dirty="0"/>
              <a:t>Applying HLS Optimizations is not straightforward</a:t>
            </a:r>
          </a:p>
          <a:p>
            <a:pPr lvl="1"/>
            <a:r>
              <a:rPr lang="en-US" sz="2800" dirty="0"/>
              <a:t>Main Issues:</a:t>
            </a:r>
          </a:p>
          <a:p>
            <a:pPr lvl="2"/>
            <a:r>
              <a:rPr lang="en-US" sz="2400" dirty="0"/>
              <a:t>Memory Port Contention</a:t>
            </a:r>
          </a:p>
          <a:p>
            <a:pPr lvl="2"/>
            <a:r>
              <a:rPr lang="en-US" sz="2400" dirty="0"/>
              <a:t>Functional Correctness when applying pragmas</a:t>
            </a:r>
          </a:p>
          <a:p>
            <a:pPr lvl="2"/>
            <a:r>
              <a:rPr lang="en-US" sz="2400" dirty="0"/>
              <a:t>Trade-off between Latency and Area</a:t>
            </a:r>
          </a:p>
          <a:p>
            <a:r>
              <a:rPr lang="en-US" sz="2800" dirty="0"/>
              <a:t>Perfect Loops are just the starting point for HLS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6732-48BA-0DFA-2C4E-0AD13727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A02-1921-35A4-769A-FB93FF4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855E-8B46-3437-7880-C29C9329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Create custom variable types to get more accurate numbers</a:t>
            </a:r>
          </a:p>
          <a:p>
            <a:r>
              <a:rPr lang="en-US" sz="2800" dirty="0"/>
              <a:t>Bitmasks</a:t>
            </a:r>
          </a:p>
          <a:p>
            <a:r>
              <a:rPr lang="en-US" sz="2800" dirty="0"/>
              <a:t>Dataflow Pipeline</a:t>
            </a:r>
          </a:p>
          <a:p>
            <a:r>
              <a:rPr lang="en-US" sz="2800" dirty="0"/>
              <a:t>Vectorization</a:t>
            </a:r>
          </a:p>
          <a:p>
            <a:r>
              <a:rPr lang="en-US" sz="2800" dirty="0"/>
              <a:t>Memory Burst Accesses</a:t>
            </a:r>
          </a:p>
          <a:p>
            <a:r>
              <a:rPr lang="en-US" sz="2800" dirty="0"/>
              <a:t>Add Other Algorithms to FPGA</a:t>
            </a:r>
          </a:p>
          <a:p>
            <a:pPr lvl="1"/>
            <a:r>
              <a:rPr lang="en-US" sz="2400" dirty="0"/>
              <a:t>Centroiding</a:t>
            </a:r>
          </a:p>
          <a:p>
            <a:pPr lvl="1"/>
            <a:r>
              <a:rPr lang="en-US" sz="2400" dirty="0"/>
              <a:t>Zero Suppression</a:t>
            </a:r>
          </a:p>
          <a:p>
            <a:pPr lvl="1"/>
            <a:r>
              <a:rPr lang="en-US" sz="2400" dirty="0"/>
              <a:t>Multi-event detection</a:t>
            </a:r>
          </a:p>
          <a:p>
            <a:pPr lvl="1"/>
            <a:r>
              <a:rPr lang="en-US" sz="2400" dirty="0"/>
              <a:t>Data Compression</a:t>
            </a:r>
          </a:p>
          <a:p>
            <a:r>
              <a:rPr lang="en-US" sz="2800" dirty="0"/>
              <a:t>Use Vitis HLS to create an IP that can be treated as a black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3FE82-E71B-CD34-D106-242076F8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F8C-F94F-3F7D-C1BC-E6D627B8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Q+A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DCA10-F09B-BD4F-F809-79736A52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14458-F05C-BC67-F488-D1F52B195A9D}"/>
              </a:ext>
            </a:extLst>
          </p:cNvPr>
          <p:cNvSpPr txBox="1"/>
          <p:nvPr/>
        </p:nvSpPr>
        <p:spPr>
          <a:xfrm>
            <a:off x="804672" y="398207"/>
            <a:ext cx="512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APT Hardware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E4834-CE3D-2817-61C9-EF8DC19C9B39}"/>
              </a:ext>
            </a:extLst>
          </p:cNvPr>
          <p:cNvSpPr/>
          <p:nvPr/>
        </p:nvSpPr>
        <p:spPr>
          <a:xfrm>
            <a:off x="1695450" y="2743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Wavelength-shifting Fibers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1A426-D681-720B-953E-6608610B7719}"/>
              </a:ext>
            </a:extLst>
          </p:cNvPr>
          <p:cNvSpPr/>
          <p:nvPr/>
        </p:nvSpPr>
        <p:spPr>
          <a:xfrm>
            <a:off x="3594305" y="2743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ALPHA ASICs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32F43-5C98-32DF-EC50-E65094F197E1}"/>
              </a:ext>
            </a:extLst>
          </p:cNvPr>
          <p:cNvSpPr/>
          <p:nvPr/>
        </p:nvSpPr>
        <p:spPr>
          <a:xfrm>
            <a:off x="5493160" y="2743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ADC 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F50EF-4522-F522-BE8F-1FC1FF2F2E33}"/>
              </a:ext>
            </a:extLst>
          </p:cNvPr>
          <p:cNvSpPr/>
          <p:nvPr/>
        </p:nvSpPr>
        <p:spPr>
          <a:xfrm>
            <a:off x="7392015" y="2743200"/>
            <a:ext cx="1371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FPGA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90B-36AE-28D4-090F-43879B23468B}"/>
              </a:ext>
            </a:extLst>
          </p:cNvPr>
          <p:cNvSpPr/>
          <p:nvPr/>
        </p:nvSpPr>
        <p:spPr>
          <a:xfrm>
            <a:off x="9290870" y="2743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CPU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54CA62C-8CDB-12A3-983E-15BDCAEE36F5}"/>
              </a:ext>
            </a:extLst>
          </p:cNvPr>
          <p:cNvCxnSpPr/>
          <p:nvPr/>
        </p:nvCxnSpPr>
        <p:spPr>
          <a:xfrm flipV="1">
            <a:off x="914400" y="3429000"/>
            <a:ext cx="781050" cy="59055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CA37091-1D2C-BBD3-2789-9C5371226BB1}"/>
              </a:ext>
            </a:extLst>
          </p:cNvPr>
          <p:cNvCxnSpPr>
            <a:cxnSpLocks/>
          </p:cNvCxnSpPr>
          <p:nvPr/>
        </p:nvCxnSpPr>
        <p:spPr>
          <a:xfrm>
            <a:off x="914400" y="2771775"/>
            <a:ext cx="781050" cy="59055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8DBD39-1343-961B-81A2-2331CCD395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965905" y="3429000"/>
            <a:ext cx="52725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7EBF14-EFDB-545B-3DF0-8FC735C0045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64760" y="3429000"/>
            <a:ext cx="52725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95E38-5D6A-BD2D-1EC4-7E18D8284F4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763615" y="3429000"/>
            <a:ext cx="52725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B9BC15-1D61-D2E8-164E-CCF6BF74519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067050" y="3429000"/>
            <a:ext cx="52725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69AD4A1-2A36-DDDF-7C70-CDBA9B53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F6A5A-7F83-D20A-9184-5D863FA0E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5"/>
          <a:stretch/>
        </p:blipFill>
        <p:spPr>
          <a:xfrm>
            <a:off x="1294984" y="1637581"/>
            <a:ext cx="9602032" cy="5220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8CAA1-ED3D-2674-CD62-B6719F84C7AF}"/>
              </a:ext>
            </a:extLst>
          </p:cNvPr>
          <p:cNvSpPr txBox="1"/>
          <p:nvPr/>
        </p:nvSpPr>
        <p:spPr>
          <a:xfrm>
            <a:off x="737419" y="398207"/>
            <a:ext cx="494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 Generation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DE269B-7204-88BA-3152-E31750D09EC7}"/>
              </a:ext>
            </a:extLst>
          </p:cNvPr>
          <p:cNvSpPr/>
          <p:nvPr/>
        </p:nvSpPr>
        <p:spPr>
          <a:xfrm>
            <a:off x="2949677" y="2197509"/>
            <a:ext cx="973394" cy="50144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DC3657-03DA-871E-D1F1-0F82FB016DB6}"/>
              </a:ext>
            </a:extLst>
          </p:cNvPr>
          <p:cNvSpPr/>
          <p:nvPr/>
        </p:nvSpPr>
        <p:spPr>
          <a:xfrm>
            <a:off x="7477431" y="3514893"/>
            <a:ext cx="1563329" cy="50144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D0C33-CE53-152C-536D-84E5535F181E}"/>
              </a:ext>
            </a:extLst>
          </p:cNvPr>
          <p:cNvSpPr txBox="1"/>
          <p:nvPr/>
        </p:nvSpPr>
        <p:spPr>
          <a:xfrm>
            <a:off x="5751871" y="398207"/>
            <a:ext cx="613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Originally Developed by Gary’s Group, modified and fleshed out by Marion with data models from the Italian group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6A1588-0736-CAC4-FB0E-8A823D49A87E}"/>
              </a:ext>
            </a:extLst>
          </p:cNvPr>
          <p:cNvCxnSpPr>
            <a:cxnSpLocks/>
          </p:cNvCxnSpPr>
          <p:nvPr/>
        </p:nvCxnSpPr>
        <p:spPr>
          <a:xfrm flipH="1" flipV="1">
            <a:off x="9704439" y="3274142"/>
            <a:ext cx="1192577" cy="1489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B6F639-F4EF-9C6A-B9D6-E7BB8903556B}"/>
              </a:ext>
            </a:extLst>
          </p:cNvPr>
          <p:cNvCxnSpPr>
            <a:cxnSpLocks/>
          </p:cNvCxnSpPr>
          <p:nvPr/>
        </p:nvCxnSpPr>
        <p:spPr>
          <a:xfrm flipH="1">
            <a:off x="9777161" y="3274142"/>
            <a:ext cx="1192577" cy="1489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DD51-C314-BAD5-294D-780E211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36E8E-B008-AF4D-D599-55CF2237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8"/>
          <a:stretch/>
        </p:blipFill>
        <p:spPr>
          <a:xfrm>
            <a:off x="0" y="1696065"/>
            <a:ext cx="12192000" cy="5161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9A7DE-A734-C79E-F01A-9446A615BA8C}"/>
              </a:ext>
            </a:extLst>
          </p:cNvPr>
          <p:cNvSpPr txBox="1"/>
          <p:nvPr/>
        </p:nvSpPr>
        <p:spPr>
          <a:xfrm>
            <a:off x="804672" y="398207"/>
            <a:ext cx="3956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 Packet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58F77-6059-24AE-9B3B-F7E40253E578}"/>
              </a:ext>
            </a:extLst>
          </p:cNvPr>
          <p:cNvSpPr/>
          <p:nvPr/>
        </p:nvSpPr>
        <p:spPr>
          <a:xfrm>
            <a:off x="8052619" y="2256503"/>
            <a:ext cx="4011562" cy="2064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8B404-71CE-59E0-DE81-FD9B75921F66}"/>
              </a:ext>
            </a:extLst>
          </p:cNvPr>
          <p:cNvSpPr/>
          <p:nvPr/>
        </p:nvSpPr>
        <p:spPr>
          <a:xfrm>
            <a:off x="6015665" y="3377046"/>
            <a:ext cx="3318388" cy="2064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86AA4-7739-13FE-E668-AC74E5337F15}"/>
              </a:ext>
            </a:extLst>
          </p:cNvPr>
          <p:cNvSpPr/>
          <p:nvPr/>
        </p:nvSpPr>
        <p:spPr>
          <a:xfrm>
            <a:off x="0" y="3834580"/>
            <a:ext cx="8052619" cy="27284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3A3B9-D801-94E9-4218-9752771F3A3B}"/>
              </a:ext>
            </a:extLst>
          </p:cNvPr>
          <p:cNvSpPr txBox="1"/>
          <p:nvPr/>
        </p:nvSpPr>
        <p:spPr>
          <a:xfrm>
            <a:off x="5751871" y="398207"/>
            <a:ext cx="6132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2 ADC Buffer Banks, A sample is collected every 10 ns, one Bank can be read while the other is filled, sent to the FPGA when a trigger occurs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5FDA6-2C51-33D0-E855-8606634F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AF3F-1D2E-A049-C038-BEEADEDE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4BD5-D009-04D5-A7F8-90ADDB53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Pedestal: </a:t>
            </a:r>
            <a:r>
              <a:rPr lang="en-US" sz="4000" dirty="0"/>
              <a:t>Constant Capacitive Noise of an ADC Buffer Slot</a:t>
            </a:r>
          </a:p>
          <a:p>
            <a:pPr lvl="1"/>
            <a:r>
              <a:rPr lang="en-US" sz="3600" dirty="0"/>
              <a:t>Pedestal Subtraction</a:t>
            </a:r>
          </a:p>
          <a:p>
            <a:r>
              <a:rPr lang="en-US" sz="4000" b="1" dirty="0"/>
              <a:t>Integral: </a:t>
            </a:r>
            <a:r>
              <a:rPr lang="en-US" sz="4000" dirty="0"/>
              <a:t>Sum of a signal over time to collect total energy produced by an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D54F-59FB-BC91-F8D7-812EED7C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112-8A3C-4316-8968-B323B0CF3E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458D67-6A5F-13F1-554F-CD8DE5E3DED6}"/>
              </a:ext>
            </a:extLst>
          </p:cNvPr>
          <p:cNvSpPr/>
          <p:nvPr/>
        </p:nvSpPr>
        <p:spPr>
          <a:xfrm>
            <a:off x="4309372" y="2823372"/>
            <a:ext cx="283779" cy="42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Proposal _ by Slidesgo</Template>
  <TotalTime>3201</TotalTime>
  <Words>2093</Words>
  <Application>Microsoft Office PowerPoint</Application>
  <PresentationFormat>Widescreen</PresentationFormat>
  <Paragraphs>622</Paragraphs>
  <Slides>59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Arial</vt:lpstr>
      <vt:lpstr>Bebas Neue</vt:lpstr>
      <vt:lpstr>Calibri</vt:lpstr>
      <vt:lpstr>Cambria Math</vt:lpstr>
      <vt:lpstr>Corbel</vt:lpstr>
      <vt:lpstr>Proxima Nova</vt:lpstr>
      <vt:lpstr>Proxima Nova Semibold</vt:lpstr>
      <vt:lpstr>Roboto</vt:lpstr>
      <vt:lpstr>Times New Roman</vt:lpstr>
      <vt:lpstr>Wingdings 2</vt:lpstr>
      <vt:lpstr>Computer Science Proposal by Slidesgo</vt:lpstr>
      <vt:lpstr>Slidesgo Final Pages</vt:lpstr>
      <vt:lpstr>1_Slidesgo Final Pages</vt:lpstr>
      <vt:lpstr>Frame</vt:lpstr>
      <vt:lpstr>Applying HLS to FPGA Data Preprocessing in the Advanced Particle-astrophysics Telescope </vt:lpstr>
      <vt:lpstr>Agenda</vt:lpstr>
      <vt:lpstr>Introduction</vt:lpstr>
      <vt:lpstr>APT Overview</vt:lpstr>
      <vt:lpstr>APT Overview</vt:lpstr>
      <vt:lpstr>PowerPoint Presentation</vt:lpstr>
      <vt:lpstr>PowerPoint Presentation</vt:lpstr>
      <vt:lpstr>PowerPoint Presentation</vt:lpstr>
      <vt:lpstr>Data Preprocessing</vt:lpstr>
      <vt:lpstr>Integral Types</vt:lpstr>
      <vt:lpstr>Background and Related Work</vt:lpstr>
      <vt:lpstr>FPGA Design Approaches</vt:lpstr>
      <vt:lpstr>Related Work</vt:lpstr>
      <vt:lpstr>Vitis Host and Kernel</vt:lpstr>
      <vt:lpstr>Loop Types</vt:lpstr>
      <vt:lpstr>Imperfect Loops</vt:lpstr>
      <vt:lpstr>Semi-Perfect Loops</vt:lpstr>
      <vt:lpstr>Perfect Loops</vt:lpstr>
      <vt:lpstr>Accelerated Algorithms</vt:lpstr>
      <vt:lpstr>SW Interface Functions</vt:lpstr>
      <vt:lpstr>PowerPoint Presentation</vt:lpstr>
      <vt:lpstr>data_packet_dat_to_struct</vt:lpstr>
      <vt:lpstr>data_packet_dat_to_struct</vt:lpstr>
      <vt:lpstr>peds_dat_to_arrays</vt:lpstr>
      <vt:lpstr>peds_dat_to_arrays</vt:lpstr>
      <vt:lpstr>peds_dat_to_arrays</vt:lpstr>
      <vt:lpstr>write_output</vt:lpstr>
      <vt:lpstr>struct_to_json</vt:lpstr>
      <vt:lpstr>HW Functions</vt:lpstr>
      <vt:lpstr>ped_subtract</vt:lpstr>
      <vt:lpstr>integral</vt:lpstr>
      <vt:lpstr>HLS Implementation</vt:lpstr>
      <vt:lpstr>Compilation Times</vt:lpstr>
      <vt:lpstr>Performance Goals</vt:lpstr>
      <vt:lpstr>Main Statistics Collected</vt:lpstr>
      <vt:lpstr>Disclaimers</vt:lpstr>
      <vt:lpstr>Iterations</vt:lpstr>
      <vt:lpstr>Naïve Approach</vt:lpstr>
      <vt:lpstr>Naïve Approach</vt:lpstr>
      <vt:lpstr>Added Tripcount Numbers</vt:lpstr>
      <vt:lpstr>ped_subtract optimizations</vt:lpstr>
      <vt:lpstr>Attempt to Fix Memory Access Issue</vt:lpstr>
      <vt:lpstr>Semi-Perfect ped_subtract loop</vt:lpstr>
      <vt:lpstr>Perfect ped_subtract loop</vt:lpstr>
      <vt:lpstr>integral optimizations</vt:lpstr>
      <vt:lpstr>Disclaimer</vt:lpstr>
      <vt:lpstr>Forced Perfect integral loop</vt:lpstr>
      <vt:lpstr>Forced Perfect integral loop</vt:lpstr>
      <vt:lpstr>Perfect integral loop with combined logic</vt:lpstr>
      <vt:lpstr>Perfect integral loop with combined logic</vt:lpstr>
      <vt:lpstr>Perfect integral loop with ternary operations</vt:lpstr>
      <vt:lpstr>Attempted to Remove False Dependence</vt:lpstr>
      <vt:lpstr>Removed False Dependencies with proper temp buffer</vt:lpstr>
      <vt:lpstr>Removed False Dependencies with proper temp buffer</vt:lpstr>
      <vt:lpstr>Conclusion and Future Work</vt:lpstr>
      <vt:lpstr>Naïve vs. Current Approach</vt:lpstr>
      <vt:lpstr>Conclusion</vt:lpstr>
      <vt:lpstr>Future Work</vt:lpstr>
      <vt:lpstr>Q+A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HLS to FPGA Data Preprocessing in the Advanced Particle-astrophysics Telescope</dc:title>
  <dc:creator>Meagan</dc:creator>
  <cp:lastModifiedBy>Meagan</cp:lastModifiedBy>
  <cp:revision>33</cp:revision>
  <dcterms:created xsi:type="dcterms:W3CDTF">2022-12-17T22:28:26Z</dcterms:created>
  <dcterms:modified xsi:type="dcterms:W3CDTF">2022-12-23T05:13:09Z</dcterms:modified>
</cp:coreProperties>
</file>