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a90dd7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a90dd7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a90dd77e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a90dd77e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a90dd7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a90dd7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91811b3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91811b3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5d74c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5d74c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d592d1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d592d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a90dd77e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a90dd77e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11"/>
          <p:cNvGrpSpPr/>
          <p:nvPr/>
        </p:nvGrpSpPr>
        <p:grpSpPr>
          <a:xfrm>
            <a:off x="7641550" y="0"/>
            <a:ext cx="1502450" cy="742950"/>
            <a:chOff x="7641550" y="0"/>
            <a:chExt cx="1502450" cy="742950"/>
          </a:xfrm>
        </p:grpSpPr>
        <p:pic>
          <p:nvPicPr>
            <p:cNvPr id="73" name="Google Shape;7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1050" y="0"/>
              <a:ext cx="742950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1"/>
            <p:cNvSpPr txBox="1"/>
            <p:nvPr/>
          </p:nvSpPr>
          <p:spPr>
            <a:xfrm>
              <a:off x="7641550" y="174375"/>
              <a:ext cx="122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B9CD3"/>
                  </a:solidFill>
                </a:rPr>
                <a:t>BIOS 611</a:t>
              </a:r>
              <a:endParaRPr b="1">
                <a:solidFill>
                  <a:srgbClr val="4B9C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B9C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tasci611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" name="Google Shape;77;p12"/>
          <p:cNvGrpSpPr/>
          <p:nvPr/>
        </p:nvGrpSpPr>
        <p:grpSpPr>
          <a:xfrm>
            <a:off x="7641550" y="0"/>
            <a:ext cx="1502450" cy="742950"/>
            <a:chOff x="7641550" y="0"/>
            <a:chExt cx="1502450" cy="742950"/>
          </a:xfrm>
        </p:grpSpPr>
        <p:pic>
          <p:nvPicPr>
            <p:cNvPr id="78" name="Google Shape;78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1050" y="0"/>
              <a:ext cx="742950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2"/>
            <p:cNvSpPr txBox="1"/>
            <p:nvPr/>
          </p:nvSpPr>
          <p:spPr>
            <a:xfrm>
              <a:off x="7641550" y="174375"/>
              <a:ext cx="122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B9CD3"/>
                  </a:solidFill>
                </a:rPr>
                <a:t>BIOS 611</a:t>
              </a:r>
              <a:endParaRPr b="1">
                <a:solidFill>
                  <a:srgbClr val="4B9C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B9C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7641550" y="0"/>
            <a:ext cx="1502450" cy="742950"/>
            <a:chOff x="7641550" y="0"/>
            <a:chExt cx="1502450" cy="742950"/>
          </a:xfrm>
        </p:grpSpPr>
        <p:pic>
          <p:nvPicPr>
            <p:cNvPr id="17" name="Google Shape;17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1050" y="0"/>
              <a:ext cx="742950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3"/>
            <p:cNvSpPr txBox="1"/>
            <p:nvPr/>
          </p:nvSpPr>
          <p:spPr>
            <a:xfrm>
              <a:off x="7641550" y="174375"/>
              <a:ext cx="122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B9CD3"/>
                  </a:solidFill>
                </a:rPr>
                <a:t>BIOS 611</a:t>
              </a:r>
              <a:endParaRPr b="1">
                <a:solidFill>
                  <a:srgbClr val="4B9C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B9C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7641550" y="0"/>
            <a:ext cx="1502450" cy="742950"/>
            <a:chOff x="7641550" y="0"/>
            <a:chExt cx="1502450" cy="742950"/>
          </a:xfrm>
        </p:grpSpPr>
        <p:pic>
          <p:nvPicPr>
            <p:cNvPr id="24" name="Google Shape;2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1050" y="0"/>
              <a:ext cx="742950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25;p4"/>
            <p:cNvSpPr txBox="1"/>
            <p:nvPr/>
          </p:nvSpPr>
          <p:spPr>
            <a:xfrm>
              <a:off x="7641550" y="174375"/>
              <a:ext cx="122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B9CD3"/>
                  </a:solidFill>
                </a:rPr>
                <a:t>BIOS 611</a:t>
              </a:r>
              <a:endParaRPr b="1">
                <a:solidFill>
                  <a:srgbClr val="4B9C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B9C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7641550" y="0"/>
            <a:ext cx="1502450" cy="742950"/>
            <a:chOff x="7641550" y="0"/>
            <a:chExt cx="1502450" cy="742950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1050" y="0"/>
              <a:ext cx="742950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33;p5"/>
            <p:cNvSpPr txBox="1"/>
            <p:nvPr/>
          </p:nvSpPr>
          <p:spPr>
            <a:xfrm>
              <a:off x="7641550" y="174375"/>
              <a:ext cx="122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B9CD3"/>
                  </a:solidFill>
                </a:rPr>
                <a:t>BIOS 611</a:t>
              </a:r>
              <a:endParaRPr b="1">
                <a:solidFill>
                  <a:srgbClr val="4B9C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B9C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" name="Google Shape;37;p6"/>
          <p:cNvGrpSpPr/>
          <p:nvPr/>
        </p:nvGrpSpPr>
        <p:grpSpPr>
          <a:xfrm>
            <a:off x="7641550" y="0"/>
            <a:ext cx="1502450" cy="742950"/>
            <a:chOff x="7641550" y="0"/>
            <a:chExt cx="1502450" cy="742950"/>
          </a:xfrm>
        </p:grpSpPr>
        <p:pic>
          <p:nvPicPr>
            <p:cNvPr id="38" name="Google Shape;3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1050" y="0"/>
              <a:ext cx="742950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6"/>
            <p:cNvSpPr txBox="1"/>
            <p:nvPr/>
          </p:nvSpPr>
          <p:spPr>
            <a:xfrm>
              <a:off x="7641550" y="174375"/>
              <a:ext cx="122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B9CD3"/>
                  </a:solidFill>
                </a:rPr>
                <a:t>BIOS 611</a:t>
              </a:r>
              <a:endParaRPr b="1">
                <a:solidFill>
                  <a:srgbClr val="4B9C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B9C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" name="Google Shape;44;p7"/>
          <p:cNvGrpSpPr/>
          <p:nvPr/>
        </p:nvGrpSpPr>
        <p:grpSpPr>
          <a:xfrm>
            <a:off x="7641550" y="0"/>
            <a:ext cx="1502450" cy="742950"/>
            <a:chOff x="7641550" y="0"/>
            <a:chExt cx="1502450" cy="742950"/>
          </a:xfrm>
        </p:grpSpPr>
        <p:pic>
          <p:nvPicPr>
            <p:cNvPr id="45" name="Google Shape;4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1050" y="0"/>
              <a:ext cx="742950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7"/>
            <p:cNvSpPr txBox="1"/>
            <p:nvPr/>
          </p:nvSpPr>
          <p:spPr>
            <a:xfrm>
              <a:off x="7641550" y="174375"/>
              <a:ext cx="122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B9CD3"/>
                  </a:solidFill>
                </a:rPr>
                <a:t>BIOS 611</a:t>
              </a:r>
              <a:endParaRPr b="1">
                <a:solidFill>
                  <a:srgbClr val="4B9C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B9C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" name="Google Shape;50;p8"/>
          <p:cNvGrpSpPr/>
          <p:nvPr/>
        </p:nvGrpSpPr>
        <p:grpSpPr>
          <a:xfrm>
            <a:off x="7641550" y="0"/>
            <a:ext cx="1502450" cy="742950"/>
            <a:chOff x="7641550" y="0"/>
            <a:chExt cx="1502450" cy="742950"/>
          </a:xfrm>
        </p:grpSpPr>
        <p:pic>
          <p:nvPicPr>
            <p:cNvPr id="51" name="Google Shape;51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1050" y="0"/>
              <a:ext cx="742950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8"/>
            <p:cNvSpPr txBox="1"/>
            <p:nvPr/>
          </p:nvSpPr>
          <p:spPr>
            <a:xfrm>
              <a:off x="7641550" y="174375"/>
              <a:ext cx="122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B9CD3"/>
                  </a:solidFill>
                </a:rPr>
                <a:t>BIOS 611</a:t>
              </a:r>
              <a:endParaRPr b="1">
                <a:solidFill>
                  <a:srgbClr val="4B9C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B9C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7641550" y="0"/>
            <a:ext cx="1502450" cy="742950"/>
            <a:chOff x="7641550" y="0"/>
            <a:chExt cx="1502450" cy="742950"/>
          </a:xfrm>
        </p:grpSpPr>
        <p:pic>
          <p:nvPicPr>
            <p:cNvPr id="60" name="Google Shape;60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1050" y="0"/>
              <a:ext cx="742950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9"/>
            <p:cNvSpPr txBox="1"/>
            <p:nvPr/>
          </p:nvSpPr>
          <p:spPr>
            <a:xfrm>
              <a:off x="7641550" y="174375"/>
              <a:ext cx="122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B9CD3"/>
                  </a:solidFill>
                </a:rPr>
                <a:t>BIOS 611</a:t>
              </a:r>
              <a:endParaRPr b="1">
                <a:solidFill>
                  <a:srgbClr val="4B9C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B9C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7641550" y="0"/>
            <a:ext cx="1502450" cy="742950"/>
            <a:chOff x="7641550" y="0"/>
            <a:chExt cx="1502450" cy="742950"/>
          </a:xfrm>
        </p:grpSpPr>
        <p:pic>
          <p:nvPicPr>
            <p:cNvPr id="66" name="Google Shape;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01050" y="0"/>
              <a:ext cx="742950" cy="7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0"/>
            <p:cNvSpPr txBox="1"/>
            <p:nvPr/>
          </p:nvSpPr>
          <p:spPr>
            <a:xfrm>
              <a:off x="7641550" y="174375"/>
              <a:ext cx="1226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B9CD3"/>
                  </a:solidFill>
                </a:rPr>
                <a:t>BIOS 611</a:t>
              </a:r>
              <a:endParaRPr b="1">
                <a:solidFill>
                  <a:srgbClr val="4B9CD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4B9CD3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a-comprehensive-guide-to-the-grammar-of-graphics-for-effective-visualization-of-multi-dimensional-1f92b4ed4149" TargetMode="External"/><Relationship Id="rId4" Type="http://schemas.openxmlformats.org/officeDocument/2006/relationships/hyperlink" Target="https://github.com/biodatascience/datasci611/blob/gh-pages/scripts/intro2ggplot.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gplot2.tidyverse.org/reference/" TargetMode="External"/><Relationship Id="rId4" Type="http://schemas.openxmlformats.org/officeDocument/2006/relationships/hyperlink" Target="https://ggplot2.tidyverse.org/reference/" TargetMode="External"/><Relationship Id="rId5" Type="http://schemas.openxmlformats.org/officeDocument/2006/relationships/hyperlink" Target="https://ggplot2.tidyverse.org/reference/" TargetMode="External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9CD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772425" y="1269625"/>
            <a:ext cx="60648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ggplot2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787775" y="2391775"/>
            <a:ext cx="602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BIOS 611: Introduction to Data Science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Instructor Matt Biggs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01925" y="1165075"/>
            <a:ext cx="1714500" cy="209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>
            <a:off x="2539275" y="1165075"/>
            <a:ext cx="10200" cy="2331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today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968800"/>
            <a:ext cx="81708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Remember no class on Monday because of Labor day!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Ggplot—plotting in 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968800"/>
            <a:ext cx="8170800" cy="31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and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 clone &lt;URL to new project&gt;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 pull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 add 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 commit -m “Description of changes”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it push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--------------------------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Reminders: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git repository is just a directory on your computer where you do work.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Git tracks changes when you “add” and “commit”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push changes to the remote repository on GitHub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00075"/>
            <a:ext cx="84543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will understand the basic syntax of ggplot and be able to produce plots in R using ggplot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Syntax of ggplot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000075"/>
            <a:ext cx="55677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“gg” in ggplot stands for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Grammar of Graphics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simplest way to describe the “grammar” of “ggplot” is that it is founded in layers.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Rather than talk, let’s show…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scripts/intro2ggplot.R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Syntax of ggplot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000075"/>
            <a:ext cx="55677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open a blank R script in RStudio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Load ggplot2: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library(ggplot2)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View the diamond data set: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diamonds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our first ggplots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all the possible “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geoms</a:t>
            </a:r>
            <a:r>
              <a:rPr lang="en" u="sng">
                <a:solidFill>
                  <a:schemeClr val="hlink"/>
                </a:solidFill>
                <a:hlinkClick r:id="rId5"/>
              </a:rPr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2425" y="701300"/>
            <a:ext cx="4149876" cy="41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9CD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3171450" y="1749150"/>
            <a:ext cx="28011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</a:t>
            </a:r>
            <a:endParaRPr b="1"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practice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999700"/>
            <a:ext cx="3376800" cy="3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folder in your homework Git repository called “class_examples”. Create an R script called “ggplot1_inclass_demo.R” in the folder.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Re-create the figure to the right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Hint: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geom_density()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 the figure as “</a:t>
            </a:r>
            <a:r>
              <a:rPr b="1" lang="en" sz="1400"/>
              <a:t>diamonds_price_dist.png</a:t>
            </a:r>
            <a:r>
              <a:rPr lang="en" sz="1400"/>
              <a:t>” with height = 3 and width = 5, in the “class_examples” directory.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Push everything to GitHub</a:t>
            </a:r>
            <a:endParaRPr sz="14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300" y="1165750"/>
            <a:ext cx="5149125" cy="30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