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72" r:id="rId4"/>
    <p:sldId id="273" r:id="rId5"/>
    <p:sldId id="274" r:id="rId6"/>
    <p:sldId id="275" r:id="rId7"/>
    <p:sldId id="257" r:id="rId8"/>
    <p:sldId id="276" r:id="rId9"/>
    <p:sldId id="277" r:id="rId10"/>
    <p:sldId id="278" r:id="rId11"/>
    <p:sldId id="279" r:id="rId12"/>
    <p:sldId id="280" r:id="rId13"/>
    <p:sldId id="258" r:id="rId14"/>
    <p:sldId id="281" r:id="rId15"/>
    <p:sldId id="282" r:id="rId16"/>
    <p:sldId id="283" r:id="rId17"/>
    <p:sldId id="284" r:id="rId18"/>
    <p:sldId id="262" r:id="rId19"/>
    <p:sldId id="263" r:id="rId20"/>
    <p:sldId id="264" r:id="rId21"/>
    <p:sldId id="265" r:id="rId22"/>
    <p:sldId id="266" r:id="rId23"/>
    <p:sldId id="267" r:id="rId24"/>
    <p:sldId id="268" r:id="rId25"/>
    <p:sldId id="269" r:id="rId26"/>
    <p:sldId id="270" r:id="rId27"/>
    <p:sldId id="285" r:id="rId28"/>
    <p:sldId id="286" r:id="rId29"/>
    <p:sldId id="287" r:id="rId30"/>
    <p:sldId id="288" r:id="rId31"/>
    <p:sldId id="289" r:id="rId32"/>
    <p:sldId id="290" r:id="rId33"/>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Windler" userId="4b12addaf3da0000" providerId="LiveId" clId="{E049EC07-B94B-4E1B-AF54-30B966E7B2E4}"/>
    <pc:docChg chg="undo custSel addSld delSld modSld sldOrd">
      <pc:chgData name="Meagan Windler" userId="4b12addaf3da0000" providerId="LiveId" clId="{E049EC07-B94B-4E1B-AF54-30B966E7B2E4}" dt="2023-04-28T18:41:17.919" v="830" actId="47"/>
      <pc:docMkLst>
        <pc:docMk/>
      </pc:docMkLst>
      <pc:sldChg chg="modSp mod">
        <pc:chgData name="Meagan Windler" userId="4b12addaf3da0000" providerId="LiveId" clId="{E049EC07-B94B-4E1B-AF54-30B966E7B2E4}" dt="2023-04-28T16:13:06.985" v="581" actId="20577"/>
        <pc:sldMkLst>
          <pc:docMk/>
          <pc:sldMk cId="908247416" sldId="267"/>
        </pc:sldMkLst>
        <pc:spChg chg="mod">
          <ac:chgData name="Meagan Windler" userId="4b12addaf3da0000" providerId="LiveId" clId="{E049EC07-B94B-4E1B-AF54-30B966E7B2E4}" dt="2023-04-28T16:13:06.985" v="581" actId="20577"/>
          <ac:spMkLst>
            <pc:docMk/>
            <pc:sldMk cId="908247416" sldId="267"/>
            <ac:spMk id="3" creationId="{6A280B09-375E-D80F-A46E-0A922A9B0487}"/>
          </ac:spMkLst>
        </pc:spChg>
      </pc:sldChg>
      <pc:sldChg chg="modSp mod">
        <pc:chgData name="Meagan Windler" userId="4b12addaf3da0000" providerId="LiveId" clId="{E049EC07-B94B-4E1B-AF54-30B966E7B2E4}" dt="2023-04-28T16:03:37.281" v="316"/>
        <pc:sldMkLst>
          <pc:docMk/>
          <pc:sldMk cId="2862450653" sldId="268"/>
        </pc:sldMkLst>
        <pc:spChg chg="mod">
          <ac:chgData name="Meagan Windler" userId="4b12addaf3da0000" providerId="LiveId" clId="{E049EC07-B94B-4E1B-AF54-30B966E7B2E4}" dt="2023-04-28T16:03:37.281" v="316"/>
          <ac:spMkLst>
            <pc:docMk/>
            <pc:sldMk cId="2862450653" sldId="268"/>
            <ac:spMk id="3" creationId="{6DD7FA4B-6374-E387-06B2-1D3E79C3D458}"/>
          </ac:spMkLst>
        </pc:spChg>
      </pc:sldChg>
      <pc:sldChg chg="modSp mod">
        <pc:chgData name="Meagan Windler" userId="4b12addaf3da0000" providerId="LiveId" clId="{E049EC07-B94B-4E1B-AF54-30B966E7B2E4}" dt="2023-04-28T16:03:33.880" v="315"/>
        <pc:sldMkLst>
          <pc:docMk/>
          <pc:sldMk cId="3898210804" sldId="269"/>
        </pc:sldMkLst>
        <pc:spChg chg="mod">
          <ac:chgData name="Meagan Windler" userId="4b12addaf3da0000" providerId="LiveId" clId="{E049EC07-B94B-4E1B-AF54-30B966E7B2E4}" dt="2023-04-28T16:03:33.880" v="315"/>
          <ac:spMkLst>
            <pc:docMk/>
            <pc:sldMk cId="3898210804" sldId="269"/>
            <ac:spMk id="3" creationId="{0A478F74-CAAA-2047-5A19-D6ABAA21B635}"/>
          </ac:spMkLst>
        </pc:spChg>
      </pc:sldChg>
      <pc:sldChg chg="modSp mod">
        <pc:chgData name="Meagan Windler" userId="4b12addaf3da0000" providerId="LiveId" clId="{E049EC07-B94B-4E1B-AF54-30B966E7B2E4}" dt="2023-04-28T16:03:31.788" v="314"/>
        <pc:sldMkLst>
          <pc:docMk/>
          <pc:sldMk cId="2832876091" sldId="270"/>
        </pc:sldMkLst>
        <pc:spChg chg="mod">
          <ac:chgData name="Meagan Windler" userId="4b12addaf3da0000" providerId="LiveId" clId="{E049EC07-B94B-4E1B-AF54-30B966E7B2E4}" dt="2023-04-28T16:03:31.788" v="314"/>
          <ac:spMkLst>
            <pc:docMk/>
            <pc:sldMk cId="2832876091" sldId="270"/>
            <ac:spMk id="3" creationId="{984F9D00-1AA1-8933-47A2-599BAC67A980}"/>
          </ac:spMkLst>
        </pc:spChg>
      </pc:sldChg>
      <pc:sldChg chg="addSp delSp modSp new mod modClrScheme chgLayout">
        <pc:chgData name="Meagan Windler" userId="4b12addaf3da0000" providerId="LiveId" clId="{E049EC07-B94B-4E1B-AF54-30B966E7B2E4}" dt="2023-04-28T16:00:22.099" v="265" actId="20577"/>
        <pc:sldMkLst>
          <pc:docMk/>
          <pc:sldMk cId="3984969297" sldId="285"/>
        </pc:sldMkLst>
        <pc:spChg chg="del mod ord">
          <ac:chgData name="Meagan Windler" userId="4b12addaf3da0000" providerId="LiveId" clId="{E049EC07-B94B-4E1B-AF54-30B966E7B2E4}" dt="2023-04-28T15:58:48.960" v="1" actId="700"/>
          <ac:spMkLst>
            <pc:docMk/>
            <pc:sldMk cId="3984969297" sldId="285"/>
            <ac:spMk id="2" creationId="{37914EB1-3F20-A7BE-8CF9-C9FF2E401DFE}"/>
          </ac:spMkLst>
        </pc:spChg>
        <pc:spChg chg="del mod ord">
          <ac:chgData name="Meagan Windler" userId="4b12addaf3da0000" providerId="LiveId" clId="{E049EC07-B94B-4E1B-AF54-30B966E7B2E4}" dt="2023-04-28T15:58:48.960" v="1" actId="700"/>
          <ac:spMkLst>
            <pc:docMk/>
            <pc:sldMk cId="3984969297" sldId="285"/>
            <ac:spMk id="3" creationId="{AA407501-37D6-5DEC-7C07-93A2C5E8C14E}"/>
          </ac:spMkLst>
        </pc:spChg>
        <pc:spChg chg="add mod ord">
          <ac:chgData name="Meagan Windler" userId="4b12addaf3da0000" providerId="LiveId" clId="{E049EC07-B94B-4E1B-AF54-30B966E7B2E4}" dt="2023-04-28T15:58:53.912" v="22" actId="20577"/>
          <ac:spMkLst>
            <pc:docMk/>
            <pc:sldMk cId="3984969297" sldId="285"/>
            <ac:spMk id="4" creationId="{634014F7-D2EC-50C7-9ACC-CF1FBDE164A3}"/>
          </ac:spMkLst>
        </pc:spChg>
        <pc:spChg chg="add mod ord">
          <ac:chgData name="Meagan Windler" userId="4b12addaf3da0000" providerId="LiveId" clId="{E049EC07-B94B-4E1B-AF54-30B966E7B2E4}" dt="2023-04-28T16:00:22.099" v="265" actId="20577"/>
          <ac:spMkLst>
            <pc:docMk/>
            <pc:sldMk cId="3984969297" sldId="285"/>
            <ac:spMk id="5" creationId="{3D8834E6-2556-10CC-25DE-C30FDE97BDF5}"/>
          </ac:spMkLst>
        </pc:spChg>
      </pc:sldChg>
      <pc:sldChg chg="addSp delSp modSp add mod ord">
        <pc:chgData name="Meagan Windler" userId="4b12addaf3da0000" providerId="LiveId" clId="{E049EC07-B94B-4E1B-AF54-30B966E7B2E4}" dt="2023-04-28T16:03:28.321" v="313"/>
        <pc:sldMkLst>
          <pc:docMk/>
          <pc:sldMk cId="211659306" sldId="286"/>
        </pc:sldMkLst>
        <pc:spChg chg="mod">
          <ac:chgData name="Meagan Windler" userId="4b12addaf3da0000" providerId="LiveId" clId="{E049EC07-B94B-4E1B-AF54-30B966E7B2E4}" dt="2023-04-28T16:03:28.321" v="313"/>
          <ac:spMkLst>
            <pc:docMk/>
            <pc:sldMk cId="211659306" sldId="286"/>
            <ac:spMk id="3" creationId="{984F9D00-1AA1-8933-47A2-599BAC67A980}"/>
          </ac:spMkLst>
        </pc:spChg>
        <pc:picChg chg="add mod">
          <ac:chgData name="Meagan Windler" userId="4b12addaf3da0000" providerId="LiveId" clId="{E049EC07-B94B-4E1B-AF54-30B966E7B2E4}" dt="2023-04-28T16:02:04.485" v="279" actId="14100"/>
          <ac:picMkLst>
            <pc:docMk/>
            <pc:sldMk cId="211659306" sldId="286"/>
            <ac:picMk id="4" creationId="{22768056-E581-B8CE-57EA-46BCFE3BF87C}"/>
          </ac:picMkLst>
        </pc:picChg>
        <pc:picChg chg="del">
          <ac:chgData name="Meagan Windler" userId="4b12addaf3da0000" providerId="LiveId" clId="{E049EC07-B94B-4E1B-AF54-30B966E7B2E4}" dt="2023-04-28T16:01:58.140" v="277" actId="478"/>
          <ac:picMkLst>
            <pc:docMk/>
            <pc:sldMk cId="211659306" sldId="286"/>
            <ac:picMk id="5" creationId="{926224E9-355A-DBBE-3AD0-CF40FF2B072B}"/>
          </ac:picMkLst>
        </pc:picChg>
      </pc:sldChg>
      <pc:sldChg chg="addSp delSp modSp new mod">
        <pc:chgData name="Meagan Windler" userId="4b12addaf3da0000" providerId="LiveId" clId="{E049EC07-B94B-4E1B-AF54-30B966E7B2E4}" dt="2023-04-28T16:06:02.135" v="365" actId="1076"/>
        <pc:sldMkLst>
          <pc:docMk/>
          <pc:sldMk cId="3724341946" sldId="287"/>
        </pc:sldMkLst>
        <pc:spChg chg="del">
          <ac:chgData name="Meagan Windler" userId="4b12addaf3da0000" providerId="LiveId" clId="{E049EC07-B94B-4E1B-AF54-30B966E7B2E4}" dt="2023-04-28T16:03:18.026" v="303" actId="478"/>
          <ac:spMkLst>
            <pc:docMk/>
            <pc:sldMk cId="3724341946" sldId="287"/>
            <ac:spMk id="2" creationId="{A3FF51C0-66B0-B029-5B21-DC97C9E6B060}"/>
          </ac:spMkLst>
        </pc:spChg>
        <pc:spChg chg="mod">
          <ac:chgData name="Meagan Windler" userId="4b12addaf3da0000" providerId="LiveId" clId="{E049EC07-B94B-4E1B-AF54-30B966E7B2E4}" dt="2023-04-28T16:04:46.929" v="326" actId="27636"/>
          <ac:spMkLst>
            <pc:docMk/>
            <pc:sldMk cId="3724341946" sldId="287"/>
            <ac:spMk id="3" creationId="{8E2D181B-579C-32F6-8AD0-BED7286BC3DC}"/>
          </ac:spMkLst>
        </pc:spChg>
        <pc:spChg chg="add mod">
          <ac:chgData name="Meagan Windler" userId="4b12addaf3da0000" providerId="LiveId" clId="{E049EC07-B94B-4E1B-AF54-30B966E7B2E4}" dt="2023-04-28T16:06:02.135" v="365" actId="1076"/>
          <ac:spMkLst>
            <pc:docMk/>
            <pc:sldMk cId="3724341946" sldId="287"/>
            <ac:spMk id="8" creationId="{4863AA71-8400-101F-9128-E607ADB82712}"/>
          </ac:spMkLst>
        </pc:spChg>
        <pc:picChg chg="add mod ord modCrop">
          <ac:chgData name="Meagan Windler" userId="4b12addaf3da0000" providerId="LiveId" clId="{E049EC07-B94B-4E1B-AF54-30B966E7B2E4}" dt="2023-04-28T16:05:27.025" v="331" actId="166"/>
          <ac:picMkLst>
            <pc:docMk/>
            <pc:sldMk cId="3724341946" sldId="287"/>
            <ac:picMk id="5" creationId="{CADE5BA3-887D-DABC-A2C6-7E6F0DD65D26}"/>
          </ac:picMkLst>
        </pc:picChg>
        <pc:picChg chg="add mod">
          <ac:chgData name="Meagan Windler" userId="4b12addaf3da0000" providerId="LiveId" clId="{E049EC07-B94B-4E1B-AF54-30B966E7B2E4}" dt="2023-04-28T16:05:35.298" v="335" actId="14100"/>
          <ac:picMkLst>
            <pc:docMk/>
            <pc:sldMk cId="3724341946" sldId="287"/>
            <ac:picMk id="7" creationId="{CF52C362-390A-0061-4FCC-CC1D4CA184CE}"/>
          </ac:picMkLst>
        </pc:picChg>
      </pc:sldChg>
      <pc:sldChg chg="addSp delSp modSp new mod modClrScheme chgLayout">
        <pc:chgData name="Meagan Windler" userId="4b12addaf3da0000" providerId="LiveId" clId="{E049EC07-B94B-4E1B-AF54-30B966E7B2E4}" dt="2023-04-28T16:11:36.302" v="567" actId="20577"/>
        <pc:sldMkLst>
          <pc:docMk/>
          <pc:sldMk cId="1145028678" sldId="288"/>
        </pc:sldMkLst>
        <pc:spChg chg="del mod ord">
          <ac:chgData name="Meagan Windler" userId="4b12addaf3da0000" providerId="LiveId" clId="{E049EC07-B94B-4E1B-AF54-30B966E7B2E4}" dt="2023-04-28T16:06:38.773" v="367" actId="700"/>
          <ac:spMkLst>
            <pc:docMk/>
            <pc:sldMk cId="1145028678" sldId="288"/>
            <ac:spMk id="2" creationId="{FB03DB3A-816A-E7F4-CC64-0584E8639188}"/>
          </ac:spMkLst>
        </pc:spChg>
        <pc:spChg chg="del mod ord">
          <ac:chgData name="Meagan Windler" userId="4b12addaf3da0000" providerId="LiveId" clId="{E049EC07-B94B-4E1B-AF54-30B966E7B2E4}" dt="2023-04-28T16:06:38.773" v="367" actId="700"/>
          <ac:spMkLst>
            <pc:docMk/>
            <pc:sldMk cId="1145028678" sldId="288"/>
            <ac:spMk id="3" creationId="{684C6369-D304-C221-C3CC-14D799BE8A6B}"/>
          </ac:spMkLst>
        </pc:spChg>
        <pc:spChg chg="add mod ord">
          <ac:chgData name="Meagan Windler" userId="4b12addaf3da0000" providerId="LiveId" clId="{E049EC07-B94B-4E1B-AF54-30B966E7B2E4}" dt="2023-04-28T16:06:46.349" v="383" actId="20577"/>
          <ac:spMkLst>
            <pc:docMk/>
            <pc:sldMk cId="1145028678" sldId="288"/>
            <ac:spMk id="4" creationId="{C51012B1-38A8-D2B1-9B51-279A745F7B01}"/>
          </ac:spMkLst>
        </pc:spChg>
        <pc:spChg chg="add mod ord">
          <ac:chgData name="Meagan Windler" userId="4b12addaf3da0000" providerId="LiveId" clId="{E049EC07-B94B-4E1B-AF54-30B966E7B2E4}" dt="2023-04-28T16:11:36.302" v="567" actId="20577"/>
          <ac:spMkLst>
            <pc:docMk/>
            <pc:sldMk cId="1145028678" sldId="288"/>
            <ac:spMk id="5" creationId="{ABF85065-7B69-C590-F904-2D32EDFE5730}"/>
          </ac:spMkLst>
        </pc:spChg>
      </pc:sldChg>
      <pc:sldChg chg="addSp delSp modSp new mod modClrScheme chgLayout">
        <pc:chgData name="Meagan Windler" userId="4b12addaf3da0000" providerId="LiveId" clId="{E049EC07-B94B-4E1B-AF54-30B966E7B2E4}" dt="2023-04-28T16:25:38.434" v="677" actId="1076"/>
        <pc:sldMkLst>
          <pc:docMk/>
          <pc:sldMk cId="1318027702" sldId="289"/>
        </pc:sldMkLst>
        <pc:spChg chg="del mod ord">
          <ac:chgData name="Meagan Windler" userId="4b12addaf3da0000" providerId="LiveId" clId="{E049EC07-B94B-4E1B-AF54-30B966E7B2E4}" dt="2023-04-28T16:23:36.704" v="585" actId="700"/>
          <ac:spMkLst>
            <pc:docMk/>
            <pc:sldMk cId="1318027702" sldId="289"/>
            <ac:spMk id="2" creationId="{AEAD916C-B47C-CD0C-A269-962665F7B344}"/>
          </ac:spMkLst>
        </pc:spChg>
        <pc:spChg chg="del mod ord">
          <ac:chgData name="Meagan Windler" userId="4b12addaf3da0000" providerId="LiveId" clId="{E049EC07-B94B-4E1B-AF54-30B966E7B2E4}" dt="2023-04-28T16:23:36.704" v="585" actId="700"/>
          <ac:spMkLst>
            <pc:docMk/>
            <pc:sldMk cId="1318027702" sldId="289"/>
            <ac:spMk id="3" creationId="{2DC5A509-1A56-75C8-FFB9-E97B2B0913C6}"/>
          </ac:spMkLst>
        </pc:spChg>
        <pc:spChg chg="add del mod ord">
          <ac:chgData name="Meagan Windler" userId="4b12addaf3da0000" providerId="LiveId" clId="{E049EC07-B94B-4E1B-AF54-30B966E7B2E4}" dt="2023-04-28T16:24:20.494" v="668" actId="478"/>
          <ac:spMkLst>
            <pc:docMk/>
            <pc:sldMk cId="1318027702" sldId="289"/>
            <ac:spMk id="4" creationId="{ADC6DCB1-77EC-E791-F68F-79B7B7AF92BA}"/>
          </ac:spMkLst>
        </pc:spChg>
        <pc:spChg chg="add mod ord">
          <ac:chgData name="Meagan Windler" userId="4b12addaf3da0000" providerId="LiveId" clId="{E049EC07-B94B-4E1B-AF54-30B966E7B2E4}" dt="2023-04-28T16:24:28.919" v="672" actId="14100"/>
          <ac:spMkLst>
            <pc:docMk/>
            <pc:sldMk cId="1318027702" sldId="289"/>
            <ac:spMk id="5" creationId="{9DBAA948-741B-1E76-33E2-56A18EEB3309}"/>
          </ac:spMkLst>
        </pc:spChg>
        <pc:picChg chg="add mod">
          <ac:chgData name="Meagan Windler" userId="4b12addaf3da0000" providerId="LiveId" clId="{E049EC07-B94B-4E1B-AF54-30B966E7B2E4}" dt="2023-04-28T16:24:31.001" v="673" actId="1076"/>
          <ac:picMkLst>
            <pc:docMk/>
            <pc:sldMk cId="1318027702" sldId="289"/>
            <ac:picMk id="7" creationId="{CDD224E1-86F2-61B2-2EDC-0F176F72F159}"/>
          </ac:picMkLst>
        </pc:picChg>
        <pc:cxnChg chg="add mod">
          <ac:chgData name="Meagan Windler" userId="4b12addaf3da0000" providerId="LiveId" clId="{E049EC07-B94B-4E1B-AF54-30B966E7B2E4}" dt="2023-04-28T16:25:34.719" v="675" actId="13822"/>
          <ac:cxnSpMkLst>
            <pc:docMk/>
            <pc:sldMk cId="1318027702" sldId="289"/>
            <ac:cxnSpMk id="9" creationId="{96B9D00B-ED9C-1845-1A70-03D7BF35B0A8}"/>
          </ac:cxnSpMkLst>
        </pc:cxnChg>
        <pc:cxnChg chg="add mod">
          <ac:chgData name="Meagan Windler" userId="4b12addaf3da0000" providerId="LiveId" clId="{E049EC07-B94B-4E1B-AF54-30B966E7B2E4}" dt="2023-04-28T16:25:38.434" v="677" actId="1076"/>
          <ac:cxnSpMkLst>
            <pc:docMk/>
            <pc:sldMk cId="1318027702" sldId="289"/>
            <ac:cxnSpMk id="10" creationId="{0B498B0A-C2EA-5977-9CE2-C9B786D711AB}"/>
          </ac:cxnSpMkLst>
        </pc:cxnChg>
      </pc:sldChg>
      <pc:sldChg chg="new del">
        <pc:chgData name="Meagan Windler" userId="4b12addaf3da0000" providerId="LiveId" clId="{E049EC07-B94B-4E1B-AF54-30B966E7B2E4}" dt="2023-04-28T16:23:25.919" v="583" actId="47"/>
        <pc:sldMkLst>
          <pc:docMk/>
          <pc:sldMk cId="3485119945" sldId="289"/>
        </pc:sldMkLst>
      </pc:sldChg>
      <pc:sldChg chg="addSp delSp modSp new mod">
        <pc:chgData name="Meagan Windler" userId="4b12addaf3da0000" providerId="LiveId" clId="{E049EC07-B94B-4E1B-AF54-30B966E7B2E4}" dt="2023-04-28T16:29:24.128" v="750" actId="1076"/>
        <pc:sldMkLst>
          <pc:docMk/>
          <pc:sldMk cId="3475766704" sldId="290"/>
        </pc:sldMkLst>
        <pc:spChg chg="del">
          <ac:chgData name="Meagan Windler" userId="4b12addaf3da0000" providerId="LiveId" clId="{E049EC07-B94B-4E1B-AF54-30B966E7B2E4}" dt="2023-04-28T16:29:21.834" v="749" actId="478"/>
          <ac:spMkLst>
            <pc:docMk/>
            <pc:sldMk cId="3475766704" sldId="290"/>
            <ac:spMk id="2" creationId="{7AAA90B4-1165-A5E7-01D2-8776FAD1ACF5}"/>
          </ac:spMkLst>
        </pc:spChg>
        <pc:spChg chg="mod">
          <ac:chgData name="Meagan Windler" userId="4b12addaf3da0000" providerId="LiveId" clId="{E049EC07-B94B-4E1B-AF54-30B966E7B2E4}" dt="2023-04-28T16:29:19.568" v="748" actId="14100"/>
          <ac:spMkLst>
            <pc:docMk/>
            <pc:sldMk cId="3475766704" sldId="290"/>
            <ac:spMk id="3" creationId="{6553B952-EF0E-9116-FD91-466DF4EDB09B}"/>
          </ac:spMkLst>
        </pc:spChg>
        <pc:picChg chg="add mod">
          <ac:chgData name="Meagan Windler" userId="4b12addaf3da0000" providerId="LiveId" clId="{E049EC07-B94B-4E1B-AF54-30B966E7B2E4}" dt="2023-04-28T16:29:24.128" v="750" actId="1076"/>
          <ac:picMkLst>
            <pc:docMk/>
            <pc:sldMk cId="3475766704" sldId="290"/>
            <ac:picMk id="5" creationId="{5F3A728C-0AF4-EB7D-B008-529F05F87423}"/>
          </ac:picMkLst>
        </pc:picChg>
      </pc:sldChg>
      <pc:sldChg chg="addSp delSp modSp new del mod">
        <pc:chgData name="Meagan Windler" userId="4b12addaf3da0000" providerId="LiveId" clId="{E049EC07-B94B-4E1B-AF54-30B966E7B2E4}" dt="2023-04-28T18:41:17.919" v="830" actId="47"/>
        <pc:sldMkLst>
          <pc:docMk/>
          <pc:sldMk cId="2671637845" sldId="291"/>
        </pc:sldMkLst>
        <pc:spChg chg="del">
          <ac:chgData name="Meagan Windler" userId="4b12addaf3da0000" providerId="LiveId" clId="{E049EC07-B94B-4E1B-AF54-30B966E7B2E4}" dt="2023-04-28T18:40:29.626" v="822" actId="478"/>
          <ac:spMkLst>
            <pc:docMk/>
            <pc:sldMk cId="2671637845" sldId="291"/>
            <ac:spMk id="2" creationId="{C47E5368-957D-D92E-A595-D36892D44711}"/>
          </ac:spMkLst>
        </pc:spChg>
        <pc:spChg chg="del mod">
          <ac:chgData name="Meagan Windler" userId="4b12addaf3da0000" providerId="LiveId" clId="{E049EC07-B94B-4E1B-AF54-30B966E7B2E4}" dt="2023-04-28T18:41:16.449" v="829" actId="478"/>
          <ac:spMkLst>
            <pc:docMk/>
            <pc:sldMk cId="2671637845" sldId="291"/>
            <ac:spMk id="3" creationId="{1DC397F2-22BF-4410-7870-52B4241C15E1}"/>
          </ac:spMkLst>
        </pc:spChg>
        <pc:spChg chg="add mod">
          <ac:chgData name="Meagan Windler" userId="4b12addaf3da0000" providerId="LiveId" clId="{E049EC07-B94B-4E1B-AF54-30B966E7B2E4}" dt="2023-04-28T18:41:16.449" v="829" actId="478"/>
          <ac:spMkLst>
            <pc:docMk/>
            <pc:sldMk cId="2671637845" sldId="291"/>
            <ac:spMk id="5" creationId="{FD6C71E8-ADE3-53E2-5407-81DA28AAC3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9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DB1AB1-09F0-4721-8887-F56B1172876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285111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152018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151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466522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971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686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6297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06688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195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7575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B1AB1-09F0-4721-8887-F56B1172876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857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B1AB1-09F0-4721-8887-F56B1172876A}"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562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B1AB1-09F0-4721-8887-F56B1172876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903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B1AB1-09F0-4721-8887-F56B1172876A}"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61712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6570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5992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DB1AB1-09F0-4721-8887-F56B1172876A}" type="datetimeFigureOut">
              <a:rPr lang="en-US" smtClean="0"/>
              <a:t>4/28/2023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08E7BA-D40A-4288-BC47-F0B4EC119409}" type="slidenum">
              <a:rPr lang="en-US" smtClean="0"/>
              <a:t>‹#›</a:t>
            </a:fld>
            <a:endParaRPr lang="en-US"/>
          </a:p>
        </p:txBody>
      </p:sp>
    </p:spTree>
    <p:extLst>
      <p:ext uri="{BB962C8B-B14F-4D97-AF65-F5344CB8AC3E}">
        <p14:creationId xmlns:p14="http://schemas.microsoft.com/office/powerpoint/2010/main" val="3998445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cid:image004.png@01D96EDE.F51BDFA0"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presentation/d/1ibbIZq5cW8-cBQ7sxsuWmn-jkLpugqlMGt5V7ZXqkEs/edit#slide=id.g83364f78b7_1_0"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ctrTitle"/>
          </p:nvPr>
        </p:nvSpPr>
        <p:spPr/>
        <p:txBody>
          <a:bodyPr/>
          <a:lstStyle/>
          <a:p>
            <a:r>
              <a:rPr lang="en-US" dirty="0"/>
              <a:t>SQL WORK SAMPLES</a:t>
            </a:r>
          </a:p>
        </p:txBody>
      </p:sp>
      <p:sp>
        <p:nvSpPr>
          <p:cNvPr id="3" name="Subtitle 2">
            <a:extLst>
              <a:ext uri="{FF2B5EF4-FFF2-40B4-BE49-F238E27FC236}">
                <a16:creationId xmlns:a16="http://schemas.microsoft.com/office/drawing/2014/main" id="{0102AE67-7934-E738-2842-65AECA272587}"/>
              </a:ext>
            </a:extLst>
          </p:cNvPr>
          <p:cNvSpPr>
            <a:spLocks noGrp="1"/>
          </p:cNvSpPr>
          <p:nvPr>
            <p:ph type="subTitle" idx="1"/>
          </p:nvPr>
        </p:nvSpPr>
        <p:spPr>
          <a:xfrm>
            <a:off x="684212" y="3731033"/>
            <a:ext cx="8408988" cy="2246433"/>
          </a:xfrm>
        </p:spPr>
        <p:txBody>
          <a:bodyPr>
            <a:normAutofit/>
          </a:bodyPr>
          <a:lstStyle/>
          <a:p>
            <a:r>
              <a:rPr lang="en-US" dirty="0"/>
              <a:t>This presentation contains screenshots of SQL DDL &amp; DML statements in Microsoft SQL Server Management Studio</a:t>
            </a:r>
          </a:p>
        </p:txBody>
      </p:sp>
    </p:spTree>
    <p:custDataLst>
      <p:tags r:id="rId1"/>
    </p:custDataLst>
    <p:extLst>
      <p:ext uri="{BB962C8B-B14F-4D97-AF65-F5344CB8AC3E}">
        <p14:creationId xmlns:p14="http://schemas.microsoft.com/office/powerpoint/2010/main" val="359266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FD3E3-233E-35E7-A76E-31ACC6D57988}"/>
              </a:ext>
            </a:extLst>
          </p:cNvPr>
          <p:cNvPicPr>
            <a:picLocks noChangeAspect="1"/>
          </p:cNvPicPr>
          <p:nvPr/>
        </p:nvPicPr>
        <p:blipFill>
          <a:blip r:embed="rId3"/>
          <a:stretch>
            <a:fillRect/>
          </a:stretch>
        </p:blipFill>
        <p:spPr>
          <a:xfrm>
            <a:off x="970175" y="0"/>
            <a:ext cx="10251649" cy="6858000"/>
          </a:xfrm>
          <a:prstGeom prst="rect">
            <a:avLst/>
          </a:prstGeom>
        </p:spPr>
      </p:pic>
      <p:sp>
        <p:nvSpPr>
          <p:cNvPr id="7" name="TextBox 6">
            <a:extLst>
              <a:ext uri="{FF2B5EF4-FFF2-40B4-BE49-F238E27FC236}">
                <a16:creationId xmlns:a16="http://schemas.microsoft.com/office/drawing/2014/main" id="{D2C659BC-AB36-558F-6B88-C5D751F7D011}"/>
              </a:ext>
            </a:extLst>
          </p:cNvPr>
          <p:cNvSpPr txBox="1"/>
          <p:nvPr/>
        </p:nvSpPr>
        <p:spPr>
          <a:xfrm>
            <a:off x="4537165" y="927743"/>
            <a:ext cx="6096000" cy="677108"/>
          </a:xfrm>
          <a:prstGeom prst="rect">
            <a:avLst/>
          </a:prstGeom>
          <a:noFill/>
        </p:spPr>
        <p:txBody>
          <a:bodyPr wrap="square">
            <a:spAutoFit/>
          </a:bodyPr>
          <a:lstStyle/>
          <a:p>
            <a:r>
              <a:rPr lang="en-US" sz="1900" dirty="0">
                <a:solidFill>
                  <a:schemeClr val="bg2">
                    <a:lumMod val="75000"/>
                  </a:schemeClr>
                </a:solidFill>
              </a:rPr>
              <a:t>--Joining fields from three question-related tables from SurveyMonkey to utilize within Microstrategy</a:t>
            </a:r>
          </a:p>
        </p:txBody>
      </p:sp>
    </p:spTree>
    <p:custDataLst>
      <p:tags r:id="rId1"/>
    </p:custDataLst>
    <p:extLst>
      <p:ext uri="{BB962C8B-B14F-4D97-AF65-F5344CB8AC3E}">
        <p14:creationId xmlns:p14="http://schemas.microsoft.com/office/powerpoint/2010/main" val="270998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title"/>
          </p:nvPr>
        </p:nvSpPr>
        <p:spPr/>
        <p:txBody>
          <a:bodyPr/>
          <a:lstStyle/>
          <a:p>
            <a:r>
              <a:rPr lang="en-US" dirty="0"/>
              <a:t>Joining tables to answer business questions</a:t>
            </a:r>
          </a:p>
        </p:txBody>
      </p:sp>
      <p:sp>
        <p:nvSpPr>
          <p:cNvPr id="3" name="Subtitle 2">
            <a:extLst>
              <a:ext uri="{FF2B5EF4-FFF2-40B4-BE49-F238E27FC236}">
                <a16:creationId xmlns:a16="http://schemas.microsoft.com/office/drawing/2014/main" id="{0102AE67-7934-E738-2842-65AECA272587}"/>
              </a:ext>
            </a:extLst>
          </p:cNvPr>
          <p:cNvSpPr>
            <a:spLocks noGrp="1"/>
          </p:cNvSpPr>
          <p:nvPr>
            <p:ph type="body" idx="1"/>
          </p:nvPr>
        </p:nvSpPr>
        <p:spPr/>
        <p:txBody>
          <a:bodyPr>
            <a:normAutofit/>
          </a:bodyPr>
          <a:lstStyle/>
          <a:p>
            <a:r>
              <a:rPr lang="en-US" dirty="0"/>
              <a:t>Here are screenshots of answering questions using SQL queries from multiple tables. The related SQL scripts and outcomes are shown in the slides below. </a:t>
            </a:r>
          </a:p>
        </p:txBody>
      </p:sp>
    </p:spTree>
    <p:custDataLst>
      <p:tags r:id="rId1"/>
    </p:custDataLst>
    <p:extLst>
      <p:ext uri="{BB962C8B-B14F-4D97-AF65-F5344CB8AC3E}">
        <p14:creationId xmlns:p14="http://schemas.microsoft.com/office/powerpoint/2010/main" val="300462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A2BB-9128-D43A-6B7E-621B2EE46EE6}"/>
              </a:ext>
            </a:extLst>
          </p:cNvPr>
          <p:cNvSpPr>
            <a:spLocks noGrp="1"/>
          </p:cNvSpPr>
          <p:nvPr>
            <p:ph type="title"/>
          </p:nvPr>
        </p:nvSpPr>
        <p:spPr>
          <a:xfrm>
            <a:off x="294745" y="1523999"/>
            <a:ext cx="4683655" cy="1507067"/>
          </a:xfrm>
        </p:spPr>
        <p:txBody>
          <a:bodyPr/>
          <a:lstStyle/>
          <a:p>
            <a:r>
              <a:rPr lang="en-US" dirty="0"/>
              <a:t>ERD</a:t>
            </a:r>
          </a:p>
        </p:txBody>
      </p:sp>
      <p:sp>
        <p:nvSpPr>
          <p:cNvPr id="3" name="Content Placeholder 2">
            <a:extLst>
              <a:ext uri="{FF2B5EF4-FFF2-40B4-BE49-F238E27FC236}">
                <a16:creationId xmlns:a16="http://schemas.microsoft.com/office/drawing/2014/main" id="{EBD21CA4-FB47-BF51-88AF-4A5135ACA490}"/>
              </a:ext>
            </a:extLst>
          </p:cNvPr>
          <p:cNvSpPr>
            <a:spLocks noGrp="1"/>
          </p:cNvSpPr>
          <p:nvPr>
            <p:ph idx="1"/>
          </p:nvPr>
        </p:nvSpPr>
        <p:spPr>
          <a:xfrm>
            <a:off x="294745" y="2889295"/>
            <a:ext cx="3074988" cy="2690238"/>
          </a:xfrm>
        </p:spPr>
        <p:txBody>
          <a:bodyPr>
            <a:normAutofit/>
          </a:bodyPr>
          <a:lstStyle/>
          <a:p>
            <a:r>
              <a:rPr lang="en-US" dirty="0"/>
              <a:t>This is the ERD used to understand the relationships between the tables on the next 5 slides.</a:t>
            </a:r>
          </a:p>
        </p:txBody>
      </p:sp>
      <p:pic>
        <p:nvPicPr>
          <p:cNvPr id="5" name="Picture 4">
            <a:extLst>
              <a:ext uri="{FF2B5EF4-FFF2-40B4-BE49-F238E27FC236}">
                <a16:creationId xmlns:a16="http://schemas.microsoft.com/office/drawing/2014/main" id="{73643805-55F5-E9AF-3598-D41B2ED93FD8}"/>
              </a:ext>
            </a:extLst>
          </p:cNvPr>
          <p:cNvPicPr>
            <a:picLocks noChangeAspect="1"/>
          </p:cNvPicPr>
          <p:nvPr/>
        </p:nvPicPr>
        <p:blipFill>
          <a:blip r:embed="rId2"/>
          <a:stretch>
            <a:fillRect/>
          </a:stretch>
        </p:blipFill>
        <p:spPr>
          <a:xfrm>
            <a:off x="4237650" y="0"/>
            <a:ext cx="7547949" cy="6904658"/>
          </a:xfrm>
          <a:prstGeom prst="rect">
            <a:avLst/>
          </a:prstGeom>
        </p:spPr>
      </p:pic>
    </p:spTree>
    <p:extLst>
      <p:ext uri="{BB962C8B-B14F-4D97-AF65-F5344CB8AC3E}">
        <p14:creationId xmlns:p14="http://schemas.microsoft.com/office/powerpoint/2010/main" val="13850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7F2392-AD26-1605-75B6-603B7462E7F5}"/>
              </a:ext>
            </a:extLst>
          </p:cNvPr>
          <p:cNvPicPr>
            <a:picLocks noChangeAspect="1"/>
          </p:cNvPicPr>
          <p:nvPr/>
        </p:nvPicPr>
        <p:blipFill>
          <a:blip r:embed="rId3"/>
          <a:stretch>
            <a:fillRect/>
          </a:stretch>
        </p:blipFill>
        <p:spPr>
          <a:xfrm>
            <a:off x="1069144" y="699716"/>
            <a:ext cx="10339753" cy="5458568"/>
          </a:xfrm>
          <a:prstGeom prst="rect">
            <a:avLst/>
          </a:prstGeom>
        </p:spPr>
      </p:pic>
    </p:spTree>
    <p:custDataLst>
      <p:tags r:id="rId1"/>
    </p:custDataLst>
    <p:extLst>
      <p:ext uri="{BB962C8B-B14F-4D97-AF65-F5344CB8AC3E}">
        <p14:creationId xmlns:p14="http://schemas.microsoft.com/office/powerpoint/2010/main" val="319265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667970-6517-5719-29A2-28D674FC3AB1}"/>
              </a:ext>
            </a:extLst>
          </p:cNvPr>
          <p:cNvPicPr>
            <a:picLocks noChangeAspect="1"/>
          </p:cNvPicPr>
          <p:nvPr/>
        </p:nvPicPr>
        <p:blipFill>
          <a:blip r:embed="rId2"/>
          <a:stretch>
            <a:fillRect/>
          </a:stretch>
        </p:blipFill>
        <p:spPr>
          <a:xfrm>
            <a:off x="520505" y="999786"/>
            <a:ext cx="11085341" cy="4858428"/>
          </a:xfrm>
          <a:prstGeom prst="rect">
            <a:avLst/>
          </a:prstGeom>
        </p:spPr>
      </p:pic>
    </p:spTree>
    <p:extLst>
      <p:ext uri="{BB962C8B-B14F-4D97-AF65-F5344CB8AC3E}">
        <p14:creationId xmlns:p14="http://schemas.microsoft.com/office/powerpoint/2010/main" val="312606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2591D-6806-0A80-5411-017F0AF7BBF7}"/>
              </a:ext>
            </a:extLst>
          </p:cNvPr>
          <p:cNvPicPr>
            <a:picLocks noChangeAspect="1"/>
          </p:cNvPicPr>
          <p:nvPr/>
        </p:nvPicPr>
        <p:blipFill>
          <a:blip r:embed="rId2"/>
          <a:stretch>
            <a:fillRect/>
          </a:stretch>
        </p:blipFill>
        <p:spPr>
          <a:xfrm>
            <a:off x="694571" y="599680"/>
            <a:ext cx="10802858" cy="5658640"/>
          </a:xfrm>
          <a:prstGeom prst="rect">
            <a:avLst/>
          </a:prstGeom>
        </p:spPr>
      </p:pic>
    </p:spTree>
    <p:extLst>
      <p:ext uri="{BB962C8B-B14F-4D97-AF65-F5344CB8AC3E}">
        <p14:creationId xmlns:p14="http://schemas.microsoft.com/office/powerpoint/2010/main" val="89885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CBA45-2C2A-6738-38BA-E534276C6BF4}"/>
              </a:ext>
            </a:extLst>
          </p:cNvPr>
          <p:cNvPicPr>
            <a:picLocks noChangeAspect="1"/>
          </p:cNvPicPr>
          <p:nvPr/>
        </p:nvPicPr>
        <p:blipFill>
          <a:blip r:embed="rId2"/>
          <a:stretch>
            <a:fillRect/>
          </a:stretch>
        </p:blipFill>
        <p:spPr>
          <a:xfrm>
            <a:off x="1351888" y="852128"/>
            <a:ext cx="9488224" cy="5153744"/>
          </a:xfrm>
          <a:prstGeom prst="rect">
            <a:avLst/>
          </a:prstGeom>
        </p:spPr>
      </p:pic>
    </p:spTree>
    <p:extLst>
      <p:ext uri="{BB962C8B-B14F-4D97-AF65-F5344CB8AC3E}">
        <p14:creationId xmlns:p14="http://schemas.microsoft.com/office/powerpoint/2010/main" val="312021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B3FC0-2277-6726-2D76-089AD282434F}"/>
              </a:ext>
            </a:extLst>
          </p:cNvPr>
          <p:cNvPicPr>
            <a:picLocks noChangeAspect="1"/>
          </p:cNvPicPr>
          <p:nvPr/>
        </p:nvPicPr>
        <p:blipFill>
          <a:blip r:embed="rId2"/>
          <a:stretch>
            <a:fillRect/>
          </a:stretch>
        </p:blipFill>
        <p:spPr>
          <a:xfrm>
            <a:off x="1547177" y="1638050"/>
            <a:ext cx="9097645" cy="3581900"/>
          </a:xfrm>
          <a:prstGeom prst="rect">
            <a:avLst/>
          </a:prstGeom>
        </p:spPr>
      </p:pic>
    </p:spTree>
    <p:extLst>
      <p:ext uri="{BB962C8B-B14F-4D97-AF65-F5344CB8AC3E}">
        <p14:creationId xmlns:p14="http://schemas.microsoft.com/office/powerpoint/2010/main" val="109543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title"/>
          </p:nvPr>
        </p:nvSpPr>
        <p:spPr/>
        <p:txBody>
          <a:bodyPr/>
          <a:lstStyle/>
          <a:p>
            <a:r>
              <a:rPr lang="en-US" dirty="0"/>
              <a:t>SQL QUERY TABLES</a:t>
            </a:r>
          </a:p>
        </p:txBody>
      </p:sp>
      <p:sp>
        <p:nvSpPr>
          <p:cNvPr id="3" name="Subtitle 2">
            <a:extLst>
              <a:ext uri="{FF2B5EF4-FFF2-40B4-BE49-F238E27FC236}">
                <a16:creationId xmlns:a16="http://schemas.microsoft.com/office/drawing/2014/main" id="{0102AE67-7934-E738-2842-65AECA272587}"/>
              </a:ext>
            </a:extLst>
          </p:cNvPr>
          <p:cNvSpPr>
            <a:spLocks noGrp="1"/>
          </p:cNvSpPr>
          <p:nvPr>
            <p:ph type="body" idx="1"/>
          </p:nvPr>
        </p:nvSpPr>
        <p:spPr/>
        <p:txBody>
          <a:bodyPr>
            <a:normAutofit/>
          </a:bodyPr>
          <a:lstStyle/>
          <a:p>
            <a:r>
              <a:rPr lang="en-US" dirty="0"/>
              <a:t>Here are screenshots of answering questions using SQL queries from related tables. The related SQL and text files show all of the queries. </a:t>
            </a:r>
          </a:p>
        </p:txBody>
      </p:sp>
    </p:spTree>
    <p:custDataLst>
      <p:tags r:id="rId1"/>
    </p:custDataLst>
    <p:extLst>
      <p:ext uri="{BB962C8B-B14F-4D97-AF65-F5344CB8AC3E}">
        <p14:creationId xmlns:p14="http://schemas.microsoft.com/office/powerpoint/2010/main" val="113887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A2BB-9128-D43A-6B7E-621B2EE46EE6}"/>
              </a:ext>
            </a:extLst>
          </p:cNvPr>
          <p:cNvSpPr>
            <a:spLocks noGrp="1"/>
          </p:cNvSpPr>
          <p:nvPr>
            <p:ph type="title"/>
          </p:nvPr>
        </p:nvSpPr>
        <p:spPr>
          <a:xfrm>
            <a:off x="294745" y="1523999"/>
            <a:ext cx="4683655" cy="1507067"/>
          </a:xfrm>
        </p:spPr>
        <p:txBody>
          <a:bodyPr/>
          <a:lstStyle/>
          <a:p>
            <a:r>
              <a:rPr lang="en-US" dirty="0"/>
              <a:t>ERD</a:t>
            </a:r>
          </a:p>
        </p:txBody>
      </p:sp>
      <p:sp>
        <p:nvSpPr>
          <p:cNvPr id="3" name="Content Placeholder 2">
            <a:extLst>
              <a:ext uri="{FF2B5EF4-FFF2-40B4-BE49-F238E27FC236}">
                <a16:creationId xmlns:a16="http://schemas.microsoft.com/office/drawing/2014/main" id="{EBD21CA4-FB47-BF51-88AF-4A5135ACA490}"/>
              </a:ext>
            </a:extLst>
          </p:cNvPr>
          <p:cNvSpPr>
            <a:spLocks noGrp="1"/>
          </p:cNvSpPr>
          <p:nvPr>
            <p:ph idx="1"/>
          </p:nvPr>
        </p:nvSpPr>
        <p:spPr>
          <a:xfrm>
            <a:off x="294745" y="2889295"/>
            <a:ext cx="3074988" cy="2690238"/>
          </a:xfrm>
        </p:spPr>
        <p:txBody>
          <a:bodyPr>
            <a:normAutofit/>
          </a:bodyPr>
          <a:lstStyle/>
          <a:p>
            <a:r>
              <a:rPr lang="en-US" dirty="0"/>
              <a:t>This is the ERD used to understand the relationships between the tables on the next 3 slides</a:t>
            </a:r>
          </a:p>
        </p:txBody>
      </p:sp>
      <p:pic>
        <p:nvPicPr>
          <p:cNvPr id="5" name="Picture 4">
            <a:extLst>
              <a:ext uri="{FF2B5EF4-FFF2-40B4-BE49-F238E27FC236}">
                <a16:creationId xmlns:a16="http://schemas.microsoft.com/office/drawing/2014/main" id="{73643805-55F5-E9AF-3598-D41B2ED93FD8}"/>
              </a:ext>
            </a:extLst>
          </p:cNvPr>
          <p:cNvPicPr>
            <a:picLocks noChangeAspect="1"/>
          </p:cNvPicPr>
          <p:nvPr/>
        </p:nvPicPr>
        <p:blipFill>
          <a:blip r:embed="rId2"/>
          <a:stretch>
            <a:fillRect/>
          </a:stretch>
        </p:blipFill>
        <p:spPr>
          <a:xfrm>
            <a:off x="4237650" y="0"/>
            <a:ext cx="7547949" cy="6904658"/>
          </a:xfrm>
          <a:prstGeom prst="rect">
            <a:avLst/>
          </a:prstGeom>
        </p:spPr>
      </p:pic>
    </p:spTree>
    <p:extLst>
      <p:ext uri="{BB962C8B-B14F-4D97-AF65-F5344CB8AC3E}">
        <p14:creationId xmlns:p14="http://schemas.microsoft.com/office/powerpoint/2010/main" val="348306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title"/>
          </p:nvPr>
        </p:nvSpPr>
        <p:spPr/>
        <p:txBody>
          <a:bodyPr/>
          <a:lstStyle/>
          <a:p>
            <a:r>
              <a:rPr lang="en-US" dirty="0" err="1"/>
              <a:t>CREATe</a:t>
            </a:r>
            <a:r>
              <a:rPr lang="en-US" dirty="0"/>
              <a:t> &amp; POPULATE tables</a:t>
            </a:r>
          </a:p>
        </p:txBody>
      </p:sp>
      <p:sp>
        <p:nvSpPr>
          <p:cNvPr id="3" name="Subtitle 2">
            <a:extLst>
              <a:ext uri="{FF2B5EF4-FFF2-40B4-BE49-F238E27FC236}">
                <a16:creationId xmlns:a16="http://schemas.microsoft.com/office/drawing/2014/main" id="{0102AE67-7934-E738-2842-65AECA272587}"/>
              </a:ext>
            </a:extLst>
          </p:cNvPr>
          <p:cNvSpPr>
            <a:spLocks noGrp="1"/>
          </p:cNvSpPr>
          <p:nvPr>
            <p:ph type="body" idx="1"/>
          </p:nvPr>
        </p:nvSpPr>
        <p:spPr/>
        <p:txBody>
          <a:bodyPr>
            <a:normAutofit/>
          </a:bodyPr>
          <a:lstStyle/>
          <a:p>
            <a:r>
              <a:rPr lang="en-US" dirty="0"/>
              <a:t>Here are screenshots of SQL DDL statements in Microsoft SQL Server Management Studio to create several tables, indicating the primary and foreign keys, constraints, and attribute characteristics and then insert data into those tables</a:t>
            </a:r>
          </a:p>
        </p:txBody>
      </p:sp>
    </p:spTree>
    <p:custDataLst>
      <p:tags r:id="rId1"/>
    </p:custDataLst>
    <p:extLst>
      <p:ext uri="{BB962C8B-B14F-4D97-AF65-F5344CB8AC3E}">
        <p14:creationId xmlns:p14="http://schemas.microsoft.com/office/powerpoint/2010/main" val="3891261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1A583B-56F4-6585-075F-F410010C81F0}"/>
              </a:ext>
            </a:extLst>
          </p:cNvPr>
          <p:cNvPicPr>
            <a:picLocks noChangeAspect="1"/>
          </p:cNvPicPr>
          <p:nvPr/>
        </p:nvPicPr>
        <p:blipFill>
          <a:blip r:embed="rId3"/>
          <a:stretch>
            <a:fillRect/>
          </a:stretch>
        </p:blipFill>
        <p:spPr>
          <a:xfrm>
            <a:off x="1058333" y="736600"/>
            <a:ext cx="10202334" cy="5555117"/>
          </a:xfrm>
          <a:prstGeom prst="rect">
            <a:avLst/>
          </a:prstGeom>
        </p:spPr>
      </p:pic>
    </p:spTree>
    <p:custDataLst>
      <p:tags r:id="rId1"/>
    </p:custDataLst>
    <p:extLst>
      <p:ext uri="{BB962C8B-B14F-4D97-AF65-F5344CB8AC3E}">
        <p14:creationId xmlns:p14="http://schemas.microsoft.com/office/powerpoint/2010/main" val="130186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F4DB8-D0FE-1155-45C3-37A4EA3DE0C3}"/>
              </a:ext>
            </a:extLst>
          </p:cNvPr>
          <p:cNvPicPr>
            <a:picLocks noChangeAspect="1"/>
          </p:cNvPicPr>
          <p:nvPr/>
        </p:nvPicPr>
        <p:blipFill>
          <a:blip r:embed="rId2"/>
          <a:stretch>
            <a:fillRect/>
          </a:stretch>
        </p:blipFill>
        <p:spPr>
          <a:xfrm>
            <a:off x="0" y="1825459"/>
            <a:ext cx="12192000" cy="3207082"/>
          </a:xfrm>
          <a:prstGeom prst="rect">
            <a:avLst/>
          </a:prstGeom>
        </p:spPr>
      </p:pic>
    </p:spTree>
    <p:extLst>
      <p:ext uri="{BB962C8B-B14F-4D97-AF65-F5344CB8AC3E}">
        <p14:creationId xmlns:p14="http://schemas.microsoft.com/office/powerpoint/2010/main" val="212812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86E060-8F45-71D8-49C0-5CC6E8375870}"/>
              </a:ext>
            </a:extLst>
          </p:cNvPr>
          <p:cNvPicPr>
            <a:picLocks noChangeAspect="1"/>
          </p:cNvPicPr>
          <p:nvPr/>
        </p:nvPicPr>
        <p:blipFill>
          <a:blip r:embed="rId2"/>
          <a:stretch>
            <a:fillRect/>
          </a:stretch>
        </p:blipFill>
        <p:spPr>
          <a:xfrm>
            <a:off x="1" y="2013428"/>
            <a:ext cx="12221398" cy="2837972"/>
          </a:xfrm>
          <a:prstGeom prst="rect">
            <a:avLst/>
          </a:prstGeom>
        </p:spPr>
      </p:pic>
    </p:spTree>
    <p:extLst>
      <p:ext uri="{BB962C8B-B14F-4D97-AF65-F5344CB8AC3E}">
        <p14:creationId xmlns:p14="http://schemas.microsoft.com/office/powerpoint/2010/main" val="157640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2C19-0A3D-D3DC-8A6A-E2A6F5FD5EAC}"/>
              </a:ext>
            </a:extLst>
          </p:cNvPr>
          <p:cNvSpPr>
            <a:spLocks noGrp="1"/>
          </p:cNvSpPr>
          <p:nvPr>
            <p:ph type="title"/>
          </p:nvPr>
        </p:nvSpPr>
        <p:spPr>
          <a:xfrm>
            <a:off x="684211" y="4343400"/>
            <a:ext cx="8534400" cy="1507067"/>
          </a:xfrm>
        </p:spPr>
        <p:txBody>
          <a:bodyPr/>
          <a:lstStyle/>
          <a:p>
            <a:r>
              <a:rPr lang="en-US" dirty="0"/>
              <a:t>ERD</a:t>
            </a:r>
          </a:p>
        </p:txBody>
      </p:sp>
      <p:sp>
        <p:nvSpPr>
          <p:cNvPr id="3" name="Content Placeholder 2">
            <a:extLst>
              <a:ext uri="{FF2B5EF4-FFF2-40B4-BE49-F238E27FC236}">
                <a16:creationId xmlns:a16="http://schemas.microsoft.com/office/drawing/2014/main" id="{6A280B09-375E-D80F-A46E-0A922A9B0487}"/>
              </a:ext>
            </a:extLst>
          </p:cNvPr>
          <p:cNvSpPr>
            <a:spLocks noGrp="1"/>
          </p:cNvSpPr>
          <p:nvPr>
            <p:ph idx="1"/>
          </p:nvPr>
        </p:nvSpPr>
        <p:spPr>
          <a:xfrm>
            <a:off x="684211" y="4343400"/>
            <a:ext cx="10534773" cy="3615267"/>
          </a:xfrm>
        </p:spPr>
        <p:txBody>
          <a:bodyPr/>
          <a:lstStyle/>
          <a:p>
            <a:r>
              <a:rPr lang="en-US" dirty="0"/>
              <a:t>This ERD is used to understand the relationships between the tables for the next several slides</a:t>
            </a:r>
          </a:p>
        </p:txBody>
      </p:sp>
      <p:pic>
        <p:nvPicPr>
          <p:cNvPr id="4" name="Picture 3">
            <a:extLst>
              <a:ext uri="{FF2B5EF4-FFF2-40B4-BE49-F238E27FC236}">
                <a16:creationId xmlns:a16="http://schemas.microsoft.com/office/drawing/2014/main" id="{CE181CF9-7284-13D6-978F-F9928D596653}"/>
              </a:ext>
            </a:extLst>
          </p:cNvPr>
          <p:cNvPicPr/>
          <p:nvPr/>
        </p:nvPicPr>
        <p:blipFill rotWithShape="1">
          <a:blip r:embed="rId2" r:link="rId3">
            <a:extLst>
              <a:ext uri="{28A0092B-C50C-407E-A947-70E740481C1C}">
                <a14:useLocalDpi xmlns:a14="http://schemas.microsoft.com/office/drawing/2010/main" val="0"/>
              </a:ext>
            </a:extLst>
          </a:blip>
          <a:srcRect t="6414"/>
          <a:stretch>
            <a:fillRect/>
          </a:stretch>
        </p:blipFill>
        <p:spPr bwMode="auto">
          <a:xfrm>
            <a:off x="2066192" y="729762"/>
            <a:ext cx="8398242" cy="4774223"/>
          </a:xfrm>
          <a:prstGeom prst="rect">
            <a:avLst/>
          </a:prstGeom>
          <a:noFill/>
          <a:ln>
            <a:noFill/>
          </a:ln>
        </p:spPr>
      </p:pic>
    </p:spTree>
    <p:extLst>
      <p:ext uri="{BB962C8B-B14F-4D97-AF65-F5344CB8AC3E}">
        <p14:creationId xmlns:p14="http://schemas.microsoft.com/office/powerpoint/2010/main" val="90824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7FA4B-6374-E387-06B2-1D3E79C3D458}"/>
              </a:ext>
            </a:extLst>
          </p:cNvPr>
          <p:cNvSpPr>
            <a:spLocks noGrp="1"/>
          </p:cNvSpPr>
          <p:nvPr>
            <p:ph idx="1"/>
          </p:nvPr>
        </p:nvSpPr>
        <p:spPr>
          <a:xfrm>
            <a:off x="200635" y="316523"/>
            <a:ext cx="3166819" cy="3615267"/>
          </a:xfrm>
        </p:spPr>
        <p:txBody>
          <a:bodyPr>
            <a:normAutofit fontScale="77500" lnSpcReduction="20000"/>
          </a:bodyPr>
          <a:lstStyle/>
          <a:p>
            <a:r>
              <a:rPr lang="en-US" sz="2400" dirty="0"/>
              <a:t>Objective : Determine the number of times a particular channel was used in the web_events table for each sales rep. Your final table should have three columns - the name of the sales rep, the channel, and the number of occurrences. Order your table with the highest number of occurrences first.</a:t>
            </a:r>
          </a:p>
        </p:txBody>
      </p:sp>
      <p:pic>
        <p:nvPicPr>
          <p:cNvPr id="5" name="Picture 4">
            <a:extLst>
              <a:ext uri="{FF2B5EF4-FFF2-40B4-BE49-F238E27FC236}">
                <a16:creationId xmlns:a16="http://schemas.microsoft.com/office/drawing/2014/main" id="{8DD36B0F-B056-293F-52D5-7C47A381E415}"/>
              </a:ext>
            </a:extLst>
          </p:cNvPr>
          <p:cNvPicPr>
            <a:picLocks noChangeAspect="1"/>
          </p:cNvPicPr>
          <p:nvPr/>
        </p:nvPicPr>
        <p:blipFill>
          <a:blip r:embed="rId2"/>
          <a:stretch>
            <a:fillRect/>
          </a:stretch>
        </p:blipFill>
        <p:spPr>
          <a:xfrm>
            <a:off x="3777178" y="0"/>
            <a:ext cx="8414822" cy="6858000"/>
          </a:xfrm>
          <a:prstGeom prst="rect">
            <a:avLst/>
          </a:prstGeom>
        </p:spPr>
      </p:pic>
    </p:spTree>
    <p:extLst>
      <p:ext uri="{BB962C8B-B14F-4D97-AF65-F5344CB8AC3E}">
        <p14:creationId xmlns:p14="http://schemas.microsoft.com/office/powerpoint/2010/main" val="286245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78F74-CAAA-2047-5A19-D6ABAA21B635}"/>
              </a:ext>
            </a:extLst>
          </p:cNvPr>
          <p:cNvSpPr>
            <a:spLocks noGrp="1"/>
          </p:cNvSpPr>
          <p:nvPr>
            <p:ph idx="1"/>
          </p:nvPr>
        </p:nvSpPr>
        <p:spPr>
          <a:xfrm>
            <a:off x="684212" y="685800"/>
            <a:ext cx="4274650" cy="3615267"/>
          </a:xfrm>
        </p:spPr>
        <p:txBody>
          <a:bodyPr/>
          <a:lstStyle/>
          <a:p>
            <a:r>
              <a:rPr lang="en-US" dirty="0"/>
              <a:t>Objective : For each account, determine the average amount of each type of paper they purchased across their orders. Your result should have four columns - one for the account name and one for the average spent on each of the paper types.</a:t>
            </a:r>
          </a:p>
        </p:txBody>
      </p:sp>
      <p:pic>
        <p:nvPicPr>
          <p:cNvPr id="5" name="Picture 4">
            <a:extLst>
              <a:ext uri="{FF2B5EF4-FFF2-40B4-BE49-F238E27FC236}">
                <a16:creationId xmlns:a16="http://schemas.microsoft.com/office/drawing/2014/main" id="{78A32020-9C7A-7503-CD26-29AD4957AEFA}"/>
              </a:ext>
            </a:extLst>
          </p:cNvPr>
          <p:cNvPicPr>
            <a:picLocks noChangeAspect="1"/>
          </p:cNvPicPr>
          <p:nvPr/>
        </p:nvPicPr>
        <p:blipFill>
          <a:blip r:embed="rId2"/>
          <a:stretch>
            <a:fillRect/>
          </a:stretch>
        </p:blipFill>
        <p:spPr>
          <a:xfrm>
            <a:off x="5306947" y="0"/>
            <a:ext cx="6885053" cy="6858000"/>
          </a:xfrm>
          <a:prstGeom prst="rect">
            <a:avLst/>
          </a:prstGeom>
        </p:spPr>
      </p:pic>
    </p:spTree>
    <p:extLst>
      <p:ext uri="{BB962C8B-B14F-4D97-AF65-F5344CB8AC3E}">
        <p14:creationId xmlns:p14="http://schemas.microsoft.com/office/powerpoint/2010/main" val="389821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F9D00-1AA1-8933-47A2-599BAC67A980}"/>
              </a:ext>
            </a:extLst>
          </p:cNvPr>
          <p:cNvSpPr>
            <a:spLocks noGrp="1"/>
          </p:cNvSpPr>
          <p:nvPr>
            <p:ph idx="1"/>
          </p:nvPr>
        </p:nvSpPr>
        <p:spPr>
          <a:xfrm>
            <a:off x="473197" y="1621366"/>
            <a:ext cx="3184399" cy="3615267"/>
          </a:xfrm>
        </p:spPr>
        <p:txBody>
          <a:bodyPr/>
          <a:lstStyle/>
          <a:p>
            <a:r>
              <a:rPr lang="en-US" dirty="0"/>
              <a:t>Objective : Find the number of sales reps in each region. Your final table should have two columns - the region and the number of sales_reps. Order from fewest reps to most reps.</a:t>
            </a:r>
          </a:p>
        </p:txBody>
      </p:sp>
      <p:pic>
        <p:nvPicPr>
          <p:cNvPr id="5" name="Picture 4">
            <a:extLst>
              <a:ext uri="{FF2B5EF4-FFF2-40B4-BE49-F238E27FC236}">
                <a16:creationId xmlns:a16="http://schemas.microsoft.com/office/drawing/2014/main" id="{926224E9-355A-DBBE-3AD0-CF40FF2B072B}"/>
              </a:ext>
            </a:extLst>
          </p:cNvPr>
          <p:cNvPicPr>
            <a:picLocks noChangeAspect="1"/>
          </p:cNvPicPr>
          <p:nvPr/>
        </p:nvPicPr>
        <p:blipFill>
          <a:blip r:embed="rId2"/>
          <a:stretch>
            <a:fillRect/>
          </a:stretch>
        </p:blipFill>
        <p:spPr>
          <a:xfrm>
            <a:off x="3868611" y="474785"/>
            <a:ext cx="8323389" cy="6057900"/>
          </a:xfrm>
          <a:prstGeom prst="rect">
            <a:avLst/>
          </a:prstGeom>
        </p:spPr>
      </p:pic>
    </p:spTree>
    <p:extLst>
      <p:ext uri="{BB962C8B-B14F-4D97-AF65-F5344CB8AC3E}">
        <p14:creationId xmlns:p14="http://schemas.microsoft.com/office/powerpoint/2010/main" val="283287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4014F7-D2EC-50C7-9ACC-CF1FBDE164A3}"/>
              </a:ext>
            </a:extLst>
          </p:cNvPr>
          <p:cNvSpPr>
            <a:spLocks noGrp="1"/>
          </p:cNvSpPr>
          <p:nvPr>
            <p:ph type="title"/>
          </p:nvPr>
        </p:nvSpPr>
        <p:spPr/>
        <p:txBody>
          <a:bodyPr/>
          <a:lstStyle/>
          <a:p>
            <a:r>
              <a:rPr lang="en-US" dirty="0"/>
              <a:t>SQL case statements</a:t>
            </a:r>
          </a:p>
        </p:txBody>
      </p:sp>
      <p:sp>
        <p:nvSpPr>
          <p:cNvPr id="5" name="Text Placeholder 4">
            <a:extLst>
              <a:ext uri="{FF2B5EF4-FFF2-40B4-BE49-F238E27FC236}">
                <a16:creationId xmlns:a16="http://schemas.microsoft.com/office/drawing/2014/main" id="{3D8834E6-2556-10CC-25DE-C30FDE97BDF5}"/>
              </a:ext>
            </a:extLst>
          </p:cNvPr>
          <p:cNvSpPr>
            <a:spLocks noGrp="1"/>
          </p:cNvSpPr>
          <p:nvPr>
            <p:ph type="body" idx="1"/>
          </p:nvPr>
        </p:nvSpPr>
        <p:spPr/>
        <p:txBody>
          <a:bodyPr/>
          <a:lstStyle/>
          <a:p>
            <a:r>
              <a:rPr lang="en-US" dirty="0"/>
              <a:t>Here are examples of using Case statements to create groups and utilize multiple conditional statements in one query. These tables in these slides refer to the most </a:t>
            </a:r>
            <a:r>
              <a:rPr lang="en-US" dirty="0">
                <a:hlinkClick r:id="rId2" action="ppaction://hlinksldjump"/>
              </a:rPr>
              <a:t>recent ERD </a:t>
            </a:r>
            <a:r>
              <a:rPr lang="en-US" dirty="0"/>
              <a:t>shown.</a:t>
            </a:r>
          </a:p>
        </p:txBody>
      </p:sp>
    </p:spTree>
    <p:extLst>
      <p:ext uri="{BB962C8B-B14F-4D97-AF65-F5344CB8AC3E}">
        <p14:creationId xmlns:p14="http://schemas.microsoft.com/office/powerpoint/2010/main" val="3984969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F9D00-1AA1-8933-47A2-599BAC67A980}"/>
              </a:ext>
            </a:extLst>
          </p:cNvPr>
          <p:cNvSpPr>
            <a:spLocks noGrp="1"/>
          </p:cNvSpPr>
          <p:nvPr>
            <p:ph idx="1"/>
          </p:nvPr>
        </p:nvSpPr>
        <p:spPr>
          <a:xfrm>
            <a:off x="473197" y="474785"/>
            <a:ext cx="3184399" cy="5926015"/>
          </a:xfrm>
        </p:spPr>
        <p:txBody>
          <a:bodyPr>
            <a:normAutofit fontScale="85000" lnSpcReduction="10000"/>
          </a:bodyPr>
          <a:lstStyle/>
          <a:p>
            <a:r>
              <a:rPr lang="en-US" dirty="0"/>
              <a:t>Objective : We would like to understand 3 different levels of customers based on the amount associated with their purchases. The top level includes anyone with a Lifetime Value (total sales of all orders) greater than 200,000 </a:t>
            </a:r>
            <a:r>
              <a:rPr lang="en-US" dirty="0" err="1"/>
              <a:t>usd</a:t>
            </a:r>
            <a:r>
              <a:rPr lang="en-US" dirty="0"/>
              <a:t>. The second level is between 200,000 and 100,000 </a:t>
            </a:r>
            <a:r>
              <a:rPr lang="en-US" dirty="0" err="1"/>
              <a:t>usd</a:t>
            </a:r>
            <a:r>
              <a:rPr lang="en-US" dirty="0"/>
              <a:t>. The lowest level is anyone under 100,000 </a:t>
            </a:r>
            <a:r>
              <a:rPr lang="en-US" dirty="0" err="1"/>
              <a:t>usd</a:t>
            </a:r>
            <a:r>
              <a:rPr lang="en-US" dirty="0"/>
              <a:t>. Provide a table that includes the level associated with each account. You should provide the account name, the total sales of all orders for the customer, and the level. Order with the top spending customers listed first.</a:t>
            </a:r>
          </a:p>
        </p:txBody>
      </p:sp>
      <p:pic>
        <p:nvPicPr>
          <p:cNvPr id="4" name="Picture 3">
            <a:extLst>
              <a:ext uri="{FF2B5EF4-FFF2-40B4-BE49-F238E27FC236}">
                <a16:creationId xmlns:a16="http://schemas.microsoft.com/office/drawing/2014/main" id="{22768056-E581-B8CE-57EA-46BCFE3BF87C}"/>
              </a:ext>
            </a:extLst>
          </p:cNvPr>
          <p:cNvPicPr>
            <a:picLocks noChangeAspect="1"/>
          </p:cNvPicPr>
          <p:nvPr/>
        </p:nvPicPr>
        <p:blipFill>
          <a:blip r:embed="rId2"/>
          <a:stretch>
            <a:fillRect/>
          </a:stretch>
        </p:blipFill>
        <p:spPr>
          <a:xfrm>
            <a:off x="3657597" y="989746"/>
            <a:ext cx="8534404" cy="4453920"/>
          </a:xfrm>
          <a:prstGeom prst="rect">
            <a:avLst/>
          </a:prstGeom>
        </p:spPr>
      </p:pic>
    </p:spTree>
    <p:extLst>
      <p:ext uri="{BB962C8B-B14F-4D97-AF65-F5344CB8AC3E}">
        <p14:creationId xmlns:p14="http://schemas.microsoft.com/office/powerpoint/2010/main" val="21165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D181B-579C-32F6-8AD0-BED7286BC3DC}"/>
              </a:ext>
            </a:extLst>
          </p:cNvPr>
          <p:cNvSpPr>
            <a:spLocks noGrp="1"/>
          </p:cNvSpPr>
          <p:nvPr>
            <p:ph idx="1"/>
          </p:nvPr>
        </p:nvSpPr>
        <p:spPr>
          <a:xfrm>
            <a:off x="684212" y="685800"/>
            <a:ext cx="3743855" cy="5494867"/>
          </a:xfrm>
        </p:spPr>
        <p:txBody>
          <a:bodyPr>
            <a:normAutofit fontScale="92500" lnSpcReduction="10000"/>
          </a:bodyPr>
          <a:lstStyle/>
          <a:p>
            <a:r>
              <a:rPr lang="en-US" dirty="0"/>
              <a:t>Objective: We would like to identify top performing sales reps, which are sales reps associated with more than 200 orders or more than 750000 in total sales. The middle group has any rep with more than 150 orders or 500000 in sales. Create a table with the sales rep name, the total number of orders, total sales across all orders, and a column with top, middle, or low depending on this criteria. Place the top sales people based on dollar amount of sales first in your final table.</a:t>
            </a:r>
          </a:p>
        </p:txBody>
      </p:sp>
      <p:pic>
        <p:nvPicPr>
          <p:cNvPr id="7" name="Picture 6">
            <a:extLst>
              <a:ext uri="{FF2B5EF4-FFF2-40B4-BE49-F238E27FC236}">
                <a16:creationId xmlns:a16="http://schemas.microsoft.com/office/drawing/2014/main" id="{CF52C362-390A-0061-4FCC-CC1D4CA184CE}"/>
              </a:ext>
            </a:extLst>
          </p:cNvPr>
          <p:cNvPicPr>
            <a:picLocks noChangeAspect="1"/>
          </p:cNvPicPr>
          <p:nvPr/>
        </p:nvPicPr>
        <p:blipFill>
          <a:blip r:embed="rId2"/>
          <a:stretch>
            <a:fillRect/>
          </a:stretch>
        </p:blipFill>
        <p:spPr>
          <a:xfrm>
            <a:off x="5131462" y="2971799"/>
            <a:ext cx="6806537" cy="3713320"/>
          </a:xfrm>
          <a:prstGeom prst="rect">
            <a:avLst/>
          </a:prstGeom>
        </p:spPr>
      </p:pic>
      <p:pic>
        <p:nvPicPr>
          <p:cNvPr id="5" name="Picture 4">
            <a:extLst>
              <a:ext uri="{FF2B5EF4-FFF2-40B4-BE49-F238E27FC236}">
                <a16:creationId xmlns:a16="http://schemas.microsoft.com/office/drawing/2014/main" id="{CADE5BA3-887D-DABC-A2C6-7E6F0DD65D26}"/>
              </a:ext>
            </a:extLst>
          </p:cNvPr>
          <p:cNvPicPr>
            <a:picLocks noChangeAspect="1"/>
          </p:cNvPicPr>
          <p:nvPr/>
        </p:nvPicPr>
        <p:blipFill rotWithShape="1">
          <a:blip r:embed="rId3"/>
          <a:srcRect r="34689"/>
          <a:stretch/>
        </p:blipFill>
        <p:spPr>
          <a:xfrm>
            <a:off x="5131462" y="90826"/>
            <a:ext cx="6806537" cy="2734057"/>
          </a:xfrm>
          <a:prstGeom prst="rect">
            <a:avLst/>
          </a:prstGeom>
        </p:spPr>
      </p:pic>
      <p:sp>
        <p:nvSpPr>
          <p:cNvPr id="8" name="Content Placeholder 2">
            <a:extLst>
              <a:ext uri="{FF2B5EF4-FFF2-40B4-BE49-F238E27FC236}">
                <a16:creationId xmlns:a16="http://schemas.microsoft.com/office/drawing/2014/main" id="{4863AA71-8400-101F-9128-E607ADB82712}"/>
              </a:ext>
            </a:extLst>
          </p:cNvPr>
          <p:cNvSpPr txBox="1">
            <a:spLocks/>
          </p:cNvSpPr>
          <p:nvPr/>
        </p:nvSpPr>
        <p:spPr>
          <a:xfrm>
            <a:off x="7795682" y="910358"/>
            <a:ext cx="5057776" cy="1431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sz="1800" dirty="0"/>
              <a:t>--Here’s the full query</a:t>
            </a:r>
          </a:p>
        </p:txBody>
      </p:sp>
    </p:spTree>
    <p:extLst>
      <p:ext uri="{BB962C8B-B14F-4D97-AF65-F5344CB8AC3E}">
        <p14:creationId xmlns:p14="http://schemas.microsoft.com/office/powerpoint/2010/main" val="372434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E2AA9F-03B3-E8F4-35CC-21D7402EDDE4}"/>
              </a:ext>
            </a:extLst>
          </p:cNvPr>
          <p:cNvPicPr>
            <a:picLocks noChangeAspect="1"/>
          </p:cNvPicPr>
          <p:nvPr/>
        </p:nvPicPr>
        <p:blipFill>
          <a:blip r:embed="rId3"/>
          <a:stretch>
            <a:fillRect/>
          </a:stretch>
        </p:blipFill>
        <p:spPr>
          <a:xfrm>
            <a:off x="1783614" y="1"/>
            <a:ext cx="8624772" cy="6858000"/>
          </a:xfrm>
          <a:prstGeom prst="rect">
            <a:avLst/>
          </a:prstGeom>
        </p:spPr>
      </p:pic>
      <p:sp>
        <p:nvSpPr>
          <p:cNvPr id="3" name="Content Placeholder 2">
            <a:extLst>
              <a:ext uri="{FF2B5EF4-FFF2-40B4-BE49-F238E27FC236}">
                <a16:creationId xmlns:a16="http://schemas.microsoft.com/office/drawing/2014/main" id="{36BCB5C8-E053-284F-7808-D2C83A7572DB}"/>
              </a:ext>
            </a:extLst>
          </p:cNvPr>
          <p:cNvSpPr>
            <a:spLocks noGrp="1"/>
          </p:cNvSpPr>
          <p:nvPr>
            <p:ph idx="1"/>
          </p:nvPr>
        </p:nvSpPr>
        <p:spPr>
          <a:xfrm>
            <a:off x="4976283" y="2814108"/>
            <a:ext cx="5057776" cy="1431925"/>
          </a:xfrm>
        </p:spPr>
        <p:txBody>
          <a:bodyPr>
            <a:normAutofit fontScale="85000" lnSpcReduction="10000"/>
          </a:bodyPr>
          <a:lstStyle/>
          <a:p>
            <a:pPr marL="0" indent="0">
              <a:buNone/>
            </a:pPr>
            <a:r>
              <a:rPr lang="en-US" sz="2100" dirty="0"/>
              <a:t>--I created the table </a:t>
            </a:r>
            <a:r>
              <a:rPr lang="en-US" sz="2100" dirty="0" err="1"/>
              <a:t>custbus</a:t>
            </a:r>
            <a:r>
              <a:rPr lang="en-US" sz="2100" dirty="0"/>
              <a:t>, used alter statements to add foreign key constraints, inserted values into the table (using Excel to create the syntax). The first 8 rows of output of the table show in the results window. </a:t>
            </a:r>
          </a:p>
        </p:txBody>
      </p:sp>
    </p:spTree>
    <p:custDataLst>
      <p:tags r:id="rId1"/>
    </p:custDataLst>
    <p:extLst>
      <p:ext uri="{BB962C8B-B14F-4D97-AF65-F5344CB8AC3E}">
        <p14:creationId xmlns:p14="http://schemas.microsoft.com/office/powerpoint/2010/main" val="847874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1012B1-38A8-D2B1-9B51-279A745F7B01}"/>
              </a:ext>
            </a:extLst>
          </p:cNvPr>
          <p:cNvSpPr>
            <a:spLocks noGrp="1"/>
          </p:cNvSpPr>
          <p:nvPr>
            <p:ph type="title"/>
          </p:nvPr>
        </p:nvSpPr>
        <p:spPr/>
        <p:txBody>
          <a:bodyPr/>
          <a:lstStyle/>
          <a:p>
            <a:r>
              <a:rPr lang="en-US" dirty="0"/>
              <a:t>SQL SUBQUERIES</a:t>
            </a:r>
          </a:p>
        </p:txBody>
      </p:sp>
      <p:sp>
        <p:nvSpPr>
          <p:cNvPr id="5" name="Text Placeholder 4">
            <a:extLst>
              <a:ext uri="{FF2B5EF4-FFF2-40B4-BE49-F238E27FC236}">
                <a16:creationId xmlns:a16="http://schemas.microsoft.com/office/drawing/2014/main" id="{ABF85065-7B69-C590-F904-2D32EDFE5730}"/>
              </a:ext>
            </a:extLst>
          </p:cNvPr>
          <p:cNvSpPr>
            <a:spLocks noGrp="1"/>
          </p:cNvSpPr>
          <p:nvPr>
            <p:ph type="body" idx="1"/>
          </p:nvPr>
        </p:nvSpPr>
        <p:spPr/>
        <p:txBody>
          <a:bodyPr/>
          <a:lstStyle/>
          <a:p>
            <a:r>
              <a:rPr lang="en-US" dirty="0"/>
              <a:t>This section shows me using nested inner subqueries to be able to perform analysis on aggregated variables. This uses tables referenced in the </a:t>
            </a:r>
            <a:r>
              <a:rPr lang="en-US" dirty="0">
                <a:hlinkClick r:id="rId2" action="ppaction://hlinksldjump"/>
              </a:rPr>
              <a:t>most recent ERD</a:t>
            </a:r>
            <a:r>
              <a:rPr lang="en-US" dirty="0"/>
              <a:t> shown.</a:t>
            </a:r>
          </a:p>
        </p:txBody>
      </p:sp>
    </p:spTree>
    <p:extLst>
      <p:ext uri="{BB962C8B-B14F-4D97-AF65-F5344CB8AC3E}">
        <p14:creationId xmlns:p14="http://schemas.microsoft.com/office/powerpoint/2010/main" val="1145028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BAA948-741B-1E76-33E2-56A18EEB3309}"/>
              </a:ext>
            </a:extLst>
          </p:cNvPr>
          <p:cNvSpPr>
            <a:spLocks noGrp="1"/>
          </p:cNvSpPr>
          <p:nvPr>
            <p:ph idx="1"/>
          </p:nvPr>
        </p:nvSpPr>
        <p:spPr>
          <a:xfrm>
            <a:off x="684211" y="685801"/>
            <a:ext cx="10652656" cy="1143000"/>
          </a:xfrm>
        </p:spPr>
        <p:txBody>
          <a:bodyPr/>
          <a:lstStyle/>
          <a:p>
            <a:r>
              <a:rPr lang="en-US" dirty="0"/>
              <a:t>Objective: Identify which day-channel pair on which the most events occurred.</a:t>
            </a:r>
          </a:p>
        </p:txBody>
      </p:sp>
      <p:pic>
        <p:nvPicPr>
          <p:cNvPr id="7" name="Picture 6">
            <a:extLst>
              <a:ext uri="{FF2B5EF4-FFF2-40B4-BE49-F238E27FC236}">
                <a16:creationId xmlns:a16="http://schemas.microsoft.com/office/drawing/2014/main" id="{CDD224E1-86F2-61B2-2EDC-0F176F72F159}"/>
              </a:ext>
            </a:extLst>
          </p:cNvPr>
          <p:cNvPicPr>
            <a:picLocks noChangeAspect="1"/>
          </p:cNvPicPr>
          <p:nvPr/>
        </p:nvPicPr>
        <p:blipFill>
          <a:blip r:embed="rId2"/>
          <a:stretch>
            <a:fillRect/>
          </a:stretch>
        </p:blipFill>
        <p:spPr>
          <a:xfrm>
            <a:off x="1609375" y="1600601"/>
            <a:ext cx="8802328" cy="4715533"/>
          </a:xfrm>
          <a:prstGeom prst="rect">
            <a:avLst/>
          </a:prstGeom>
        </p:spPr>
      </p:pic>
      <p:cxnSp>
        <p:nvCxnSpPr>
          <p:cNvPr id="9" name="Straight Arrow Connector 8">
            <a:extLst>
              <a:ext uri="{FF2B5EF4-FFF2-40B4-BE49-F238E27FC236}">
                <a16:creationId xmlns:a16="http://schemas.microsoft.com/office/drawing/2014/main" id="{96B9D00B-ED9C-1845-1A70-03D7BF35B0A8}"/>
              </a:ext>
            </a:extLst>
          </p:cNvPr>
          <p:cNvCxnSpPr/>
          <p:nvPr/>
        </p:nvCxnSpPr>
        <p:spPr>
          <a:xfrm flipH="1">
            <a:off x="8720667" y="5469467"/>
            <a:ext cx="118533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0B498B0A-C2EA-5977-9CE2-C9B786D711AB}"/>
              </a:ext>
            </a:extLst>
          </p:cNvPr>
          <p:cNvCxnSpPr/>
          <p:nvPr/>
        </p:nvCxnSpPr>
        <p:spPr>
          <a:xfrm flipH="1">
            <a:off x="8720667" y="5867401"/>
            <a:ext cx="118533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18027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3B952-EF0E-9116-FD91-466DF4EDB09B}"/>
              </a:ext>
            </a:extLst>
          </p:cNvPr>
          <p:cNvSpPr>
            <a:spLocks noGrp="1"/>
          </p:cNvSpPr>
          <p:nvPr>
            <p:ph idx="1"/>
          </p:nvPr>
        </p:nvSpPr>
        <p:spPr>
          <a:xfrm>
            <a:off x="684211" y="685800"/>
            <a:ext cx="11042121" cy="1380067"/>
          </a:xfrm>
        </p:spPr>
        <p:txBody>
          <a:bodyPr/>
          <a:lstStyle/>
          <a:p>
            <a:r>
              <a:rPr lang="en-US" dirty="0"/>
              <a:t>Objective: Find the average number of events per day per channel.</a:t>
            </a:r>
          </a:p>
        </p:txBody>
      </p:sp>
      <p:pic>
        <p:nvPicPr>
          <p:cNvPr id="5" name="Picture 4">
            <a:extLst>
              <a:ext uri="{FF2B5EF4-FFF2-40B4-BE49-F238E27FC236}">
                <a16:creationId xmlns:a16="http://schemas.microsoft.com/office/drawing/2014/main" id="{5F3A728C-0AF4-EB7D-B008-529F05F87423}"/>
              </a:ext>
            </a:extLst>
          </p:cNvPr>
          <p:cNvPicPr>
            <a:picLocks noChangeAspect="1"/>
          </p:cNvPicPr>
          <p:nvPr/>
        </p:nvPicPr>
        <p:blipFill>
          <a:blip r:embed="rId2"/>
          <a:stretch>
            <a:fillRect/>
          </a:stretch>
        </p:blipFill>
        <p:spPr>
          <a:xfrm>
            <a:off x="1713888" y="1772382"/>
            <a:ext cx="8764223" cy="4667901"/>
          </a:xfrm>
          <a:prstGeom prst="rect">
            <a:avLst/>
          </a:prstGeom>
        </p:spPr>
      </p:pic>
    </p:spTree>
    <p:extLst>
      <p:ext uri="{BB962C8B-B14F-4D97-AF65-F5344CB8AC3E}">
        <p14:creationId xmlns:p14="http://schemas.microsoft.com/office/powerpoint/2010/main" val="34757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828509-75D5-DBCE-7C27-275AE32ACAD2}"/>
              </a:ext>
            </a:extLst>
          </p:cNvPr>
          <p:cNvPicPr>
            <a:picLocks noChangeAspect="1"/>
          </p:cNvPicPr>
          <p:nvPr/>
        </p:nvPicPr>
        <p:blipFill>
          <a:blip r:embed="rId2"/>
          <a:stretch>
            <a:fillRect/>
          </a:stretch>
        </p:blipFill>
        <p:spPr>
          <a:xfrm>
            <a:off x="2938022" y="28100"/>
            <a:ext cx="6315956" cy="6801799"/>
          </a:xfrm>
          <a:prstGeom prst="rect">
            <a:avLst/>
          </a:prstGeom>
        </p:spPr>
      </p:pic>
      <p:sp>
        <p:nvSpPr>
          <p:cNvPr id="8" name="Content Placeholder 2">
            <a:extLst>
              <a:ext uri="{FF2B5EF4-FFF2-40B4-BE49-F238E27FC236}">
                <a16:creationId xmlns:a16="http://schemas.microsoft.com/office/drawing/2014/main" id="{85C77346-1AFF-316C-AE21-2E2354CC0524}"/>
              </a:ext>
            </a:extLst>
          </p:cNvPr>
          <p:cNvSpPr>
            <a:spLocks noGrp="1"/>
          </p:cNvSpPr>
          <p:nvPr>
            <p:ph idx="1"/>
          </p:nvPr>
        </p:nvSpPr>
        <p:spPr>
          <a:xfrm>
            <a:off x="5154083" y="4922308"/>
            <a:ext cx="3845984" cy="1673225"/>
          </a:xfrm>
        </p:spPr>
        <p:txBody>
          <a:bodyPr>
            <a:normAutofit fontScale="85000" lnSpcReduction="20000"/>
          </a:bodyPr>
          <a:lstStyle/>
          <a:p>
            <a:pPr marL="0" indent="0">
              <a:buNone/>
            </a:pPr>
            <a:r>
              <a:rPr lang="en-US" sz="2100" dirty="0"/>
              <a:t>--I created the category table, indicated the primary key, inserted values into the table (using Excel to create the syntax). The output of the category table is shown in the results window.</a:t>
            </a:r>
          </a:p>
        </p:txBody>
      </p:sp>
    </p:spTree>
    <p:extLst>
      <p:ext uri="{BB962C8B-B14F-4D97-AF65-F5344CB8AC3E}">
        <p14:creationId xmlns:p14="http://schemas.microsoft.com/office/powerpoint/2010/main" val="337964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2CCF4-6F79-E48F-17C6-74E862654EFC}"/>
              </a:ext>
            </a:extLst>
          </p:cNvPr>
          <p:cNvPicPr>
            <a:picLocks noChangeAspect="1"/>
          </p:cNvPicPr>
          <p:nvPr/>
        </p:nvPicPr>
        <p:blipFill>
          <a:blip r:embed="rId2"/>
          <a:stretch>
            <a:fillRect/>
          </a:stretch>
        </p:blipFill>
        <p:spPr>
          <a:xfrm>
            <a:off x="4035291" y="0"/>
            <a:ext cx="6407418" cy="6858000"/>
          </a:xfrm>
          <a:prstGeom prst="rect">
            <a:avLst/>
          </a:prstGeom>
        </p:spPr>
      </p:pic>
      <p:sp>
        <p:nvSpPr>
          <p:cNvPr id="6" name="Content Placeholder 2">
            <a:extLst>
              <a:ext uri="{FF2B5EF4-FFF2-40B4-BE49-F238E27FC236}">
                <a16:creationId xmlns:a16="http://schemas.microsoft.com/office/drawing/2014/main" id="{CF0D9177-83D5-DFBA-9F1E-0BC6FA4DBDDA}"/>
              </a:ext>
            </a:extLst>
          </p:cNvPr>
          <p:cNvSpPr>
            <a:spLocks noGrp="1"/>
          </p:cNvSpPr>
          <p:nvPr>
            <p:ph idx="1"/>
          </p:nvPr>
        </p:nvSpPr>
        <p:spPr>
          <a:xfrm>
            <a:off x="133349" y="1561040"/>
            <a:ext cx="3481918" cy="2646893"/>
          </a:xfrm>
        </p:spPr>
        <p:txBody>
          <a:bodyPr>
            <a:normAutofit fontScale="92500" lnSpcReduction="20000"/>
          </a:bodyPr>
          <a:lstStyle/>
          <a:p>
            <a:pPr marL="0" indent="0">
              <a:buNone/>
            </a:pPr>
            <a:r>
              <a:rPr lang="en-US" sz="2100" dirty="0"/>
              <a:t>--I created the inventory table, which is a child to the category table. It includes a foreign key constraint from the category table. I inserted values into the table (using Excel to create the syntax). The output of the inventory table is shown in the results window.</a:t>
            </a:r>
          </a:p>
        </p:txBody>
      </p:sp>
    </p:spTree>
    <p:extLst>
      <p:ext uri="{BB962C8B-B14F-4D97-AF65-F5344CB8AC3E}">
        <p14:creationId xmlns:p14="http://schemas.microsoft.com/office/powerpoint/2010/main" val="398994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ctrTitle"/>
          </p:nvPr>
        </p:nvSpPr>
        <p:spPr/>
        <p:txBody>
          <a:bodyPr/>
          <a:lstStyle/>
          <a:p>
            <a:r>
              <a:rPr lang="en-US" dirty="0"/>
              <a:t>SQL Joins</a:t>
            </a:r>
          </a:p>
        </p:txBody>
      </p:sp>
      <p:sp>
        <p:nvSpPr>
          <p:cNvPr id="3" name="Subtitle 2">
            <a:extLst>
              <a:ext uri="{FF2B5EF4-FFF2-40B4-BE49-F238E27FC236}">
                <a16:creationId xmlns:a16="http://schemas.microsoft.com/office/drawing/2014/main" id="{0102AE67-7934-E738-2842-65AECA272587}"/>
              </a:ext>
            </a:extLst>
          </p:cNvPr>
          <p:cNvSpPr>
            <a:spLocks noGrp="1"/>
          </p:cNvSpPr>
          <p:nvPr>
            <p:ph type="subTitle" idx="1"/>
          </p:nvPr>
        </p:nvSpPr>
        <p:spPr>
          <a:xfrm>
            <a:off x="684212" y="3731034"/>
            <a:ext cx="6443391" cy="1655762"/>
          </a:xfrm>
        </p:spPr>
        <p:txBody>
          <a:bodyPr/>
          <a:lstStyle/>
          <a:p>
            <a:r>
              <a:rPr lang="en-US" dirty="0"/>
              <a:t>Here are screenshots of SQL joins and their output, which I used to create custom tables to analyze within Microstrategy </a:t>
            </a:r>
          </a:p>
        </p:txBody>
      </p:sp>
    </p:spTree>
    <p:custDataLst>
      <p:tags r:id="rId1"/>
    </p:custDataLst>
    <p:extLst>
      <p:ext uri="{BB962C8B-B14F-4D97-AF65-F5344CB8AC3E}">
        <p14:creationId xmlns:p14="http://schemas.microsoft.com/office/powerpoint/2010/main" val="43756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6032-0CB1-6705-50C2-36BD7BCCA407}"/>
              </a:ext>
            </a:extLst>
          </p:cNvPr>
          <p:cNvSpPr>
            <a:spLocks noGrp="1"/>
          </p:cNvSpPr>
          <p:nvPr>
            <p:ph type="title"/>
          </p:nvPr>
        </p:nvSpPr>
        <p:spPr>
          <a:xfrm>
            <a:off x="640669" y="660952"/>
            <a:ext cx="8534400" cy="1507067"/>
          </a:xfrm>
        </p:spPr>
        <p:txBody>
          <a:bodyPr/>
          <a:lstStyle/>
          <a:p>
            <a:r>
              <a:rPr lang="en-US" dirty="0"/>
              <a:t>ERD</a:t>
            </a:r>
          </a:p>
        </p:txBody>
      </p:sp>
      <p:sp>
        <p:nvSpPr>
          <p:cNvPr id="3" name="Content Placeholder 2">
            <a:extLst>
              <a:ext uri="{FF2B5EF4-FFF2-40B4-BE49-F238E27FC236}">
                <a16:creationId xmlns:a16="http://schemas.microsoft.com/office/drawing/2014/main" id="{F75878B4-C174-B08E-4799-2132AF517C13}"/>
              </a:ext>
            </a:extLst>
          </p:cNvPr>
          <p:cNvSpPr>
            <a:spLocks noGrp="1"/>
          </p:cNvSpPr>
          <p:nvPr>
            <p:ph idx="1"/>
          </p:nvPr>
        </p:nvSpPr>
        <p:spPr>
          <a:xfrm>
            <a:off x="692920" y="1607911"/>
            <a:ext cx="2771775" cy="4351338"/>
          </a:xfrm>
        </p:spPr>
        <p:txBody>
          <a:bodyPr/>
          <a:lstStyle/>
          <a:p>
            <a:r>
              <a:rPr lang="en-US" sz="2400" dirty="0"/>
              <a:t>We used a </a:t>
            </a:r>
            <a:r>
              <a:rPr lang="en-US" sz="2400" dirty="0" err="1"/>
              <a:t>fivetran</a:t>
            </a:r>
            <a:r>
              <a:rPr lang="en-US" sz="2400" dirty="0"/>
              <a:t> to connect SurveyMonkey data source and our RDMS Snowflake</a:t>
            </a:r>
          </a:p>
          <a:p>
            <a:endParaRPr lang="en-US" sz="2400" dirty="0">
              <a:hlinkClick r:id="rId3">
                <a:extLst>
                  <a:ext uri="{A12FA001-AC4F-418D-AE19-62706E023703}">
                    <ahyp:hlinkClr xmlns:ahyp="http://schemas.microsoft.com/office/drawing/2018/hyperlinkcolor" val="tx"/>
                  </a:ext>
                </a:extLst>
              </a:hlinkClick>
            </a:endParaRPr>
          </a:p>
          <a:p>
            <a:r>
              <a:rPr lang="en-US" dirty="0">
                <a:hlinkClick r:id="rId3"/>
              </a:rPr>
              <a:t>Full ERD Here</a:t>
            </a:r>
            <a:r>
              <a:rPr lang="en-US" dirty="0"/>
              <a:t> </a:t>
            </a:r>
          </a:p>
        </p:txBody>
      </p:sp>
      <p:pic>
        <p:nvPicPr>
          <p:cNvPr id="5" name="Picture 4">
            <a:extLst>
              <a:ext uri="{FF2B5EF4-FFF2-40B4-BE49-F238E27FC236}">
                <a16:creationId xmlns:a16="http://schemas.microsoft.com/office/drawing/2014/main" id="{019C6F83-B365-CD76-1C4D-9026A81B4070}"/>
              </a:ext>
            </a:extLst>
          </p:cNvPr>
          <p:cNvPicPr>
            <a:picLocks noChangeAspect="1"/>
          </p:cNvPicPr>
          <p:nvPr/>
        </p:nvPicPr>
        <p:blipFill>
          <a:blip r:embed="rId4"/>
          <a:stretch>
            <a:fillRect/>
          </a:stretch>
        </p:blipFill>
        <p:spPr>
          <a:xfrm>
            <a:off x="3773692" y="715962"/>
            <a:ext cx="8089074" cy="5495926"/>
          </a:xfrm>
          <a:prstGeom prst="rect">
            <a:avLst/>
          </a:prstGeom>
        </p:spPr>
      </p:pic>
    </p:spTree>
    <p:custDataLst>
      <p:tags r:id="rId1"/>
    </p:custDataLst>
    <p:extLst>
      <p:ext uri="{BB962C8B-B14F-4D97-AF65-F5344CB8AC3E}">
        <p14:creationId xmlns:p14="http://schemas.microsoft.com/office/powerpoint/2010/main" val="420758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3243CA-E42E-C208-2416-F38F6F300FEE}"/>
              </a:ext>
            </a:extLst>
          </p:cNvPr>
          <p:cNvPicPr>
            <a:picLocks noChangeAspect="1"/>
          </p:cNvPicPr>
          <p:nvPr/>
        </p:nvPicPr>
        <p:blipFill>
          <a:blip r:embed="rId3"/>
          <a:stretch>
            <a:fillRect/>
          </a:stretch>
        </p:blipFill>
        <p:spPr>
          <a:xfrm>
            <a:off x="1154705" y="0"/>
            <a:ext cx="9882589" cy="6858000"/>
          </a:xfrm>
          <a:prstGeom prst="rect">
            <a:avLst/>
          </a:prstGeom>
        </p:spPr>
      </p:pic>
      <p:sp>
        <p:nvSpPr>
          <p:cNvPr id="3" name="Content Placeholder 2">
            <a:extLst>
              <a:ext uri="{FF2B5EF4-FFF2-40B4-BE49-F238E27FC236}">
                <a16:creationId xmlns:a16="http://schemas.microsoft.com/office/drawing/2014/main" id="{36BCB5C8-E053-284F-7808-D2C83A7572DB}"/>
              </a:ext>
            </a:extLst>
          </p:cNvPr>
          <p:cNvSpPr>
            <a:spLocks noGrp="1"/>
          </p:cNvSpPr>
          <p:nvPr>
            <p:ph idx="1"/>
          </p:nvPr>
        </p:nvSpPr>
        <p:spPr>
          <a:xfrm>
            <a:off x="5543550" y="968375"/>
            <a:ext cx="5057776" cy="1431925"/>
          </a:xfrm>
        </p:spPr>
        <p:txBody>
          <a:bodyPr>
            <a:normAutofit fontScale="92500" lnSpcReduction="10000"/>
          </a:bodyPr>
          <a:lstStyle/>
          <a:p>
            <a:pPr marL="0" indent="0">
              <a:buNone/>
            </a:pPr>
            <a:r>
              <a:rPr lang="en-US" sz="2100" dirty="0"/>
              <a:t>--Joining fields from survey history and collector tables from SurveyMonkey into Microstrategy; Used RIGHT and LEFT commands to split one column into two variables</a:t>
            </a:r>
          </a:p>
        </p:txBody>
      </p:sp>
    </p:spTree>
    <p:custDataLst>
      <p:tags r:id="rId1"/>
    </p:custDataLst>
    <p:extLst>
      <p:ext uri="{BB962C8B-B14F-4D97-AF65-F5344CB8AC3E}">
        <p14:creationId xmlns:p14="http://schemas.microsoft.com/office/powerpoint/2010/main" val="382949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923963-AE2E-C22A-CFC1-B4892EF9A53D}"/>
              </a:ext>
            </a:extLst>
          </p:cNvPr>
          <p:cNvPicPr>
            <a:picLocks noChangeAspect="1"/>
          </p:cNvPicPr>
          <p:nvPr/>
        </p:nvPicPr>
        <p:blipFill>
          <a:blip r:embed="rId3"/>
          <a:stretch>
            <a:fillRect/>
          </a:stretch>
        </p:blipFill>
        <p:spPr>
          <a:xfrm>
            <a:off x="1152180" y="0"/>
            <a:ext cx="9887639" cy="6858000"/>
          </a:xfrm>
          <a:prstGeom prst="rect">
            <a:avLst/>
          </a:prstGeom>
        </p:spPr>
      </p:pic>
      <p:sp>
        <p:nvSpPr>
          <p:cNvPr id="9" name="TextBox 8">
            <a:extLst>
              <a:ext uri="{FF2B5EF4-FFF2-40B4-BE49-F238E27FC236}">
                <a16:creationId xmlns:a16="http://schemas.microsoft.com/office/drawing/2014/main" id="{52EFEE74-D84B-C9A4-A883-0D419CDE7C2B}"/>
              </a:ext>
            </a:extLst>
          </p:cNvPr>
          <p:cNvSpPr txBox="1"/>
          <p:nvPr/>
        </p:nvSpPr>
        <p:spPr>
          <a:xfrm>
            <a:off x="4432663" y="1197820"/>
            <a:ext cx="6328482" cy="384721"/>
          </a:xfrm>
          <a:prstGeom prst="rect">
            <a:avLst/>
          </a:prstGeom>
          <a:noFill/>
        </p:spPr>
        <p:txBody>
          <a:bodyPr wrap="square">
            <a:spAutoFit/>
          </a:bodyPr>
          <a:lstStyle/>
          <a:p>
            <a:r>
              <a:rPr lang="en-US" sz="1900" dirty="0">
                <a:solidFill>
                  <a:schemeClr val="bg2">
                    <a:lumMod val="75000"/>
                  </a:schemeClr>
                </a:solidFill>
              </a:rPr>
              <a:t>--Joining fields from 4 separate tables using SQL DML</a:t>
            </a:r>
          </a:p>
        </p:txBody>
      </p:sp>
    </p:spTree>
    <p:custDataLst>
      <p:tags r:id="rId1"/>
    </p:custDataLst>
    <p:extLst>
      <p:ext uri="{BB962C8B-B14F-4D97-AF65-F5344CB8AC3E}">
        <p14:creationId xmlns:p14="http://schemas.microsoft.com/office/powerpoint/2010/main" val="2698296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DESIGN_ID_SLICE" val="yBpUOwjZ"/>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201</TotalTime>
  <Words>840</Words>
  <Application>Microsoft Office PowerPoint</Application>
  <PresentationFormat>Widescreen</PresentationFormat>
  <Paragraphs>38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Slice</vt:lpstr>
      <vt:lpstr>SQL WORK SAMPLES</vt:lpstr>
      <vt:lpstr>CREATe &amp; POPULATE tables</vt:lpstr>
      <vt:lpstr>PowerPoint Presentation</vt:lpstr>
      <vt:lpstr>PowerPoint Presentation</vt:lpstr>
      <vt:lpstr>PowerPoint Presentation</vt:lpstr>
      <vt:lpstr>SQL Joins</vt:lpstr>
      <vt:lpstr>ERD</vt:lpstr>
      <vt:lpstr>PowerPoint Presentation</vt:lpstr>
      <vt:lpstr>PowerPoint Presentation</vt:lpstr>
      <vt:lpstr>PowerPoint Presentation</vt:lpstr>
      <vt:lpstr>Joining tables to answer business questions</vt:lpstr>
      <vt:lpstr>ERD</vt:lpstr>
      <vt:lpstr>PowerPoint Presentation</vt:lpstr>
      <vt:lpstr>PowerPoint Presentation</vt:lpstr>
      <vt:lpstr>PowerPoint Presentation</vt:lpstr>
      <vt:lpstr>PowerPoint Presentation</vt:lpstr>
      <vt:lpstr>PowerPoint Presentation</vt:lpstr>
      <vt:lpstr>SQL QUERY TABLES</vt:lpstr>
      <vt:lpstr>ERD</vt:lpstr>
      <vt:lpstr>PowerPoint Presentation</vt:lpstr>
      <vt:lpstr>PowerPoint Presentation</vt:lpstr>
      <vt:lpstr>PowerPoint Presentation</vt:lpstr>
      <vt:lpstr>ERD</vt:lpstr>
      <vt:lpstr>PowerPoint Presentation</vt:lpstr>
      <vt:lpstr>PowerPoint Presentation</vt:lpstr>
      <vt:lpstr>PowerPoint Presentation</vt:lpstr>
      <vt:lpstr>SQL case statements</vt:lpstr>
      <vt:lpstr>PowerPoint Presentation</vt:lpstr>
      <vt:lpstr>PowerPoint Presentation</vt:lpstr>
      <vt:lpstr>SQL SUBQUERIES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Meagan Windler</dc:creator>
  <cp:lastModifiedBy>Meagan Windler</cp:lastModifiedBy>
  <cp:revision>3</cp:revision>
  <dcterms:created xsi:type="dcterms:W3CDTF">2023-04-14T16:31:44Z</dcterms:created>
  <dcterms:modified xsi:type="dcterms:W3CDTF">2023-04-28T18:41:23Z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1ED993B9-7182-4819-AD36-5D3807967D7E</vt:lpwstr>
  </property>
  <property fmtid="{D5CDD505-2E9C-101B-9397-08002B2CF9AE}" pid="3" name="ArticulatePath">
    <vt:lpwstr>Presentation1</vt:lpwstr>
  </property>
</Properties>
</file>