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Amatic SC"/>
      <p:regular r:id="rId45"/>
      <p:bold r:id="rId46"/>
    </p:embeddedFont>
    <p:embeddedFont>
      <p:font typeface="Source Code Pr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AmaticSC-bold.fntdata"/><Relationship Id="rId45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SourceCodePro-bold.fntdata"/><Relationship Id="rId47" Type="http://schemas.openxmlformats.org/officeDocument/2006/relationships/font" Target="fonts/SourceCodePro-regular.fntdata"/><Relationship Id="rId49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91b5c82a1f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91b5c82a1f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1b5c82a1f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1b5c82a1f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1b5c82a1f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1b5c82a1f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1b5c82a1f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1b5c82a1f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1b5c82a1f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1b5c82a1f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1b5c82a1f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1b5c82a1f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1b5c82a1f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1b5c82a1f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1b5c82a1f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1b5c82a1f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1b5c82a1f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1b5c82a1f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1b5c82a1f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1b5c82a1f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1b5c82a1f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1b5c82a1f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1b5c82a1f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1b5c82a1f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1b5c82a1f_0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1b5c82a1f_0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1b5c82a1f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1b5c82a1f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1b5c82a1f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1b5c82a1f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1b5c82a1f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1b5c82a1f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1b5c82a1f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91b5c82a1f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1b5c82a1f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1b5c82a1f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1b5c82a1f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91b5c82a1f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1b5c82a1f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91b5c82a1f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91b5c82a1f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91b5c82a1f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91b5c82a1f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91b5c82a1f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1b5c82a1f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1b5c82a1f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1b5c82a1f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91b5c82a1f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1b5c82a1f_0_1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91b5c82a1f_0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91b5c82a1f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91b5c82a1f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1b5c82a1f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91b5c82a1f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1b5c82a1f_0_1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91b5c82a1f_0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91b5c82a1f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91b5c82a1f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1b5c82a1f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1b5c82a1f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1b5c82a1f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1b5c82a1f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1b5c82a1f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1b5c82a1f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1b5c82a1f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1b5c82a1f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1b5c82a1f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1b5c82a1f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1b5c82a1f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1b5c82a1f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rive.google.com/file/d/1jOfqEZXHhgj2zV3X5cXuhaHvRHtFYnJm/view?usp=share_link" TargetMode="External"/><Relationship Id="rId4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Risk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- Hackathon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Meaga Varsha Ramakrishnan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75" y="1323975"/>
            <a:ext cx="4114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400" y="1328725"/>
            <a:ext cx="4143375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11700"/>
            <a:ext cx="852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80"/>
              <a:t>NULL Contributions</a:t>
            </a:r>
            <a:endParaRPr sz="5480"/>
          </a:p>
        </p:txBody>
      </p:sp>
      <p:sp>
        <p:nvSpPr>
          <p:cNvPr id="125" name="Google Shape;125;p22"/>
          <p:cNvSpPr txBox="1"/>
          <p:nvPr/>
        </p:nvSpPr>
        <p:spPr>
          <a:xfrm>
            <a:off x="438450" y="4309475"/>
            <a:ext cx="8267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Source Code Pro"/>
                <a:ea typeface="Source Code Pro"/>
                <a:cs typeface="Source Code Pro"/>
                <a:sym typeface="Source Code Pro"/>
              </a:rPr>
              <a:t>Row-wise NULL contributions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are also evaluated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Train - 76 rows with 5 null values in the same row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Test -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76 rows with 5 null values in the same row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11700"/>
            <a:ext cx="852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80"/>
              <a:t>Unique Value Distribution - train</a:t>
            </a:r>
            <a:endParaRPr sz="5480"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226" y="1112700"/>
            <a:ext cx="5941133" cy="39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311700"/>
            <a:ext cx="852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80"/>
              <a:t>Unique Value Distribution - test</a:t>
            </a:r>
            <a:endParaRPr sz="5480"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725" y="1112700"/>
            <a:ext cx="6697586" cy="39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11700"/>
            <a:ext cx="852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80"/>
              <a:t>Unique Value Distribution - tARGET</a:t>
            </a:r>
            <a:endParaRPr sz="5480"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400" y="1265100"/>
            <a:ext cx="3726000" cy="37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6312925" y="2460250"/>
            <a:ext cx="23724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Indicates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the Dataset is IMBALANCED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45" name="Google Shape;145;p25"/>
          <p:cNvCxnSpPr/>
          <p:nvPr/>
        </p:nvCxnSpPr>
        <p:spPr>
          <a:xfrm rot="10800000">
            <a:off x="5457225" y="2860750"/>
            <a:ext cx="68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00" y="1112700"/>
            <a:ext cx="3268250" cy="29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311700"/>
            <a:ext cx="852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80"/>
              <a:t>Other Plots</a:t>
            </a:r>
            <a:endParaRPr sz="548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80"/>
              <a:t>Feature Engineering</a:t>
            </a:r>
            <a:endParaRPr sz="548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columns are dropped as they are </a:t>
            </a:r>
            <a:r>
              <a:rPr b="1" lang="en"/>
              <a:t>Highly Cardinal</a:t>
            </a:r>
            <a:r>
              <a:rPr lang="en"/>
              <a:t> (has more Unique values)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emp_title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title</a:t>
            </a:r>
            <a:endParaRPr/>
          </a:p>
        </p:txBody>
      </p:sp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311700"/>
            <a:ext cx="852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80"/>
              <a:t>Dropping Columns - High Cardinality</a:t>
            </a:r>
            <a:endParaRPr sz="5480"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575" y="3013700"/>
            <a:ext cx="67627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412" y="4210763"/>
            <a:ext cx="4467175" cy="5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KNN-IMPUTER Code Snippet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093850"/>
            <a:ext cx="8520600" cy="4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impute_null_values_using_knn_imputer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column_to_be_imputed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column_type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columns_to_be_considered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n_neighbors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knn_imputer = </a:t>
            </a:r>
            <a:r>
              <a:rPr b="1"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KNNImputer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(n_neighbors=n_neighbors)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data_to_impute = df[columns_to_be_considered+[column_to_be_imputed]]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print('Value Counts (before imputation) : \n',data_to_impute[columns_to_be_considered].value_counts(dropna=False))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value_counts_df_before = data_to_impute[column_to_be_imputed].value_counts(dropna=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).rename_axis(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'unique_values'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).reset_index(name=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'count_before_imputation'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).sort_values(by=[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'unique_values'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value_counts_df_before[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'unique_values'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value_counts_df_before[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'unique_values'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].fillna(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).astype(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'str'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knn_imputer.fit(data_to_impute)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imputed_data = knn_imputer.transform(data_to_impute)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imputed_data = pd.DataFrame(imputed_data, columns= data_to_impute.columns)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column_type==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'int'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df[column_to_be_imputed] = imputed_data[column_to_be_imputed].astype(</a:t>
            </a:r>
            <a:r>
              <a:rPr lang="en" sz="105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df[column_to_be_imputed] = imputed_data[column_to_be_imputed]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print('Null Counts (after imputation) : \n',df[columns_to_be_considered].value_counts(dropna=False))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value_counts_df_after = df[column_to_be_imputed].astype(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'float'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).astype(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'str'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).value_counts(dropna=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).rename_axis(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'unique_values'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).reset_index(name=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'count_after_imputation'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).sort_values(by=[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'unique_values'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value_counts_df = value_counts_df_before.merge(value_counts_df_after, on=[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'unique_values'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 how=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'left'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value_counts_df[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'no_of_values_imputed'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value_counts_df[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'count_after_imputation'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- value_counts_df[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'count_before_imputation'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column_type==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'int'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display(value_counts_df)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df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earliest_cr_line_year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2092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the </a:t>
            </a:r>
            <a:r>
              <a:rPr i="1" lang="en"/>
              <a:t>Month-Year</a:t>
            </a:r>
            <a:r>
              <a:rPr lang="en"/>
              <a:t> format </a:t>
            </a:r>
            <a:r>
              <a:rPr b="1" i="1" lang="en"/>
              <a:t>earliest_cr_line </a:t>
            </a:r>
            <a:r>
              <a:rPr lang="en"/>
              <a:t>column to </a:t>
            </a:r>
            <a:r>
              <a:rPr b="1" i="1" lang="en"/>
              <a:t>earliest_cr_line_month </a:t>
            </a:r>
            <a:r>
              <a:rPr lang="en"/>
              <a:t>(Month) and </a:t>
            </a:r>
            <a:r>
              <a:rPr b="1" i="1" lang="en"/>
              <a:t>earliest_cr_line_year </a:t>
            </a:r>
            <a:r>
              <a:rPr lang="en"/>
              <a:t>(Year) separately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Dropping the </a:t>
            </a:r>
            <a:r>
              <a:rPr b="1" i="1" lang="en"/>
              <a:t>earliest_cr_line </a:t>
            </a:r>
            <a:r>
              <a:rPr lang="en"/>
              <a:t>column</a:t>
            </a:r>
            <a:endParaRPr/>
          </a:p>
        </p:txBody>
      </p:sp>
      <p:sp>
        <p:nvSpPr>
          <p:cNvPr id="177" name="Google Shape;177;p30"/>
          <p:cNvSpPr txBox="1"/>
          <p:nvPr/>
        </p:nvSpPr>
        <p:spPr>
          <a:xfrm>
            <a:off x="574750" y="3052050"/>
            <a:ext cx="82575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data[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'earliest_cr_line_year'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 data[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'earliest_cr_line_month'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pd.DatetimeIndex(data[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'earliest_cr_line'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]).year, pd.DatetimeIndex(data[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'earliest_cr_line'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]).month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data = data.drop(columns =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'earliest_cr_line'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data.head(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emp_length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emp_length columns values are suffixed with ' years', so splitting the column based on this siffix.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Replacing the following to maintain a standard format: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10+ years : 10 years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year : 1 years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 1 year : 1 years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 txBox="1"/>
          <p:nvPr/>
        </p:nvSpPr>
        <p:spPr>
          <a:xfrm>
            <a:off x="633075" y="3366350"/>
            <a:ext cx="4832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data[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'emp_length'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data[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'emp_length'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].replace({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'10+ years'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'10 years'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'1 year'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'&lt; 1 year'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'1 years'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en" sz="105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.split(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 years"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,n=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expand=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450" y="2335375"/>
            <a:ext cx="3014150" cy="28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TOC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Data Analysis and Pre-processing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 and Discussions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Summary - (attached google sheet link)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emp_length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NULL values are imputed using KNN-Imputer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emp_len_imputed = impute_null_values_using_knn_imputer(data,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column_to_be_imputed=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'emp_length'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column_type =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'int'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columns_to_be_considered=[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'annual_inc'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'earliest_cr_line_year'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'loan_amnt'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n_neighbors=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fico_range_high , fico_range_low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exists a straight-forward linear relationship between these two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So, creating ‘</a:t>
            </a:r>
            <a:r>
              <a:rPr b="1" i="1" lang="en"/>
              <a:t>fico_range_average</a:t>
            </a:r>
            <a:r>
              <a:rPr lang="en"/>
              <a:t>’, average column out of these and dropping these 2 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800" y="2785650"/>
            <a:ext cx="2895608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 txBox="1"/>
          <p:nvPr/>
        </p:nvSpPr>
        <p:spPr>
          <a:xfrm>
            <a:off x="778900" y="3063375"/>
            <a:ext cx="47448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emp_len_imputed[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'fico_range_average'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(emp_len_imputed[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'fico_range_low'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+ emp_len_imputed[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'fico_range_high'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 / 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050">
              <a:solidFill>
                <a:srgbClr val="098156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fico_range_avg = emp_len_imputed.drop(columns=[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'fico_range_low'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'fico_range_high'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home_ownership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23840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pre-process should be done:</a:t>
            </a:r>
            <a:endParaRPr/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i="1" lang="en"/>
              <a:t>NaN</a:t>
            </a:r>
            <a:r>
              <a:rPr b="1" lang="en"/>
              <a:t> </a:t>
            </a:r>
            <a:r>
              <a:rPr lang="en"/>
              <a:t>value is indicated as </a:t>
            </a:r>
            <a:r>
              <a:rPr b="1" i="1" lang="en"/>
              <a:t>NONE</a:t>
            </a:r>
            <a:endParaRPr b="1" i="1"/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'ANY'</a:t>
            </a:r>
            <a:r>
              <a:rPr lang="en"/>
              <a:t> and </a:t>
            </a:r>
            <a:r>
              <a:rPr b="1" i="1" lang="en"/>
              <a:t>'OTHER'</a:t>
            </a:r>
            <a:r>
              <a:rPr lang="en"/>
              <a:t> values are combined to </a:t>
            </a:r>
            <a:r>
              <a:rPr b="1" i="1" lang="en"/>
              <a:t>'OTHER'</a:t>
            </a:r>
            <a:endParaRPr b="1" i="1"/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NONE </a:t>
            </a:r>
            <a:r>
              <a:rPr lang="en"/>
              <a:t>is imputed with the </a:t>
            </a:r>
            <a:r>
              <a:rPr i="1" lang="en"/>
              <a:t>mode </a:t>
            </a:r>
            <a:r>
              <a:rPr lang="en"/>
              <a:t>value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787" y="2861450"/>
            <a:ext cx="2422050" cy="228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492" y="2889919"/>
            <a:ext cx="2355714" cy="222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34"/>
          <p:cNvCxnSpPr>
            <a:stCxn id="206" idx="3"/>
            <a:endCxn id="207" idx="1"/>
          </p:cNvCxnSpPr>
          <p:nvPr/>
        </p:nvCxnSpPr>
        <p:spPr>
          <a:xfrm>
            <a:off x="3986837" y="4002475"/>
            <a:ext cx="123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N</a:t>
            </a:r>
            <a:r>
              <a:rPr lang="en" sz="3380"/>
              <a:t>um_actv_bc_tl, mort_acc, tot_cur_bal, revol_bal, revol_util</a:t>
            </a:r>
            <a:endParaRPr sz="3380"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NaN values in these columns are imputed using KNN-Imputer</a:t>
            </a:r>
            <a:endParaRPr/>
          </a:p>
        </p:txBody>
      </p:sp>
      <p:sp>
        <p:nvSpPr>
          <p:cNvPr id="215" name="Google Shape;215;p35"/>
          <p:cNvSpPr txBox="1"/>
          <p:nvPr/>
        </p:nvSpPr>
        <p:spPr>
          <a:xfrm>
            <a:off x="599550" y="2002650"/>
            <a:ext cx="79449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actv_bc_tl = impute_null_values_using_knn_imputer(fico_range_avg,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column_to_be_imputed=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'num_actv_bc_tl'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column_type=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'int'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columns_to_be_considered=[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'loan_amnt'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'fico_range_average'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n_neighbors=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5"/>
          <p:cNvSpPr txBox="1"/>
          <p:nvPr/>
        </p:nvSpPr>
        <p:spPr>
          <a:xfrm>
            <a:off x="599550" y="3445650"/>
            <a:ext cx="82329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mort_acc = impute_null_values_using_knn_imputer(actv_bc_tl,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column_to_be_imputed=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'mort_acc'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column_type=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'int'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columns_to_be_considered=[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'loan_amnt'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'fico_range_average'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'num_actv_bc_tl'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n_neighbors=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following replacements are done: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 60 months’ - 60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 36 months’ - 36</a:t>
            </a:r>
            <a:endParaRPr/>
          </a:p>
        </p:txBody>
      </p:sp>
      <p:sp>
        <p:nvSpPr>
          <p:cNvPr id="223" name="Google Shape;223;p36"/>
          <p:cNvSpPr txBox="1"/>
          <p:nvPr/>
        </p:nvSpPr>
        <p:spPr>
          <a:xfrm>
            <a:off x="641725" y="2401600"/>
            <a:ext cx="78669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na_filled[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'term'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na_filled[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'term'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].replace({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 60 months'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 36 months'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}).astype(</a:t>
            </a:r>
            <a:r>
              <a:rPr lang="en" sz="105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na_filled[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'term'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].dtype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 and sub_grade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table shows that the grade and sub_grade columns are related.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So, updating the sub_grade column with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numeric value </a:t>
            </a:r>
            <a:endParaRPr/>
          </a:p>
        </p:txBody>
      </p:sp>
      <p:pic>
        <p:nvPicPr>
          <p:cNvPr id="230" name="Google Shape;2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275" y="1759125"/>
            <a:ext cx="2133600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7"/>
          <p:cNvSpPr txBox="1"/>
          <p:nvPr/>
        </p:nvSpPr>
        <p:spPr>
          <a:xfrm>
            <a:off x="418075" y="3179450"/>
            <a:ext cx="59418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na_filled[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'sub_grade'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na_filled[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'sub_grade'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].astype(</a:t>
            </a:r>
            <a:r>
              <a:rPr lang="en" sz="105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na_filled[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'sub_grade'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].unique()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Ordinal Encode:</a:t>
            </a:r>
            <a:r>
              <a:rPr lang="en"/>
              <a:t> </a:t>
            </a:r>
            <a:r>
              <a:rPr i="1" lang="en"/>
              <a:t>grade, initial_list_status</a:t>
            </a:r>
            <a:r>
              <a:rPr lang="en"/>
              <a:t>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One-Hot Encode:</a:t>
            </a:r>
            <a:r>
              <a:rPr lang="en"/>
              <a:t> </a:t>
            </a:r>
            <a:r>
              <a:rPr i="1" lang="en"/>
              <a:t>addr_state, home_ownership, application_type, purpose, verification_status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80"/>
              <a:t>MODELING and DISCUSSIONS</a:t>
            </a:r>
            <a:endParaRPr sz="548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Created - scaling, sampling</a:t>
            </a:r>
            <a:endParaRPr/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scale_data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scaler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=StandardScaler()):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scaler.fit(data)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data_scaled = scaler.transform(data)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data_scaled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sampling_data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X_data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y_data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sampling_type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'oversampling'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sampling_type==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'oversampling'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sampler = RandomOverSampler()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sampler = RandomUnderSampler()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X_sampled, y_sampled = sampler.fit_resample(X_data, y_data)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X_sampled, y_sampled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Created - Train-Test split</a:t>
            </a:r>
            <a:endParaRPr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split_data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target_col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train_size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0.75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random_state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'Train Test Split...'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'Target Column :'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target_col)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"Train-Test Size : 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{train_size}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round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-train_size, 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)}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X = df.drop(columns=</a:t>
            </a:r>
            <a:r>
              <a:rPr lang="en" sz="105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(target_col))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Y = df[target_col]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display(X)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train_test_split(X, Y, train_size=train_size, stratify=Y, random_state=random_state)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80"/>
              <a:t>INTRODUCTION</a:t>
            </a:r>
            <a:endParaRPr sz="548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Created - get data for modeling</a:t>
            </a:r>
            <a:endParaRPr/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311700" y="98560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This function fetches the relevant modeling as per the </a:t>
            </a:r>
            <a:r>
              <a:rPr b="1" lang="en" sz="1100"/>
              <a:t>parameters</a:t>
            </a:r>
            <a:r>
              <a:rPr b="1" lang="en" sz="1100"/>
              <a:t>(scaling, sampling, features)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2"/>
          <p:cNvSpPr txBox="1"/>
          <p:nvPr/>
        </p:nvSpPr>
        <p:spPr>
          <a:xfrm>
            <a:off x="138300" y="1391675"/>
            <a:ext cx="8867400" cy="60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get_data_for_modeling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data_and_hack_test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target_col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important_features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scaling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sampling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sampling_type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data, hack_test, hack_results = data_and_hack_test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(target_col 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hack_test.columns.tolist())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(important_features)==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important_features = data.columns.tolist()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important_features_for_test_data = data.drop(columns=target_col).columns.tolist()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(important_features)).append(target_col)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data = data[</a:t>
            </a:r>
            <a:r>
              <a:rPr lang="en" sz="105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(important_features))]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hack_test = hack_test[</a:t>
            </a:r>
            <a:r>
              <a:rPr lang="en" sz="105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(important_features_for_test_data))]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X_train, X_test, y_train, y_test = split_data(data,target_col,train_size=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0.7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"Scaling : "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scaling)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scaling==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X_train, X_test, hack_test = scale_data(X_train), scale_data(X_test), scale_data(hack_test)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X_train, X_test, hack_test = X_train, X_test, hack_test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"Sampling : "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sampling)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sampling==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"Type : "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sampling_type)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sampling_type==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'oversampling'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X_train, y_train = sampling_data(X_train, y_train, sampling_type=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'oversampling'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X_train, y_train = sampling_data(X_train, y_train, sampling_type=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'undersampling'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sampling_type = 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X_train, X_test, y_train, y_test, hack_test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Created - applying models</a:t>
            </a:r>
            <a:endParaRPr/>
          </a:p>
        </p:txBody>
      </p:sp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311700" y="1014750"/>
            <a:ext cx="8520600" cy="4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applying_model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data_and_hack_test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target_col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base_model_name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important_features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=[],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scaling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sampling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sampling_type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'oversampling'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""" The model is passed as parameter, for GridSearchCV """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X_train, X_test, y_train, y_test, hack_test = get_data_for_modeling(data_and_hack_test, target_col, important_features, model,scaling, sampling, sampling_type)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important_features==[]: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feature_selection = 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50">
              <a:solidFill>
                <a:srgbClr val="0000FF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'Training the model with the best parameter...'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model.fit(X_train, y_train)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'Best Estimator : 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(model.best_estimator_)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feature_selection = 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50">
              <a:solidFill>
                <a:srgbClr val="0000FF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'Predicting results...'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train_pred = model.predict(X_train)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test_pred = model.predict(X_test)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hack_test_pred = model.predict(hack_test)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model_accuracy_info.append([base_model_name, 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'Scaling-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{scaling}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Sampling-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{sampling}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{sampling_type}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 FeatureSelection-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{feature_selection}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round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(accuracy_score(y_train, train_pred), 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round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(accuracy_score(y_test, test_pred),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round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(accuracy_score(hack_results, hack_test_pred),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round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(f1_score(y_train, train_pred),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round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(f1_score(y_test, test_pred),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round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(f1_score(hack_results, hack_test_pred),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  ])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(model_accuracy_info[</a:t>
            </a:r>
            <a:r>
              <a:rPr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SUMMARY</a:t>
            </a:r>
            <a:endParaRPr/>
          </a:p>
        </p:txBody>
      </p:sp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https://drive.google.com/file/d/1jOfqEZXHhgj2zV3X5cXuhaHvRHtFYnJm/view?usp=share_link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evaluation metric is </a:t>
            </a:r>
            <a:r>
              <a:rPr b="1" lang="en"/>
              <a:t>F1 score</a:t>
            </a:r>
            <a:endParaRPr b="1"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2798125"/>
            <a:ext cx="38100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80"/>
              <a:t>CONCLUSION</a:t>
            </a:r>
            <a:endParaRPr sz="548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1317475"/>
            <a:ext cx="708660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6"/>
          <p:cNvSpPr txBox="1"/>
          <p:nvPr/>
        </p:nvSpPr>
        <p:spPr>
          <a:xfrm>
            <a:off x="1737150" y="3207275"/>
            <a:ext cx="56697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chemeClr val="accent1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F1 Score of the best model  : 0.4324</a:t>
            </a:r>
            <a:endParaRPr b="1" sz="2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80"/>
              <a:t>THANK YOU</a:t>
            </a:r>
            <a:endParaRPr sz="548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r>
              <a:rPr lang="en"/>
              <a:t>information - SOURCE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2594900"/>
            <a:ext cx="988600" cy="98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6"/>
          <p:cNvCxnSpPr/>
          <p:nvPr/>
        </p:nvCxnSpPr>
        <p:spPr>
          <a:xfrm>
            <a:off x="2379250" y="3089200"/>
            <a:ext cx="58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6" name="Google Shape;76;p16"/>
          <p:cNvCxnSpPr/>
          <p:nvPr/>
        </p:nvCxnSpPr>
        <p:spPr>
          <a:xfrm>
            <a:off x="2952900" y="1878700"/>
            <a:ext cx="0" cy="24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6"/>
          <p:cNvCxnSpPr/>
          <p:nvPr/>
        </p:nvCxnSpPr>
        <p:spPr>
          <a:xfrm>
            <a:off x="2952900" y="1878700"/>
            <a:ext cx="5349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8" name="Google Shape;78;p16"/>
          <p:cNvCxnSpPr/>
          <p:nvPr/>
        </p:nvCxnSpPr>
        <p:spPr>
          <a:xfrm>
            <a:off x="2952900" y="2701475"/>
            <a:ext cx="5349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9" name="Google Shape;79;p16"/>
          <p:cNvCxnSpPr/>
          <p:nvPr/>
        </p:nvCxnSpPr>
        <p:spPr>
          <a:xfrm>
            <a:off x="2952900" y="3524238"/>
            <a:ext cx="5349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0" name="Google Shape;80;p16"/>
          <p:cNvCxnSpPr/>
          <p:nvPr/>
        </p:nvCxnSpPr>
        <p:spPr>
          <a:xfrm>
            <a:off x="2952900" y="4303150"/>
            <a:ext cx="5349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575" y="1591749"/>
            <a:ext cx="583500" cy="5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7575" y="2414525"/>
            <a:ext cx="583500" cy="5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7575" y="3237300"/>
            <a:ext cx="583500" cy="5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7575" y="4060075"/>
            <a:ext cx="583500" cy="5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194650" y="1760425"/>
            <a:ext cx="43560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matic SC"/>
                <a:ea typeface="Amatic SC"/>
                <a:cs typeface="Amatic SC"/>
                <a:sym typeface="Amatic SC"/>
              </a:rPr>
              <a:t>Credit Risk in Fintech Industry.docx</a:t>
            </a:r>
            <a:endParaRPr b="1" sz="19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194650" y="2594900"/>
            <a:ext cx="43560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matic SC"/>
                <a:ea typeface="Amatic SC"/>
                <a:cs typeface="Amatic SC"/>
                <a:sym typeface="Amatic SC"/>
              </a:rPr>
              <a:t>train_loan_data.csv</a:t>
            </a:r>
            <a:endParaRPr b="1" sz="19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171075" y="3429375"/>
            <a:ext cx="43560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matic SC"/>
                <a:ea typeface="Amatic SC"/>
                <a:cs typeface="Amatic SC"/>
                <a:sym typeface="Amatic SC"/>
              </a:rPr>
              <a:t>test_loan_data.csv</a:t>
            </a:r>
            <a:endParaRPr b="1" sz="19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171075" y="4152400"/>
            <a:ext cx="43560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matic SC"/>
                <a:ea typeface="Amatic SC"/>
                <a:cs typeface="Amatic SC"/>
                <a:sym typeface="Amatic SC"/>
              </a:rPr>
              <a:t>test_results.csv</a:t>
            </a:r>
            <a:endParaRPr b="1" sz="19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04988"/>
            <a:ext cx="8839201" cy="119073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186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80"/>
              <a:t>METHODOLOGY</a:t>
            </a:r>
            <a:endParaRPr sz="548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1455450" y="1974450"/>
            <a:ext cx="6233100" cy="11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 : Google Colab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Type : TPU</a:t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42450"/>
            <a:ext cx="852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80"/>
              <a:t>MODELING PLATFORM</a:t>
            </a:r>
            <a:endParaRPr sz="548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400" y="3321450"/>
            <a:ext cx="2709540" cy="1669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80"/>
              <a:t>EXPLORATORY DATA ANALYSIS</a:t>
            </a:r>
            <a:endParaRPr sz="548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763" y="-98150"/>
            <a:ext cx="5934475" cy="52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875" y="152400"/>
            <a:ext cx="547825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250" y="0"/>
            <a:ext cx="60795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