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" y="1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eaghan Winder" userId="e7dbd1f288b20f78" providerId="LiveId" clId="{36E8886D-1DAB-466C-917B-2C3B9300FE9E}"/>
    <pc:docChg chg="custSel modSld">
      <pc:chgData name="Meaghan Winder" userId="e7dbd1f288b20f78" providerId="LiveId" clId="{36E8886D-1DAB-466C-917B-2C3B9300FE9E}" dt="2020-02-25T19:32:48.518" v="97" actId="20577"/>
      <pc:docMkLst>
        <pc:docMk/>
      </pc:docMkLst>
      <pc:sldChg chg="modSp">
        <pc:chgData name="Meaghan Winder" userId="e7dbd1f288b20f78" providerId="LiveId" clId="{36E8886D-1DAB-466C-917B-2C3B9300FE9E}" dt="2020-02-23T21:55:26.525" v="1" actId="1076"/>
        <pc:sldMkLst>
          <pc:docMk/>
          <pc:sldMk cId="4100728253" sldId="256"/>
        </pc:sldMkLst>
        <pc:picChg chg="mod modCrop">
          <ac:chgData name="Meaghan Winder" userId="e7dbd1f288b20f78" providerId="LiveId" clId="{36E8886D-1DAB-466C-917B-2C3B9300FE9E}" dt="2020-02-23T21:55:26.525" v="1" actId="1076"/>
          <ac:picMkLst>
            <pc:docMk/>
            <pc:sldMk cId="4100728253" sldId="256"/>
            <ac:picMk id="6" creationId="{0A53C9EC-AF71-499A-8C5E-E12AB43FC3B4}"/>
          </ac:picMkLst>
        </pc:picChg>
      </pc:sldChg>
      <pc:sldChg chg="modSp">
        <pc:chgData name="Meaghan Winder" userId="e7dbd1f288b20f78" providerId="LiveId" clId="{36E8886D-1DAB-466C-917B-2C3B9300FE9E}" dt="2020-02-25T19:32:48.518" v="97" actId="20577"/>
        <pc:sldMkLst>
          <pc:docMk/>
          <pc:sldMk cId="1785460615" sldId="259"/>
        </pc:sldMkLst>
        <pc:spChg chg="mod">
          <ac:chgData name="Meaghan Winder" userId="e7dbd1f288b20f78" providerId="LiveId" clId="{36E8886D-1DAB-466C-917B-2C3B9300FE9E}" dt="2020-02-23T21:56:13.193" v="2" actId="2711"/>
          <ac:spMkLst>
            <pc:docMk/>
            <pc:sldMk cId="1785460615" sldId="259"/>
            <ac:spMk id="2" creationId="{226E3483-AF40-452C-9365-A0653CF284D2}"/>
          </ac:spMkLst>
        </pc:spChg>
        <pc:spChg chg="mod">
          <ac:chgData name="Meaghan Winder" userId="e7dbd1f288b20f78" providerId="LiveId" clId="{36E8886D-1DAB-466C-917B-2C3B9300FE9E}" dt="2020-02-25T19:32:48.518" v="97" actId="20577"/>
          <ac:spMkLst>
            <pc:docMk/>
            <pc:sldMk cId="1785460615" sldId="259"/>
            <ac:spMk id="3" creationId="{DA1F5996-A59F-4DF3-A1A6-AF8FAE48EBE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3451E-E02E-4583-BD63-E4B422D18C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75CE2C-EB17-463B-9DF4-3D5084289F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ED33B8-D5D3-4965-8A19-AB248DD5D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0EB29-CB84-4F9B-8F79-1D7AE1C432A2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620108-B3CD-49F6-9420-30429DDB2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A6B77C-CE90-4CB2-B91F-B40ABE05C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8F239-95EB-47AD-B701-08688B863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711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AB2E5-E49E-4C72-AAEB-4C2BF1F6B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954029-70F4-41D3-9299-8E6C6C16E1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562C5-C128-4274-AA84-31A19D094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0EB29-CB84-4F9B-8F79-1D7AE1C432A2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B76D8B-C26E-49C5-A5F6-9B9FDD544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1C32B8-6C8B-4C42-8F61-5FDF1F1AB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8F239-95EB-47AD-B701-08688B863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479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13CDE8-4F73-488E-9DF4-8CFAB72C84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591CC1-E83F-40BF-BC09-853441FA7C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05F8AF-231B-4584-8F98-B39F476D3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0EB29-CB84-4F9B-8F79-1D7AE1C432A2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948D71-E219-48F0-8538-4AF79A4D3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675145-4A43-4C3C-8A71-B3C64E3AF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8F239-95EB-47AD-B701-08688B863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922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C72DC-28EA-44CD-A49D-317376C1F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720166-1C12-4334-A85F-73268B81C6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BB180D-C362-4493-83B7-5574A3A88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0EB29-CB84-4F9B-8F79-1D7AE1C432A2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110E58-411B-4E86-96A5-27E85ED37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C3C2A7-44F1-4856-B130-C4DA9BC41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8F239-95EB-47AD-B701-08688B863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781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A6418-14C3-48D5-ABF5-EBA4D802F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3DCD8F-E4A9-4B5F-B04C-5B8FC1053E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2BAC43-679E-41D0-AD07-3749D74A1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0EB29-CB84-4F9B-8F79-1D7AE1C432A2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E0772E-D679-4644-ACE6-EEA5A2A5E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4C1859-7E75-4AAF-A425-B61CDB99C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8F239-95EB-47AD-B701-08688B863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489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99D63-B7A4-436E-A251-69425A15F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2FFEF-B556-414C-AFDF-0670F320EC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E14FA6-4588-41EE-8990-7A2074941B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05B82F-03B5-4342-8046-1D0C5E7DA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0EB29-CB84-4F9B-8F79-1D7AE1C432A2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FE6E10-335F-4601-9906-B516F6893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2A1650-6786-4CEB-AB0B-65402B5E5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8F239-95EB-47AD-B701-08688B863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210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705FB-E7CA-4952-AEA3-7F66D017A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E538F1-BD7A-44E3-BAAE-5E9261B019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388AE6-B7DC-4AA4-8A59-8DBA0012F5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CD7CDC-9CD0-4CA6-8210-C2A741C56B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8CE719-EA1C-49C8-8378-A02AE0420C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2F514B-F270-4EB6-ACEA-28485A839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0EB29-CB84-4F9B-8F79-1D7AE1C432A2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2C4C35-600D-4938-8347-5C4662C67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BA8F88-4B5F-4491-B043-4FB5B2B97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8F239-95EB-47AD-B701-08688B863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237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FF6CB-E1C4-46A7-974A-869BF2FC9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CAE7D5-2A25-477A-8C9C-71AE42992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0EB29-CB84-4F9B-8F79-1D7AE1C432A2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A01C28-1EA3-4740-8803-4A35AAF75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7E06E6-6A5D-4476-B10D-C47C64D4B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8F239-95EB-47AD-B701-08688B863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21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8FCFB5-9E5D-4057-95C5-8B6FE54B5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0EB29-CB84-4F9B-8F79-1D7AE1C432A2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72788E-BEEF-49FE-933C-E5489FCC9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B12171-B3F0-4D3E-AAC8-2F8315B6F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8F239-95EB-47AD-B701-08688B863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332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EBBB5-6AC0-48B4-9E99-6D4C12928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6311ED-57CB-48CF-9EF9-34F66D07AB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BB754A-E8AB-4EFA-893A-E96BC9EA7E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9EE7A0-105C-46BA-90E9-1132F920F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0EB29-CB84-4F9B-8F79-1D7AE1C432A2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7967E3-5D1A-4A4F-A7FB-83303347E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A86B5D-1262-4AC6-B553-41B3849E9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8F239-95EB-47AD-B701-08688B863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819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2F399-87FC-4816-B07E-17265233D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9BC96E-76CC-4CBB-92EB-3352850F91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1F876C-AC53-4AC4-9722-F6439BE6D7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21B003-F1AB-42BF-8A65-3B29750F5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0EB29-CB84-4F9B-8F79-1D7AE1C432A2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655159-2DA8-4B55-AADD-794C36C54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1C2321-63F3-477D-9FF4-4478141FB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8F239-95EB-47AD-B701-08688B863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256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AD5A6E-4D5C-475D-BE89-2BE84F05F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F6034D-60E2-4BDE-8D37-2DEDD3F473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1E4722-2178-4A76-A21C-3240F3F021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A0EB29-CB84-4F9B-8F79-1D7AE1C432A2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1FC285-A9F0-40B1-AD9B-E554497270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F63D87-8B5A-4A75-B2DD-318AEF7338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68F239-95EB-47AD-B701-08688B863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911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ps.gov/articles/zebra-mussels.htm" TargetMode="External"/><Relationship Id="rId2" Type="http://schemas.openxmlformats.org/officeDocument/2006/relationships/hyperlink" Target="https://dbw.parks.ca.gov/?page_id=28996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usgs.gov/media/images/large-boulders-dreissenid-mussels-detroit-river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person, grass, outdoor, holding&#10;&#10;Description automatically generated">
            <a:extLst>
              <a:ext uri="{FF2B5EF4-FFF2-40B4-BE49-F238E27FC236}">
                <a16:creationId xmlns:a16="http://schemas.microsoft.com/office/drawing/2014/main" id="{DCC02136-D8C9-4965-B0F4-95A2C15AED1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11" b="11189"/>
          <a:stretch/>
        </p:blipFill>
        <p:spPr>
          <a:xfrm>
            <a:off x="-35150" y="-35160"/>
            <a:ext cx="6095980" cy="3428990"/>
          </a:xfrm>
          <a:prstGeom prst="rect">
            <a:avLst/>
          </a:prstGeom>
        </p:spPr>
      </p:pic>
      <p:pic>
        <p:nvPicPr>
          <p:cNvPr id="12" name="Picture 11" descr="A picture containing indoor, table, sitting, food&#10;&#10;Description automatically generated">
            <a:extLst>
              <a:ext uri="{FF2B5EF4-FFF2-40B4-BE49-F238E27FC236}">
                <a16:creationId xmlns:a16="http://schemas.microsoft.com/office/drawing/2014/main" id="{0DDC3EC0-50E6-4604-8CA8-C9E32D90AC6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210" b="11790"/>
          <a:stretch/>
        </p:blipFill>
        <p:spPr>
          <a:xfrm>
            <a:off x="6131170" y="-35160"/>
            <a:ext cx="6096000" cy="3428990"/>
          </a:xfrm>
          <a:prstGeom prst="rect">
            <a:avLst/>
          </a:prstGeom>
        </p:spPr>
      </p:pic>
      <p:pic>
        <p:nvPicPr>
          <p:cNvPr id="10" name="Picture 9" descr="A picture containing animal, table, food, plate&#10;&#10;Description automatically generated">
            <a:extLst>
              <a:ext uri="{FF2B5EF4-FFF2-40B4-BE49-F238E27FC236}">
                <a16:creationId xmlns:a16="http://schemas.microsoft.com/office/drawing/2014/main" id="{2BCC4CF0-7825-4F12-9B6B-AB7B876001D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87"/>
          <a:stretch/>
        </p:blipFill>
        <p:spPr>
          <a:xfrm>
            <a:off x="-35150" y="3464170"/>
            <a:ext cx="6095980" cy="3429000"/>
          </a:xfrm>
          <a:prstGeom prst="rect">
            <a:avLst/>
          </a:prstGeom>
        </p:spPr>
      </p:pic>
      <p:pic>
        <p:nvPicPr>
          <p:cNvPr id="6" name="Picture 5" descr="A picture containing outdoor, rock, mountain, reef&#10;&#10;Description automatically generated">
            <a:extLst>
              <a:ext uri="{FF2B5EF4-FFF2-40B4-BE49-F238E27FC236}">
                <a16:creationId xmlns:a16="http://schemas.microsoft.com/office/drawing/2014/main" id="{0A53C9EC-AF71-499A-8C5E-E12AB43FC3B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5" r="891" b="2"/>
          <a:stretch/>
        </p:blipFill>
        <p:spPr>
          <a:xfrm>
            <a:off x="6132018" y="3464170"/>
            <a:ext cx="6068618" cy="342900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B497CCB5-5FC2-473C-AFCC-2430CEF1DF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409915" y="1742916"/>
            <a:ext cx="3372170" cy="337216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ame 18">
            <a:extLst>
              <a:ext uri="{FF2B5EF4-FFF2-40B4-BE49-F238E27FC236}">
                <a16:creationId xmlns:a16="http://schemas.microsoft.com/office/drawing/2014/main" id="{599C8C75-BFDF-44E7-A028-EEB5EDD588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971277" y="1304278"/>
            <a:ext cx="4249446" cy="4249444"/>
          </a:xfrm>
          <a:prstGeom prst="frame">
            <a:avLst>
              <a:gd name="adj1" fmla="val 1195"/>
            </a:avLst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7FAE62-FD5C-4189-AF53-748EA1FF82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45528" y="4201466"/>
            <a:ext cx="2700944" cy="659993"/>
          </a:xfrm>
          <a:noFill/>
        </p:spPr>
        <p:txBody>
          <a:bodyPr>
            <a:normAutofit/>
          </a:bodyPr>
          <a:lstStyle/>
          <a:p>
            <a:r>
              <a:rPr lang="en-US" sz="1600" dirty="0">
                <a:solidFill>
                  <a:srgbClr val="080808"/>
                </a:solidFill>
                <a:latin typeface="cmr10" panose="020B0500000000000000" pitchFamily="34" charset="0"/>
              </a:rPr>
              <a:t>Meaghan Winder</a:t>
            </a:r>
          </a:p>
          <a:p>
            <a:r>
              <a:rPr lang="en-US" sz="1200" dirty="0">
                <a:solidFill>
                  <a:srgbClr val="080808"/>
                </a:solidFill>
                <a:latin typeface="cmr10" panose="020B0500000000000000" pitchFamily="34" charset="0"/>
              </a:rPr>
              <a:t>March 9, 2020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EC685F-FD34-4A94-8F1E-E7F696DCC6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86858" y="2761554"/>
            <a:ext cx="3618284" cy="1345720"/>
          </a:xfrm>
          <a:noFill/>
        </p:spPr>
        <p:txBody>
          <a:bodyPr anchor="ctr">
            <a:normAutofit/>
          </a:bodyPr>
          <a:lstStyle/>
          <a:p>
            <a:r>
              <a:rPr lang="en-US" sz="2800" b="1" dirty="0">
                <a:solidFill>
                  <a:srgbClr val="080808"/>
                </a:solidFill>
                <a:latin typeface="cmr10" panose="020B0500000000000000" pitchFamily="34" charset="0"/>
              </a:rPr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4100728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2C1AD15-E754-4B61-A10F-38C91E286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2541" y="529390"/>
            <a:ext cx="3385457" cy="1325563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cmr10" panose="020B0500000000000000" pitchFamily="34" charset="0"/>
              </a:rPr>
              <a:t>eDNA Surveys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F5FEFE-7F90-461B-9A4D-E7709F3463CD}"/>
              </a:ext>
            </a:extLst>
          </p:cNvPr>
          <p:cNvSpPr txBox="1"/>
          <p:nvPr/>
        </p:nvSpPr>
        <p:spPr>
          <a:xfrm>
            <a:off x="2351606" y="2188527"/>
            <a:ext cx="7692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mr10" panose="020B0500000000000000" pitchFamily="34" charset="0"/>
              </a:rPr>
              <a:t>Lake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78453C-7E3F-416F-B14E-AFF1E738D08B}"/>
              </a:ext>
            </a:extLst>
          </p:cNvPr>
          <p:cNvSpPr txBox="1"/>
          <p:nvPr/>
        </p:nvSpPr>
        <p:spPr>
          <a:xfrm>
            <a:off x="826407" y="2919489"/>
            <a:ext cx="11095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cmr10" panose="020B0500000000000000" pitchFamily="34" charset="0"/>
              </a:rPr>
              <a:t>Sample Site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0238AF-7A5A-4172-88D1-5EDB3761EAFD}"/>
              </a:ext>
            </a:extLst>
          </p:cNvPr>
          <p:cNvSpPr txBox="1"/>
          <p:nvPr/>
        </p:nvSpPr>
        <p:spPr>
          <a:xfrm>
            <a:off x="2554133" y="2919489"/>
            <a:ext cx="3642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cmr10" panose="020B0500000000000000" pitchFamily="34" charset="0"/>
              </a:rPr>
              <a:t>…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9B66AD-97A9-4FB5-AD1C-E2A05339F1D5}"/>
              </a:ext>
            </a:extLst>
          </p:cNvPr>
          <p:cNvSpPr txBox="1"/>
          <p:nvPr/>
        </p:nvSpPr>
        <p:spPr>
          <a:xfrm>
            <a:off x="3466915" y="2919489"/>
            <a:ext cx="11095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cmr10" panose="020B0500000000000000" pitchFamily="34" charset="0"/>
              </a:rPr>
              <a:t>Sample Site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2147559-800F-465B-BFF5-F21D9EAC5D3E}"/>
              </a:ext>
            </a:extLst>
          </p:cNvPr>
          <p:cNvSpPr txBox="1"/>
          <p:nvPr/>
        </p:nvSpPr>
        <p:spPr>
          <a:xfrm>
            <a:off x="692556" y="3833910"/>
            <a:ext cx="13773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cmr10" panose="020B0500000000000000" pitchFamily="34" charset="0"/>
              </a:rPr>
              <a:t>Plankton Tows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3949DF7-4C78-445B-9D9A-2DC3193A072A}"/>
              </a:ext>
            </a:extLst>
          </p:cNvPr>
          <p:cNvSpPr txBox="1"/>
          <p:nvPr/>
        </p:nvSpPr>
        <p:spPr>
          <a:xfrm>
            <a:off x="3333628" y="3833911"/>
            <a:ext cx="13773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cmr10" panose="020B0500000000000000" pitchFamily="34" charset="0"/>
              </a:rPr>
              <a:t>Plankton Tows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7D4D9EB-AAA3-4158-AB5D-D8F8B01033E0}"/>
              </a:ext>
            </a:extLst>
          </p:cNvPr>
          <p:cNvSpPr txBox="1"/>
          <p:nvPr/>
        </p:nvSpPr>
        <p:spPr>
          <a:xfrm>
            <a:off x="844038" y="4567776"/>
            <a:ext cx="10743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cmr10" panose="020B0500000000000000" pitchFamily="34" charset="0"/>
              </a:rPr>
              <a:t>Microscopy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622A811-BC90-438B-963B-4581CB8B7E53}"/>
              </a:ext>
            </a:extLst>
          </p:cNvPr>
          <p:cNvSpPr txBox="1"/>
          <p:nvPr/>
        </p:nvSpPr>
        <p:spPr>
          <a:xfrm>
            <a:off x="3484547" y="4567776"/>
            <a:ext cx="10743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cmr10" panose="020B0500000000000000" pitchFamily="34" charset="0"/>
              </a:rPr>
              <a:t>Microscopy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31B02BE3-8401-40A1-B59C-E3030C24B4AE}"/>
              </a:ext>
            </a:extLst>
          </p:cNvPr>
          <p:cNvSpPr txBox="1">
            <a:spLocks/>
          </p:cNvSpPr>
          <p:nvPr/>
        </p:nvSpPr>
        <p:spPr>
          <a:xfrm>
            <a:off x="336059" y="529391"/>
            <a:ext cx="480034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latin typeface="cmr10" panose="020B0500000000000000" pitchFamily="34" charset="0"/>
                <a:cs typeface="Cordia New" panose="020B0502040204020203" pitchFamily="34" charset="-34"/>
              </a:rPr>
              <a:t>Plankton Tow Surveys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956D130-6659-4F3F-90E7-426CD77F398B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>
            <a:off x="1381207" y="3227266"/>
            <a:ext cx="0" cy="6066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B5C3EED-1BC5-4C99-9BDD-618068FF1E73}"/>
              </a:ext>
            </a:extLst>
          </p:cNvPr>
          <p:cNvCxnSpPr>
            <a:cxnSpLocks/>
            <a:stCxn id="9" idx="2"/>
            <a:endCxn id="11" idx="0"/>
          </p:cNvCxnSpPr>
          <p:nvPr/>
        </p:nvCxnSpPr>
        <p:spPr>
          <a:xfrm flipH="1">
            <a:off x="1381205" y="4141687"/>
            <a:ext cx="2" cy="4260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03A36D3-BE81-4914-AB0B-A485669745E9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>
            <a:off x="4021715" y="3227266"/>
            <a:ext cx="564" cy="6066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1A2B7A8-1FB5-437B-8682-D5611417D713}"/>
              </a:ext>
            </a:extLst>
          </p:cNvPr>
          <p:cNvCxnSpPr>
            <a:cxnSpLocks/>
            <a:stCxn id="10" idx="2"/>
            <a:endCxn id="12" idx="0"/>
          </p:cNvCxnSpPr>
          <p:nvPr/>
        </p:nvCxnSpPr>
        <p:spPr>
          <a:xfrm flipH="1">
            <a:off x="4021714" y="4141688"/>
            <a:ext cx="565" cy="426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91A28BD-C7BE-484F-9DD2-ECF0CE1F14EE}"/>
              </a:ext>
            </a:extLst>
          </p:cNvPr>
          <p:cNvSpPr txBox="1"/>
          <p:nvPr/>
        </p:nvSpPr>
        <p:spPr>
          <a:xfrm>
            <a:off x="8251877" y="2188527"/>
            <a:ext cx="7692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mr10" panose="020B0500000000000000" pitchFamily="34" charset="0"/>
              </a:rPr>
              <a:t>Lake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E40E639-79E5-41C5-8B23-91D315E69BBD}"/>
              </a:ext>
            </a:extLst>
          </p:cNvPr>
          <p:cNvSpPr txBox="1"/>
          <p:nvPr/>
        </p:nvSpPr>
        <p:spPr>
          <a:xfrm>
            <a:off x="6620368" y="2938028"/>
            <a:ext cx="11095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cmr10" panose="020B0500000000000000" pitchFamily="34" charset="0"/>
              </a:rPr>
              <a:t>Sample Site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86DF2A2-3A54-4D50-8D42-C0CC6003969E}"/>
              </a:ext>
            </a:extLst>
          </p:cNvPr>
          <p:cNvSpPr txBox="1"/>
          <p:nvPr/>
        </p:nvSpPr>
        <p:spPr>
          <a:xfrm>
            <a:off x="8454405" y="2919489"/>
            <a:ext cx="3642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cmr10" panose="020B0500000000000000" pitchFamily="34" charset="0"/>
              </a:rPr>
              <a:t>…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9C12935-6BB9-4FCD-8309-91795FE04BEE}"/>
              </a:ext>
            </a:extLst>
          </p:cNvPr>
          <p:cNvSpPr txBox="1"/>
          <p:nvPr/>
        </p:nvSpPr>
        <p:spPr>
          <a:xfrm>
            <a:off x="9543046" y="2919488"/>
            <a:ext cx="11095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cmr10" panose="020B0500000000000000" pitchFamily="34" charset="0"/>
              </a:rPr>
              <a:t>Sample Site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386B679-D68E-4ED5-A012-2ED3DC58EB66}"/>
              </a:ext>
            </a:extLst>
          </p:cNvPr>
          <p:cNvSpPr txBox="1"/>
          <p:nvPr/>
        </p:nvSpPr>
        <p:spPr>
          <a:xfrm rot="16200000">
            <a:off x="6959487" y="4859194"/>
            <a:ext cx="13261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mr10" panose="020B0500000000000000" pitchFamily="34" charset="0"/>
              </a:rPr>
              <a:t>PCR replicate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F768E73-7FB9-437D-8F23-C3CC8F5B0FC3}"/>
              </a:ext>
            </a:extLst>
          </p:cNvPr>
          <p:cNvSpPr txBox="1"/>
          <p:nvPr/>
        </p:nvSpPr>
        <p:spPr>
          <a:xfrm>
            <a:off x="8941583" y="3849559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mr10" panose="020B0500000000000000" pitchFamily="34" charset="0"/>
              </a:rPr>
              <a:t>Sample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4AE5625-C00B-4017-91F1-0B0AFBEBF3FF}"/>
              </a:ext>
            </a:extLst>
          </p:cNvPr>
          <p:cNvSpPr txBox="1"/>
          <p:nvPr/>
        </p:nvSpPr>
        <p:spPr>
          <a:xfrm>
            <a:off x="10532435" y="3849559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mr10" panose="020B0500000000000000" pitchFamily="34" charset="0"/>
              </a:rPr>
              <a:t>Sample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AA3F695-CD3E-43C3-834F-295F3B0A5A11}"/>
              </a:ext>
            </a:extLst>
          </p:cNvPr>
          <p:cNvSpPr txBox="1"/>
          <p:nvPr/>
        </p:nvSpPr>
        <p:spPr>
          <a:xfrm>
            <a:off x="9943796" y="3849560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mr10" panose="020B0500000000000000" pitchFamily="34" charset="0"/>
              </a:rPr>
              <a:t>…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65D288F-5CF5-48B3-964B-6CAA6E868959}"/>
              </a:ext>
            </a:extLst>
          </p:cNvPr>
          <p:cNvSpPr txBox="1"/>
          <p:nvPr/>
        </p:nvSpPr>
        <p:spPr>
          <a:xfrm>
            <a:off x="7802920" y="4586317"/>
            <a:ext cx="3080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mr10" panose="020B0500000000000000" pitchFamily="34" charset="0"/>
              </a:rPr>
              <a:t>…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D4016BA-C8DE-41D9-95EF-3E5D1BD77E21}"/>
              </a:ext>
            </a:extLst>
          </p:cNvPr>
          <p:cNvSpPr txBox="1"/>
          <p:nvPr/>
        </p:nvSpPr>
        <p:spPr>
          <a:xfrm rot="16200000">
            <a:off x="7628263" y="4859194"/>
            <a:ext cx="13261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mr10" panose="020B0500000000000000" pitchFamily="34" charset="0"/>
              </a:rPr>
              <a:t>PCR replicate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1C673F4-D515-467E-983D-8464C9F3C986}"/>
              </a:ext>
            </a:extLst>
          </p:cNvPr>
          <p:cNvSpPr txBox="1"/>
          <p:nvPr/>
        </p:nvSpPr>
        <p:spPr>
          <a:xfrm>
            <a:off x="6017595" y="3843488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mr10" panose="020B0500000000000000" pitchFamily="34" charset="0"/>
              </a:rPr>
              <a:t>Sample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CE99CAC-713B-4477-A4DF-8FC987A7921E}"/>
              </a:ext>
            </a:extLst>
          </p:cNvPr>
          <p:cNvSpPr txBox="1"/>
          <p:nvPr/>
        </p:nvSpPr>
        <p:spPr>
          <a:xfrm>
            <a:off x="7608447" y="3843488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mr10" panose="020B0500000000000000" pitchFamily="34" charset="0"/>
              </a:rPr>
              <a:t>Sample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E7F8908-E88B-4155-8484-BB5F582FD05A}"/>
              </a:ext>
            </a:extLst>
          </p:cNvPr>
          <p:cNvSpPr txBox="1"/>
          <p:nvPr/>
        </p:nvSpPr>
        <p:spPr>
          <a:xfrm>
            <a:off x="7019808" y="3843489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mr10" panose="020B0500000000000000" pitchFamily="34" charset="0"/>
              </a:rPr>
              <a:t>…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48AB2AB-7C27-4056-9EFA-DF73EB73A162}"/>
              </a:ext>
            </a:extLst>
          </p:cNvPr>
          <p:cNvSpPr txBox="1"/>
          <p:nvPr/>
        </p:nvSpPr>
        <p:spPr>
          <a:xfrm rot="16200000">
            <a:off x="5376689" y="4859195"/>
            <a:ext cx="1326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mr10" panose="020B0500000000000000" pitchFamily="34" charset="0"/>
              </a:rPr>
              <a:t>PCR replicate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57467D9-DEDC-48BC-B11F-2A109FB65BCC}"/>
              </a:ext>
            </a:extLst>
          </p:cNvPr>
          <p:cNvSpPr txBox="1"/>
          <p:nvPr/>
        </p:nvSpPr>
        <p:spPr>
          <a:xfrm>
            <a:off x="6219800" y="4586317"/>
            <a:ext cx="3080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mr10" panose="020B0500000000000000" pitchFamily="34" charset="0"/>
              </a:rPr>
              <a:t>…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EE9739D-FEE5-4394-AC81-2BA33AE5C17C}"/>
              </a:ext>
            </a:extLst>
          </p:cNvPr>
          <p:cNvSpPr txBox="1"/>
          <p:nvPr/>
        </p:nvSpPr>
        <p:spPr>
          <a:xfrm rot="16200000">
            <a:off x="6045462" y="4859194"/>
            <a:ext cx="1326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mr10" panose="020B0500000000000000" pitchFamily="34" charset="0"/>
              </a:rPr>
              <a:t>PCR replicate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9426B87-52DA-4D32-AD6E-45A1A112E810}"/>
              </a:ext>
            </a:extLst>
          </p:cNvPr>
          <p:cNvCxnSpPr>
            <a:cxnSpLocks/>
            <a:stCxn id="19" idx="2"/>
            <a:endCxn id="29" idx="0"/>
          </p:cNvCxnSpPr>
          <p:nvPr/>
        </p:nvCxnSpPr>
        <p:spPr>
          <a:xfrm>
            <a:off x="7175168" y="3245805"/>
            <a:ext cx="809344" cy="5976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43C7188-9896-4870-8A65-7FD9ECDBC77B}"/>
              </a:ext>
            </a:extLst>
          </p:cNvPr>
          <p:cNvCxnSpPr>
            <a:cxnSpLocks/>
            <a:stCxn id="19" idx="2"/>
            <a:endCxn id="28" idx="0"/>
          </p:cNvCxnSpPr>
          <p:nvPr/>
        </p:nvCxnSpPr>
        <p:spPr>
          <a:xfrm flipH="1">
            <a:off x="6393660" y="3245805"/>
            <a:ext cx="781508" cy="5976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D9E701C-0718-43BA-97D6-FB87FEC5D744}"/>
              </a:ext>
            </a:extLst>
          </p:cNvPr>
          <p:cNvCxnSpPr>
            <a:cxnSpLocks/>
            <a:stCxn id="28" idx="2"/>
            <a:endCxn id="31" idx="3"/>
          </p:cNvCxnSpPr>
          <p:nvPr/>
        </p:nvCxnSpPr>
        <p:spPr>
          <a:xfrm flipH="1">
            <a:off x="6039786" y="4151265"/>
            <a:ext cx="353874" cy="198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13392DC-D791-4E99-A18B-BE4FCC9D4BD9}"/>
              </a:ext>
            </a:extLst>
          </p:cNvPr>
          <p:cNvCxnSpPr>
            <a:cxnSpLocks/>
            <a:stCxn id="28" idx="2"/>
            <a:endCxn id="33" idx="3"/>
          </p:cNvCxnSpPr>
          <p:nvPr/>
        </p:nvCxnSpPr>
        <p:spPr>
          <a:xfrm>
            <a:off x="6393660" y="4151265"/>
            <a:ext cx="314899" cy="198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F4978E5-2B58-40CD-8330-8F4232B91E9D}"/>
              </a:ext>
            </a:extLst>
          </p:cNvPr>
          <p:cNvCxnSpPr>
            <a:cxnSpLocks/>
            <a:stCxn id="29" idx="2"/>
            <a:endCxn id="22" idx="3"/>
          </p:cNvCxnSpPr>
          <p:nvPr/>
        </p:nvCxnSpPr>
        <p:spPr>
          <a:xfrm flipH="1">
            <a:off x="7622583" y="4151265"/>
            <a:ext cx="361929" cy="198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84CCE9E-DE3E-44DB-98A2-DF5C008DAA1B}"/>
              </a:ext>
            </a:extLst>
          </p:cNvPr>
          <p:cNvCxnSpPr>
            <a:cxnSpLocks/>
            <a:stCxn id="29" idx="2"/>
            <a:endCxn id="27" idx="3"/>
          </p:cNvCxnSpPr>
          <p:nvPr/>
        </p:nvCxnSpPr>
        <p:spPr>
          <a:xfrm>
            <a:off x="7984512" y="4151265"/>
            <a:ext cx="306847" cy="198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E7B365A-38E3-489F-916B-E9C38782CF2B}"/>
              </a:ext>
            </a:extLst>
          </p:cNvPr>
          <p:cNvCxnSpPr>
            <a:cxnSpLocks/>
            <a:stCxn id="21" idx="2"/>
            <a:endCxn id="24" idx="0"/>
          </p:cNvCxnSpPr>
          <p:nvPr/>
        </p:nvCxnSpPr>
        <p:spPr>
          <a:xfrm>
            <a:off x="10097846" y="3227265"/>
            <a:ext cx="810654" cy="6222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9EDA1C3-0795-42C8-9385-1CD653CCBB9A}"/>
              </a:ext>
            </a:extLst>
          </p:cNvPr>
          <p:cNvCxnSpPr>
            <a:cxnSpLocks/>
            <a:stCxn id="21" idx="2"/>
            <a:endCxn id="23" idx="0"/>
          </p:cNvCxnSpPr>
          <p:nvPr/>
        </p:nvCxnSpPr>
        <p:spPr>
          <a:xfrm flipH="1">
            <a:off x="9317648" y="3227265"/>
            <a:ext cx="780198" cy="6222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BAA115DD-F9CF-4B76-91D3-97F72D368D75}"/>
              </a:ext>
            </a:extLst>
          </p:cNvPr>
          <p:cNvSpPr txBox="1"/>
          <p:nvPr/>
        </p:nvSpPr>
        <p:spPr>
          <a:xfrm rot="16200000">
            <a:off x="9879836" y="4859193"/>
            <a:ext cx="13261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mr10" panose="020B0500000000000000" pitchFamily="34" charset="0"/>
              </a:rPr>
              <a:t>PCR replicate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8A843DE-A258-4CCE-828E-10CE6B39117F}"/>
              </a:ext>
            </a:extLst>
          </p:cNvPr>
          <p:cNvSpPr txBox="1"/>
          <p:nvPr/>
        </p:nvSpPr>
        <p:spPr>
          <a:xfrm>
            <a:off x="10723268" y="4586317"/>
            <a:ext cx="3080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mr10" panose="020B0500000000000000" pitchFamily="34" charset="0"/>
              </a:rPr>
              <a:t>…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39B5011-C76C-4DF5-9E62-E7BF082F6851}"/>
              </a:ext>
            </a:extLst>
          </p:cNvPr>
          <p:cNvSpPr txBox="1"/>
          <p:nvPr/>
        </p:nvSpPr>
        <p:spPr>
          <a:xfrm rot="16200000">
            <a:off x="10548609" y="4859193"/>
            <a:ext cx="13261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mr10" panose="020B0500000000000000" pitchFamily="34" charset="0"/>
              </a:rPr>
              <a:t>PCR replicate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AA7CB8A-2EEE-4B90-A37E-423272208642}"/>
              </a:ext>
            </a:extLst>
          </p:cNvPr>
          <p:cNvSpPr txBox="1"/>
          <p:nvPr/>
        </p:nvSpPr>
        <p:spPr>
          <a:xfrm rot="16200000">
            <a:off x="8297036" y="4859193"/>
            <a:ext cx="13261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mr10" panose="020B0500000000000000" pitchFamily="34" charset="0"/>
              </a:rPr>
              <a:t>PCR replicate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0640522-B747-403D-ADE6-12B2CAEB1845}"/>
              </a:ext>
            </a:extLst>
          </p:cNvPr>
          <p:cNvSpPr txBox="1"/>
          <p:nvPr/>
        </p:nvSpPr>
        <p:spPr>
          <a:xfrm>
            <a:off x="9140468" y="4586317"/>
            <a:ext cx="3080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mr10" panose="020B0500000000000000" pitchFamily="34" charset="0"/>
              </a:rPr>
              <a:t>…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AA70E82-694C-4B92-B179-99F4565C3860}"/>
              </a:ext>
            </a:extLst>
          </p:cNvPr>
          <p:cNvSpPr txBox="1"/>
          <p:nvPr/>
        </p:nvSpPr>
        <p:spPr>
          <a:xfrm rot="16200000">
            <a:off x="8965810" y="4859193"/>
            <a:ext cx="13261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mr10" panose="020B0500000000000000" pitchFamily="34" charset="0"/>
              </a:rPr>
              <a:t>PCR replicate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F96178E1-0F7F-40D9-B8FF-9466C7FEF33B}"/>
              </a:ext>
            </a:extLst>
          </p:cNvPr>
          <p:cNvCxnSpPr>
            <a:cxnSpLocks/>
            <a:stCxn id="23" idx="2"/>
            <a:endCxn id="45" idx="3"/>
          </p:cNvCxnSpPr>
          <p:nvPr/>
        </p:nvCxnSpPr>
        <p:spPr>
          <a:xfrm flipH="1">
            <a:off x="8960132" y="4157336"/>
            <a:ext cx="357516" cy="192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5A213FA-FA6A-4792-B22B-01DE12BE7F3A}"/>
              </a:ext>
            </a:extLst>
          </p:cNvPr>
          <p:cNvCxnSpPr>
            <a:cxnSpLocks/>
            <a:stCxn id="23" idx="2"/>
            <a:endCxn id="47" idx="3"/>
          </p:cNvCxnSpPr>
          <p:nvPr/>
        </p:nvCxnSpPr>
        <p:spPr>
          <a:xfrm>
            <a:off x="9317648" y="4157336"/>
            <a:ext cx="311258" cy="192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28D2621-02E7-4439-B8E6-2FC17BEE7120}"/>
              </a:ext>
            </a:extLst>
          </p:cNvPr>
          <p:cNvCxnSpPr>
            <a:cxnSpLocks/>
            <a:stCxn id="24" idx="2"/>
            <a:endCxn id="42" idx="3"/>
          </p:cNvCxnSpPr>
          <p:nvPr/>
        </p:nvCxnSpPr>
        <p:spPr>
          <a:xfrm flipH="1">
            <a:off x="10542932" y="4157336"/>
            <a:ext cx="365568" cy="192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2CD41EE-D583-429F-B940-FFBD6D133952}"/>
              </a:ext>
            </a:extLst>
          </p:cNvPr>
          <p:cNvCxnSpPr>
            <a:cxnSpLocks/>
            <a:stCxn id="24" idx="2"/>
            <a:endCxn id="44" idx="3"/>
          </p:cNvCxnSpPr>
          <p:nvPr/>
        </p:nvCxnSpPr>
        <p:spPr>
          <a:xfrm>
            <a:off x="10908500" y="4157336"/>
            <a:ext cx="303205" cy="192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E83DA419-F23D-4F9E-921C-77A1CBBB0C47}"/>
              </a:ext>
            </a:extLst>
          </p:cNvPr>
          <p:cNvCxnSpPr>
            <a:cxnSpLocks/>
          </p:cNvCxnSpPr>
          <p:nvPr/>
        </p:nvCxnSpPr>
        <p:spPr>
          <a:xfrm>
            <a:off x="5542212" y="529390"/>
            <a:ext cx="0" cy="5823598"/>
          </a:xfrm>
          <a:prstGeom prst="line">
            <a:avLst/>
          </a:prstGeom>
          <a:ln w="19050">
            <a:solidFill>
              <a:srgbClr val="0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1014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E3483-AF40-452C-9365-A0653CF28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mr10" panose="020B0500000000000000" pitchFamily="34" charset="0"/>
              </a:rPr>
              <a:t>Occupancy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F5996-A59F-4DF3-A1A6-AF8FAE48EB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mr10" panose="020B0500000000000000" pitchFamily="34" charset="0"/>
              </a:rPr>
              <a:t>Assumptions?</a:t>
            </a:r>
          </a:p>
          <a:p>
            <a:r>
              <a:rPr lang="en-US" dirty="0">
                <a:latin typeface="cmr10" panose="020B0500000000000000" pitchFamily="34" charset="0"/>
              </a:rPr>
              <a:t>or maybe I don’t need </a:t>
            </a:r>
            <a:r>
              <a:rPr lang="en-US">
                <a:latin typeface="cmr10" panose="020B0500000000000000" pitchFamily="34" charset="0"/>
              </a:rPr>
              <a:t>this slide at all? </a:t>
            </a:r>
            <a:endParaRPr lang="en-US" dirty="0">
              <a:latin typeface="cmr10" panose="020B05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5460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83B22-F621-4EA5-931A-89C9B5059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mr10" panose="020B0500000000000000" pitchFamily="34" charset="0"/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5C23EF-324D-433E-86DA-BE292ED08F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latin typeface="cmr10" panose="020B0500000000000000" pitchFamily="34" charset="0"/>
                <a:hlinkClick r:id="rId2"/>
              </a:rPr>
              <a:t>https://dbw.parks.ca.gov/?page_id=28996</a:t>
            </a:r>
            <a:endParaRPr lang="en-US" sz="1800" dirty="0">
              <a:latin typeface="cmr10" panose="020B0500000000000000" pitchFamily="34" charset="0"/>
            </a:endParaRPr>
          </a:p>
          <a:p>
            <a:r>
              <a:rPr lang="en-US" sz="1800" dirty="0">
                <a:latin typeface="cmr10" panose="020B0500000000000000" pitchFamily="34" charset="0"/>
                <a:hlinkClick r:id="rId3"/>
              </a:rPr>
              <a:t>https://www.nps.gov/articles/zebra-mussels.htm</a:t>
            </a:r>
            <a:endParaRPr lang="en-US" sz="1800" dirty="0">
              <a:latin typeface="cmr10" panose="020B0500000000000000" pitchFamily="34" charset="0"/>
            </a:endParaRPr>
          </a:p>
          <a:p>
            <a:r>
              <a:rPr lang="en-US" sz="1800" dirty="0">
                <a:latin typeface="cmr10" panose="020B0500000000000000" pitchFamily="34" charset="0"/>
                <a:hlinkClick r:id="rId4"/>
              </a:rPr>
              <a:t>https://www.usgs.gov/media/images/large-boulders-dreissenid-mussels-detroit-river</a:t>
            </a:r>
            <a:endParaRPr lang="en-US" sz="1800" dirty="0">
              <a:latin typeface="cmr10" panose="020B05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50785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1626</TotalTime>
  <Words>112</Words>
  <Application>Microsoft Office PowerPoint</Application>
  <PresentationFormat>Widescreen</PresentationFormat>
  <Paragraphs>42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cmr10</vt:lpstr>
      <vt:lpstr>Office Theme</vt:lpstr>
      <vt:lpstr>TITLE</vt:lpstr>
      <vt:lpstr>eDNA Surveys</vt:lpstr>
      <vt:lpstr>Occupancy Models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Meaghan Winder</dc:creator>
  <cp:lastModifiedBy>Meaghan Winder</cp:lastModifiedBy>
  <cp:revision>2</cp:revision>
  <dcterms:created xsi:type="dcterms:W3CDTF">2020-02-23T21:10:01Z</dcterms:created>
  <dcterms:modified xsi:type="dcterms:W3CDTF">2020-02-25T19:32:49Z</dcterms:modified>
</cp:coreProperties>
</file>