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dc9f71da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dc9f71da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dc9f71da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dc9f71da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dc9f71da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dc9f71da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dc9f71da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dc9f71da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dc9f71da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dc9f71da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dc9f71da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dc9f71da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dc9f71da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dc9f71da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dc9f71da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dc9f71da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Channel Performance: Company X</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Meagan Voulo</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idx="4294967295"/>
          </p:nvPr>
        </p:nvSpPr>
        <p:spPr>
          <a:xfrm>
            <a:off x="535775" y="712150"/>
            <a:ext cx="75891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Cost/Revenue 2018</a:t>
            </a:r>
            <a:endParaRPr sz="2400"/>
          </a:p>
        </p:txBody>
      </p:sp>
      <p:sp>
        <p:nvSpPr>
          <p:cNvPr id="133" name="Google Shape;133;p22"/>
          <p:cNvSpPr txBox="1">
            <a:spLocks noGrp="1"/>
          </p:cNvSpPr>
          <p:nvPr>
            <p:ph type="title" idx="4294967295"/>
          </p:nvPr>
        </p:nvSpPr>
        <p:spPr>
          <a:xfrm>
            <a:off x="120875" y="1480150"/>
            <a:ext cx="54927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0">
                <a:latin typeface="Lato"/>
                <a:ea typeface="Lato"/>
                <a:cs typeface="Lato"/>
                <a:sym typeface="Lato"/>
              </a:rPr>
              <a:t>The 2018 Cost/Revenue was forecasted by day for the two weeks leading up to Valentine’s Day.</a:t>
            </a:r>
            <a:endParaRPr sz="1700" b="0">
              <a:latin typeface="Lato"/>
              <a:ea typeface="Lato"/>
              <a:cs typeface="Lato"/>
              <a:sym typeface="Lato"/>
            </a:endParaRPr>
          </a:p>
          <a:p>
            <a:pPr marL="0" lvl="0" indent="0" algn="l" rtl="0">
              <a:lnSpc>
                <a:spcPct val="115000"/>
              </a:lnSpc>
              <a:spcBef>
                <a:spcPts val="1600"/>
              </a:spcBef>
              <a:spcAft>
                <a:spcPts val="0"/>
              </a:spcAft>
              <a:buNone/>
            </a:pPr>
            <a:r>
              <a:rPr lang="en" sz="1700" b="0">
                <a:latin typeface="Lato"/>
                <a:ea typeface="Lato"/>
                <a:cs typeface="Lato"/>
                <a:sym typeface="Lato"/>
              </a:rPr>
              <a:t>The forecast was based on the previous year’s cost/revenue using a rolling average.</a:t>
            </a:r>
            <a:endParaRPr sz="1700" b="0">
              <a:latin typeface="Lato"/>
              <a:ea typeface="Lato"/>
              <a:cs typeface="Lato"/>
              <a:sym typeface="Lato"/>
            </a:endParaRPr>
          </a:p>
          <a:p>
            <a:pPr marL="0" lvl="0" indent="0" algn="l" rtl="0">
              <a:lnSpc>
                <a:spcPct val="115000"/>
              </a:lnSpc>
              <a:spcBef>
                <a:spcPts val="1600"/>
              </a:spcBef>
              <a:spcAft>
                <a:spcPts val="0"/>
              </a:spcAft>
              <a:buNone/>
            </a:pPr>
            <a:r>
              <a:rPr lang="en" sz="1700" b="0">
                <a:latin typeface="Lato"/>
                <a:ea typeface="Lato"/>
                <a:cs typeface="Lato"/>
                <a:sym typeface="Lato"/>
              </a:rPr>
              <a:t>The rolling averages for costs and revenue for the two weeks leading up to Valentine’s Day 2017 are shown in the accompanying table.</a:t>
            </a:r>
            <a:endParaRPr sz="1700" b="0">
              <a:latin typeface="Lato"/>
              <a:ea typeface="Lato"/>
              <a:cs typeface="Lato"/>
              <a:sym typeface="Lato"/>
            </a:endParaRPr>
          </a:p>
          <a:p>
            <a:pPr marL="457200" lvl="0" indent="0" algn="l" rtl="0">
              <a:lnSpc>
                <a:spcPct val="115000"/>
              </a:lnSpc>
              <a:spcBef>
                <a:spcPts val="1600"/>
              </a:spcBef>
              <a:spcAft>
                <a:spcPts val="1600"/>
              </a:spcAft>
              <a:buNone/>
            </a:pPr>
            <a:endParaRPr sz="1700" b="0">
              <a:latin typeface="Lato"/>
              <a:ea typeface="Lato"/>
              <a:cs typeface="Lato"/>
              <a:sym typeface="Lato"/>
            </a:endParaRPr>
          </a:p>
        </p:txBody>
      </p:sp>
      <p:pic>
        <p:nvPicPr>
          <p:cNvPr id="134" name="Google Shape;134;p22"/>
          <p:cNvPicPr preferRelativeResize="0"/>
          <p:nvPr/>
        </p:nvPicPr>
        <p:blipFill>
          <a:blip r:embed="rId3">
            <a:alphaModFix/>
          </a:blip>
          <a:stretch>
            <a:fillRect/>
          </a:stretch>
        </p:blipFill>
        <p:spPr>
          <a:xfrm>
            <a:off x="5765975" y="0"/>
            <a:ext cx="3037600"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152400" y="152400"/>
            <a:ext cx="8496300" cy="475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738625" y="162725"/>
            <a:ext cx="7842825" cy="4818049"/>
          </a:xfrm>
          <a:prstGeom prst="rect">
            <a:avLst/>
          </a:prstGeom>
          <a:noFill/>
          <a:ln>
            <a:noFill/>
          </a:ln>
        </p:spPr>
      </p:pic>
      <p:pic>
        <p:nvPicPr>
          <p:cNvPr id="145" name="Google Shape;145;p24"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46" name="Google Shape;146;p24"/>
          <p:cNvSpPr txBox="1"/>
          <p:nvPr/>
        </p:nvSpPr>
        <p:spPr>
          <a:xfrm>
            <a:off x="1316100" y="687400"/>
            <a:ext cx="65400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Summary: Recommendations</a:t>
            </a:r>
            <a:endParaRPr sz="3000" b="1">
              <a:solidFill>
                <a:schemeClr val="lt2"/>
              </a:solidFill>
              <a:latin typeface="Raleway"/>
              <a:ea typeface="Raleway"/>
              <a:cs typeface="Raleway"/>
              <a:sym typeface="Raleway"/>
            </a:endParaRPr>
          </a:p>
        </p:txBody>
      </p:sp>
      <p:sp>
        <p:nvSpPr>
          <p:cNvPr id="147" name="Google Shape;147;p24"/>
          <p:cNvSpPr txBox="1">
            <a:spLocks noGrp="1"/>
          </p:cNvSpPr>
          <p:nvPr>
            <p:ph type="body" idx="4294967295"/>
          </p:nvPr>
        </p:nvSpPr>
        <p:spPr>
          <a:xfrm>
            <a:off x="1316100" y="1377475"/>
            <a:ext cx="6674400" cy="1633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Lato"/>
              <a:buChar char="●"/>
            </a:pPr>
            <a:r>
              <a:rPr lang="en" sz="1700"/>
              <a:t>Increase use of channels A and D</a:t>
            </a:r>
            <a:endParaRPr sz="1700"/>
          </a:p>
          <a:p>
            <a:pPr marL="457200" lvl="0" indent="-336550" algn="l" rtl="0">
              <a:spcBef>
                <a:spcPts val="0"/>
              </a:spcBef>
              <a:spcAft>
                <a:spcPts val="0"/>
              </a:spcAft>
              <a:buSzPts val="1700"/>
              <a:buFont typeface="Lato"/>
              <a:buChar char="●"/>
            </a:pPr>
            <a:r>
              <a:rPr lang="en" sz="1700"/>
              <a:t>Decrease use of channel B</a:t>
            </a:r>
            <a:endParaRPr sz="1700"/>
          </a:p>
          <a:p>
            <a:pPr marL="457200" lvl="0" indent="-336550" algn="l" rtl="0">
              <a:spcBef>
                <a:spcPts val="0"/>
              </a:spcBef>
              <a:spcAft>
                <a:spcPts val="0"/>
              </a:spcAft>
              <a:buSzPts val="1700"/>
              <a:buFont typeface="Lato"/>
              <a:buChar char="●"/>
            </a:pPr>
            <a:r>
              <a:rPr lang="en" sz="1700"/>
              <a:t>Continue watching channel C for changes</a:t>
            </a:r>
            <a:endParaRPr sz="1700"/>
          </a:p>
          <a:p>
            <a:pPr marL="457200" lvl="0" indent="-336550" algn="l" rtl="0">
              <a:spcBef>
                <a:spcPts val="0"/>
              </a:spcBef>
              <a:spcAft>
                <a:spcPts val="0"/>
              </a:spcAft>
              <a:buSzPts val="1700"/>
              <a:buFont typeface="Lato"/>
              <a:buChar char="●"/>
            </a:pPr>
            <a:r>
              <a:rPr lang="en" sz="1700"/>
              <a:t>Analyze changes from 2016 to 2017 by gathering additional data</a:t>
            </a:r>
            <a:endParaRPr sz="1700"/>
          </a:p>
          <a:p>
            <a:pPr marL="457200" lvl="0" indent="-336550" algn="l" rtl="0">
              <a:spcBef>
                <a:spcPts val="0"/>
              </a:spcBef>
              <a:spcAft>
                <a:spcPts val="0"/>
              </a:spcAft>
              <a:buSzPts val="1700"/>
              <a:buFont typeface="Lato"/>
              <a:buChar char="●"/>
            </a:pPr>
            <a:r>
              <a:rPr lang="en" sz="1700"/>
              <a:t>Additional information needed:</a:t>
            </a:r>
            <a:endParaRPr sz="1700"/>
          </a:p>
          <a:p>
            <a:pPr marL="914400" lvl="1" indent="-336550" algn="l" rtl="0">
              <a:spcBef>
                <a:spcPts val="0"/>
              </a:spcBef>
              <a:spcAft>
                <a:spcPts val="0"/>
              </a:spcAft>
              <a:buSzPts val="1700"/>
              <a:buFont typeface="Lato"/>
              <a:buChar char="○"/>
            </a:pPr>
            <a:r>
              <a:rPr lang="en" sz="1700"/>
              <a:t>Revenue for 2017</a:t>
            </a:r>
            <a:endParaRPr sz="1700"/>
          </a:p>
          <a:p>
            <a:pPr marL="914400" lvl="1" indent="-336550" algn="l" rtl="0">
              <a:spcBef>
                <a:spcPts val="0"/>
              </a:spcBef>
              <a:spcAft>
                <a:spcPts val="0"/>
              </a:spcAft>
              <a:buSzPts val="1700"/>
              <a:buFont typeface="Lato"/>
              <a:buChar char="○"/>
            </a:pPr>
            <a:r>
              <a:rPr lang="en" sz="1700"/>
              <a:t>Costs for 2017</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Overview</a:t>
            </a:r>
            <a:endParaRPr sz="2400"/>
          </a:p>
        </p:txBody>
      </p:sp>
      <p:sp>
        <p:nvSpPr>
          <p:cNvPr id="79" name="Google Shape;79;p14"/>
          <p:cNvSpPr txBox="1">
            <a:spLocks noGrp="1"/>
          </p:cNvSpPr>
          <p:nvPr>
            <p:ph type="title" idx="4294967295"/>
          </p:nvPr>
        </p:nvSpPr>
        <p:spPr>
          <a:xfrm>
            <a:off x="120875" y="1480150"/>
            <a:ext cx="88365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0">
                <a:latin typeface="Lato"/>
                <a:ea typeface="Lato"/>
                <a:cs typeface="Lato"/>
                <a:sym typeface="Lato"/>
              </a:rPr>
              <a:t>Using the available data, the goal of this presentation is to review Company X’s historical marketing performance, make recommendations for next year, and forecast costs and revenue  for the entire company by day for the two weeks leading up to Valentine’s Day 2018</a:t>
            </a:r>
            <a:endParaRPr sz="1700" b="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Data Available</a:t>
            </a:r>
            <a:endParaRPr sz="170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700" b="0">
                <a:latin typeface="Lato"/>
                <a:ea typeface="Lato"/>
                <a:cs typeface="Lato"/>
                <a:sym typeface="Lato"/>
              </a:rPr>
              <a:t>Channel, conversion rate, transactions, AOV, and CPA by date from 1/1/16 to 2/4/16</a:t>
            </a:r>
            <a:endParaRPr sz="1700" b="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b="0">
                <a:latin typeface="Lato"/>
                <a:ea typeface="Lato"/>
                <a:cs typeface="Lato"/>
                <a:sym typeface="Lato"/>
              </a:rPr>
              <a:t>Channel, sessions, revenue, AOV, and CPA by date from 2/9/16-12/31/16</a:t>
            </a:r>
            <a:endParaRPr sz="1700" b="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b="0">
                <a:latin typeface="Lato"/>
                <a:ea typeface="Lato"/>
                <a:cs typeface="Lato"/>
                <a:sym typeface="Lato"/>
              </a:rPr>
              <a:t>Channel, sessions, transactions, AOV, and CPA by date from 1/16/17 to 12/31/17</a:t>
            </a:r>
            <a:endParaRPr sz="1700" b="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535775" y="641950"/>
            <a:ext cx="451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latin typeface="Lato"/>
                <a:ea typeface="Lato"/>
                <a:cs typeface="Lato"/>
                <a:sym typeface="Lato"/>
              </a:rPr>
              <a:t>Top performing channel 1/1/16-2/4/16: Channel A</a:t>
            </a:r>
            <a:endParaRPr sz="170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700">
                <a:latin typeface="Lato"/>
                <a:ea typeface="Lato"/>
                <a:cs typeface="Lato"/>
                <a:sym typeface="Lato"/>
              </a:rPr>
              <a:t>Highest average CR 21.6%</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Highest average transactions 585</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Lowest CPA $6.59</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Lowest performing channel 1/1/16-2/4/16: Channel B</a:t>
            </a:r>
            <a:endParaRPr sz="170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700">
                <a:latin typeface="Lato"/>
                <a:ea typeface="Lato"/>
                <a:cs typeface="Lato"/>
                <a:sym typeface="Lato"/>
              </a:rPr>
              <a:t>Lowest CR 8.1%</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Lowest average transactions 107</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Lowest AOV $49.84</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Highest CPA $24.56</a:t>
            </a:r>
            <a:endParaRPr sz="1700">
              <a:latin typeface="Lato"/>
              <a:ea typeface="Lato"/>
              <a:cs typeface="Lato"/>
              <a:sym typeface="Lato"/>
            </a:endParaRPr>
          </a:p>
        </p:txBody>
      </p:sp>
      <p:pic>
        <p:nvPicPr>
          <p:cNvPr id="85" name="Google Shape;85;p15"/>
          <p:cNvPicPr preferRelativeResize="0"/>
          <p:nvPr/>
        </p:nvPicPr>
        <p:blipFill>
          <a:blip r:embed="rId3">
            <a:alphaModFix/>
          </a:blip>
          <a:stretch>
            <a:fillRect/>
          </a:stretch>
        </p:blipFill>
        <p:spPr>
          <a:xfrm>
            <a:off x="4572002" y="3032575"/>
            <a:ext cx="4515425" cy="169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4851600" y="186625"/>
            <a:ext cx="3569375" cy="2339518"/>
          </a:xfrm>
          <a:prstGeom prst="rect">
            <a:avLst/>
          </a:prstGeom>
          <a:noFill/>
          <a:ln>
            <a:noFill/>
          </a:ln>
        </p:spPr>
      </p:pic>
      <p:pic>
        <p:nvPicPr>
          <p:cNvPr id="91" name="Google Shape;91;p16"/>
          <p:cNvPicPr preferRelativeResize="0"/>
          <p:nvPr/>
        </p:nvPicPr>
        <p:blipFill>
          <a:blip r:embed="rId4">
            <a:alphaModFix/>
          </a:blip>
          <a:stretch>
            <a:fillRect/>
          </a:stretch>
        </p:blipFill>
        <p:spPr>
          <a:xfrm>
            <a:off x="648150" y="179625"/>
            <a:ext cx="3495275" cy="2353528"/>
          </a:xfrm>
          <a:prstGeom prst="rect">
            <a:avLst/>
          </a:prstGeom>
          <a:noFill/>
          <a:ln>
            <a:noFill/>
          </a:ln>
        </p:spPr>
      </p:pic>
      <p:pic>
        <p:nvPicPr>
          <p:cNvPr id="92" name="Google Shape;92;p16"/>
          <p:cNvPicPr preferRelativeResize="0"/>
          <p:nvPr/>
        </p:nvPicPr>
        <p:blipFill>
          <a:blip r:embed="rId5">
            <a:alphaModFix/>
          </a:blip>
          <a:stretch>
            <a:fillRect/>
          </a:stretch>
        </p:blipFill>
        <p:spPr>
          <a:xfrm>
            <a:off x="648150" y="2665474"/>
            <a:ext cx="3495264" cy="2325625"/>
          </a:xfrm>
          <a:prstGeom prst="rect">
            <a:avLst/>
          </a:prstGeom>
          <a:noFill/>
          <a:ln>
            <a:noFill/>
          </a:ln>
        </p:spPr>
      </p:pic>
      <p:pic>
        <p:nvPicPr>
          <p:cNvPr id="93" name="Google Shape;93;p16"/>
          <p:cNvPicPr preferRelativeResize="0"/>
          <p:nvPr/>
        </p:nvPicPr>
        <p:blipFill>
          <a:blip r:embed="rId6">
            <a:alphaModFix/>
          </a:blip>
          <a:stretch>
            <a:fillRect/>
          </a:stretch>
        </p:blipFill>
        <p:spPr>
          <a:xfrm>
            <a:off x="4814538" y="2647950"/>
            <a:ext cx="3569399" cy="241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idx="4294967295"/>
          </p:nvPr>
        </p:nvSpPr>
        <p:spPr>
          <a:xfrm>
            <a:off x="535775" y="641950"/>
            <a:ext cx="451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latin typeface="Lato"/>
                <a:ea typeface="Lato"/>
                <a:cs typeface="Lato"/>
                <a:sym typeface="Lato"/>
              </a:rPr>
              <a:t>Top performing channel 2/9/16-12/31/16: Channel D</a:t>
            </a:r>
            <a:endParaRPr sz="170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700">
                <a:latin typeface="Lato"/>
                <a:ea typeface="Lato"/>
                <a:cs typeface="Lato"/>
                <a:sym typeface="Lato"/>
              </a:rPr>
              <a:t>Highest average sessions 6524</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Highest average revenue $69,240.13</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Lowest performing channel 2/9/16-12/31/16: Channel B</a:t>
            </a:r>
            <a:endParaRPr sz="170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700">
                <a:latin typeface="Lato"/>
                <a:ea typeface="Lato"/>
                <a:cs typeface="Lato"/>
                <a:sym typeface="Lato"/>
              </a:rPr>
              <a:t>Lowest Sessions 1333</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Lowest revenue $13,263.10</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Highest CPA $24.91</a:t>
            </a:r>
            <a:endParaRPr sz="1700">
              <a:latin typeface="Lato"/>
              <a:ea typeface="Lato"/>
              <a:cs typeface="Lato"/>
              <a:sym typeface="Lato"/>
            </a:endParaRPr>
          </a:p>
        </p:txBody>
      </p:sp>
      <p:pic>
        <p:nvPicPr>
          <p:cNvPr id="99" name="Google Shape;99;p17"/>
          <p:cNvPicPr preferRelativeResize="0"/>
          <p:nvPr/>
        </p:nvPicPr>
        <p:blipFill>
          <a:blip r:embed="rId3">
            <a:alphaModFix/>
          </a:blip>
          <a:stretch>
            <a:fillRect/>
          </a:stretch>
        </p:blipFill>
        <p:spPr>
          <a:xfrm>
            <a:off x="4628700" y="2314575"/>
            <a:ext cx="4515300" cy="18391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176275" y="152400"/>
            <a:ext cx="3649375" cy="2251475"/>
          </a:xfrm>
          <a:prstGeom prst="rect">
            <a:avLst/>
          </a:prstGeom>
          <a:noFill/>
          <a:ln>
            <a:noFill/>
          </a:ln>
        </p:spPr>
      </p:pic>
      <p:pic>
        <p:nvPicPr>
          <p:cNvPr id="105" name="Google Shape;105;p18"/>
          <p:cNvPicPr preferRelativeResize="0"/>
          <p:nvPr/>
        </p:nvPicPr>
        <p:blipFill>
          <a:blip r:embed="rId4">
            <a:alphaModFix/>
          </a:blip>
          <a:stretch>
            <a:fillRect/>
          </a:stretch>
        </p:blipFill>
        <p:spPr>
          <a:xfrm>
            <a:off x="5044850" y="179375"/>
            <a:ext cx="3443700" cy="2197525"/>
          </a:xfrm>
          <a:prstGeom prst="rect">
            <a:avLst/>
          </a:prstGeom>
          <a:noFill/>
          <a:ln>
            <a:noFill/>
          </a:ln>
        </p:spPr>
      </p:pic>
      <p:pic>
        <p:nvPicPr>
          <p:cNvPr id="106" name="Google Shape;106;p18"/>
          <p:cNvPicPr preferRelativeResize="0"/>
          <p:nvPr/>
        </p:nvPicPr>
        <p:blipFill>
          <a:blip r:embed="rId5">
            <a:alphaModFix/>
          </a:blip>
          <a:stretch>
            <a:fillRect/>
          </a:stretch>
        </p:blipFill>
        <p:spPr>
          <a:xfrm>
            <a:off x="176275" y="2603038"/>
            <a:ext cx="3649375" cy="2372450"/>
          </a:xfrm>
          <a:prstGeom prst="rect">
            <a:avLst/>
          </a:prstGeom>
          <a:noFill/>
          <a:ln>
            <a:noFill/>
          </a:ln>
        </p:spPr>
      </p:pic>
      <p:pic>
        <p:nvPicPr>
          <p:cNvPr id="107" name="Google Shape;107;p18"/>
          <p:cNvPicPr preferRelativeResize="0"/>
          <p:nvPr/>
        </p:nvPicPr>
        <p:blipFill>
          <a:blip r:embed="rId6">
            <a:alphaModFix/>
          </a:blip>
          <a:stretch>
            <a:fillRect/>
          </a:stretch>
        </p:blipFill>
        <p:spPr>
          <a:xfrm>
            <a:off x="5044850" y="2627689"/>
            <a:ext cx="3443700" cy="2323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idx="4294967295"/>
          </p:nvPr>
        </p:nvSpPr>
        <p:spPr>
          <a:xfrm>
            <a:off x="535775" y="641950"/>
            <a:ext cx="45153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latin typeface="Lato"/>
                <a:ea typeface="Lato"/>
                <a:cs typeface="Lato"/>
                <a:sym typeface="Lato"/>
              </a:rPr>
              <a:t>Top performing channels 1/1/17-12/31/17 </a:t>
            </a:r>
            <a:endParaRPr sz="170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700">
                <a:latin typeface="Lato"/>
                <a:ea typeface="Lato"/>
                <a:cs typeface="Lato"/>
                <a:sym typeface="Lato"/>
              </a:rPr>
              <a:t>Highest average sessions D 7389</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Highest average revenue D 932</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Lowest performing channel 2/9/16-12/31/16: Channel B</a:t>
            </a:r>
            <a:endParaRPr sz="170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700">
                <a:latin typeface="Lato"/>
                <a:ea typeface="Lato"/>
                <a:cs typeface="Lato"/>
                <a:sym typeface="Lato"/>
              </a:rPr>
              <a:t>Highest CPA $24.45</a:t>
            </a:r>
            <a:endParaRPr sz="1700">
              <a:latin typeface="Lato"/>
              <a:ea typeface="Lato"/>
              <a:cs typeface="Lato"/>
              <a:sym typeface="Lato"/>
            </a:endParaRPr>
          </a:p>
        </p:txBody>
      </p:sp>
      <p:pic>
        <p:nvPicPr>
          <p:cNvPr id="113" name="Google Shape;113;p19"/>
          <p:cNvPicPr preferRelativeResize="0"/>
          <p:nvPr/>
        </p:nvPicPr>
        <p:blipFill>
          <a:blip r:embed="rId3">
            <a:alphaModFix/>
          </a:blip>
          <a:stretch>
            <a:fillRect/>
          </a:stretch>
        </p:blipFill>
        <p:spPr>
          <a:xfrm>
            <a:off x="3941800" y="2744300"/>
            <a:ext cx="5103500" cy="231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152400" y="152400"/>
            <a:ext cx="3495236" cy="2298237"/>
          </a:xfrm>
          <a:prstGeom prst="rect">
            <a:avLst/>
          </a:prstGeom>
          <a:noFill/>
          <a:ln>
            <a:noFill/>
          </a:ln>
        </p:spPr>
      </p:pic>
      <p:pic>
        <p:nvPicPr>
          <p:cNvPr id="119" name="Google Shape;119;p20"/>
          <p:cNvPicPr preferRelativeResize="0"/>
          <p:nvPr/>
        </p:nvPicPr>
        <p:blipFill>
          <a:blip r:embed="rId4">
            <a:alphaModFix/>
          </a:blip>
          <a:stretch>
            <a:fillRect/>
          </a:stretch>
        </p:blipFill>
        <p:spPr>
          <a:xfrm>
            <a:off x="5014288" y="140063"/>
            <a:ext cx="3504829" cy="2322889"/>
          </a:xfrm>
          <a:prstGeom prst="rect">
            <a:avLst/>
          </a:prstGeom>
          <a:noFill/>
          <a:ln>
            <a:noFill/>
          </a:ln>
        </p:spPr>
      </p:pic>
      <p:pic>
        <p:nvPicPr>
          <p:cNvPr id="120" name="Google Shape;120;p20"/>
          <p:cNvPicPr preferRelativeResize="0"/>
          <p:nvPr/>
        </p:nvPicPr>
        <p:blipFill>
          <a:blip r:embed="rId5">
            <a:alphaModFix/>
          </a:blip>
          <a:stretch>
            <a:fillRect/>
          </a:stretch>
        </p:blipFill>
        <p:spPr>
          <a:xfrm>
            <a:off x="152400" y="2603037"/>
            <a:ext cx="3557438" cy="2388063"/>
          </a:xfrm>
          <a:prstGeom prst="rect">
            <a:avLst/>
          </a:prstGeom>
          <a:noFill/>
          <a:ln>
            <a:noFill/>
          </a:ln>
        </p:spPr>
      </p:pic>
      <p:pic>
        <p:nvPicPr>
          <p:cNvPr id="121" name="Google Shape;121;p20"/>
          <p:cNvPicPr preferRelativeResize="0"/>
          <p:nvPr/>
        </p:nvPicPr>
        <p:blipFill>
          <a:blip r:embed="rId6">
            <a:alphaModFix/>
          </a:blip>
          <a:stretch>
            <a:fillRect/>
          </a:stretch>
        </p:blipFill>
        <p:spPr>
          <a:xfrm>
            <a:off x="4981376" y="2609188"/>
            <a:ext cx="3570652" cy="2375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idx="4294967295"/>
          </p:nvPr>
        </p:nvSpPr>
        <p:spPr>
          <a:xfrm>
            <a:off x="535775" y="712150"/>
            <a:ext cx="75891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Cost/Revenue 2017</a:t>
            </a:r>
            <a:endParaRPr sz="2400"/>
          </a:p>
        </p:txBody>
      </p:sp>
      <p:sp>
        <p:nvSpPr>
          <p:cNvPr id="127" name="Google Shape;127;p21"/>
          <p:cNvSpPr txBox="1">
            <a:spLocks noGrp="1"/>
          </p:cNvSpPr>
          <p:nvPr>
            <p:ph type="title" idx="4294967295"/>
          </p:nvPr>
        </p:nvSpPr>
        <p:spPr>
          <a:xfrm>
            <a:off x="120875" y="1480150"/>
            <a:ext cx="88365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0">
                <a:latin typeface="Lato"/>
                <a:ea typeface="Lato"/>
                <a:cs typeface="Lato"/>
                <a:sym typeface="Lato"/>
              </a:rPr>
              <a:t>Using the available data, the approximate costs and revenue were calculated for 2017. For revenue, the AOV was multiplied by the number of transactions. For the costs, the CPA was multiplied by the number of transactions.</a:t>
            </a:r>
            <a:endParaRPr sz="1700" b="0">
              <a:latin typeface="Lato"/>
              <a:ea typeface="Lato"/>
              <a:cs typeface="Lato"/>
              <a:sym typeface="Lato"/>
            </a:endParaRPr>
          </a:p>
          <a:p>
            <a:pPr marL="0" lvl="0" indent="0" algn="ctr" rtl="0">
              <a:lnSpc>
                <a:spcPct val="115000"/>
              </a:lnSpc>
              <a:spcBef>
                <a:spcPts val="1600"/>
              </a:spcBef>
              <a:spcAft>
                <a:spcPts val="0"/>
              </a:spcAft>
              <a:buNone/>
            </a:pPr>
            <a:r>
              <a:rPr lang="en" sz="1700" b="0" i="1">
                <a:latin typeface="Lato"/>
                <a:ea typeface="Lato"/>
                <a:cs typeface="Lato"/>
                <a:sym typeface="Lato"/>
              </a:rPr>
              <a:t>Revenue=AOV*Transactions</a:t>
            </a:r>
            <a:endParaRPr sz="1700" b="0" i="1">
              <a:latin typeface="Lato"/>
              <a:ea typeface="Lato"/>
              <a:cs typeface="Lato"/>
              <a:sym typeface="Lato"/>
            </a:endParaRPr>
          </a:p>
          <a:p>
            <a:pPr marL="0" lvl="0" indent="0" algn="ctr" rtl="0">
              <a:lnSpc>
                <a:spcPct val="115000"/>
              </a:lnSpc>
              <a:spcBef>
                <a:spcPts val="1600"/>
              </a:spcBef>
              <a:spcAft>
                <a:spcPts val="0"/>
              </a:spcAft>
              <a:buNone/>
            </a:pPr>
            <a:r>
              <a:rPr lang="en" sz="1700" b="0" i="1">
                <a:latin typeface="Lato"/>
                <a:ea typeface="Lato"/>
                <a:cs typeface="Lato"/>
                <a:sym typeface="Lato"/>
              </a:rPr>
              <a:t>Costs=CPA*Transactions</a:t>
            </a:r>
            <a:endParaRPr sz="1700" b="0" i="1">
              <a:latin typeface="Lato"/>
              <a:ea typeface="Lato"/>
              <a:cs typeface="Lato"/>
              <a:sym typeface="Lato"/>
            </a:endParaRPr>
          </a:p>
          <a:p>
            <a:pPr marL="0" lvl="0" indent="0" algn="l" rtl="0">
              <a:lnSpc>
                <a:spcPct val="115000"/>
              </a:lnSpc>
              <a:spcBef>
                <a:spcPts val="1600"/>
              </a:spcBef>
              <a:spcAft>
                <a:spcPts val="0"/>
              </a:spcAft>
              <a:buNone/>
            </a:pPr>
            <a:endParaRPr sz="1700" b="0">
              <a:latin typeface="Lato"/>
              <a:ea typeface="Lato"/>
              <a:cs typeface="Lato"/>
              <a:sym typeface="Lato"/>
            </a:endParaRPr>
          </a:p>
          <a:p>
            <a:pPr marL="0" lvl="0" indent="0" algn="l" rtl="0">
              <a:lnSpc>
                <a:spcPct val="115000"/>
              </a:lnSpc>
              <a:spcBef>
                <a:spcPts val="1600"/>
              </a:spcBef>
              <a:spcAft>
                <a:spcPts val="0"/>
              </a:spcAft>
              <a:buNone/>
            </a:pPr>
            <a:r>
              <a:rPr lang="en" sz="1700" b="0">
                <a:latin typeface="Lato"/>
                <a:ea typeface="Lato"/>
                <a:cs typeface="Lato"/>
                <a:sym typeface="Lato"/>
              </a:rPr>
              <a:t>The data were grouped by month for 2017.</a:t>
            </a:r>
            <a:endParaRPr sz="1700" b="0">
              <a:latin typeface="Lato"/>
              <a:ea typeface="Lato"/>
              <a:cs typeface="Lato"/>
              <a:sym typeface="Lato"/>
            </a:endParaRPr>
          </a:p>
          <a:p>
            <a:pPr marL="457200" lvl="0" indent="0" algn="l" rtl="0">
              <a:lnSpc>
                <a:spcPct val="115000"/>
              </a:lnSpc>
              <a:spcBef>
                <a:spcPts val="1600"/>
              </a:spcBef>
              <a:spcAft>
                <a:spcPts val="1600"/>
              </a:spcAft>
              <a:buNone/>
            </a:pPr>
            <a:endParaRPr sz="1700" b="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375</Words>
  <Application>Microsoft Office PowerPoint</Application>
  <PresentationFormat>On-screen Show (16:9)</PresentationFormat>
  <Paragraphs>48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Raleway</vt:lpstr>
      <vt:lpstr>Arial</vt:lpstr>
      <vt:lpstr>Lato</vt:lpstr>
      <vt:lpstr>Swiss</vt:lpstr>
      <vt:lpstr>Marketing Channel Performance: Company X</vt:lpstr>
      <vt:lpstr>Overview</vt:lpstr>
      <vt:lpstr>Top performing channel 1/1/16-2/4/16: Channel A Highest average CR 21.6% Highest average transactions 585 Lowest CPA $6.59 Lowest performing channel 1/1/16-2/4/16: Channel B Lowest CR 8.1% Lowest average transactions 107 Lowest AOV $49.84 Highest CPA $24.56</vt:lpstr>
      <vt:lpstr>PowerPoint Presentation</vt:lpstr>
      <vt:lpstr>Top performing channel 2/9/16-12/31/16: Channel D Highest average sessions 6524 Highest average revenue $69,240.13  Lowest performing channel 2/9/16-12/31/16: Channel B Lowest Sessions 1333 Lowest revenue $13,263.10 Highest CPA $24.91</vt:lpstr>
      <vt:lpstr>PowerPoint Presentation</vt:lpstr>
      <vt:lpstr>Top performing channels 1/1/17-12/31/17  Highest average sessions D 7389 Highest average revenue D 932 Lowest performing channel 2/9/16-12/31/16: Channel B Highest CPA $24.45</vt:lpstr>
      <vt:lpstr>PowerPoint Presentation</vt:lpstr>
      <vt:lpstr>Cost/Revenue 2017</vt:lpstr>
      <vt:lpstr>Cost/Revenue 2018</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Channel Performance: Company X</dc:title>
  <dc:creator>Meagan Voulo</dc:creator>
  <cp:lastModifiedBy>Meagan Voulo</cp:lastModifiedBy>
  <cp:revision>1</cp:revision>
  <dcterms:modified xsi:type="dcterms:W3CDTF">2020-09-25T18:37:35Z</dcterms:modified>
</cp:coreProperties>
</file>