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8288000" cy="10287000"/>
  <p:notesSz cx="6858000" cy="9144000"/>
  <p:embeddedFontLst>
    <p:embeddedFont>
      <p:font typeface="Source Serif Pro Bold" panose="020B0604020202020204" charset="0"/>
      <p:regular r:id="rId10"/>
    </p:embeddedFont>
    <p:embeddedFont>
      <p:font typeface="Times New Roman Bold" panose="02020803070505020304" pitchFamily="18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9" y="1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315200" y="876300"/>
            <a:ext cx="3474720" cy="3474720"/>
          </a:xfrm>
          <a:custGeom>
            <a:avLst/>
            <a:gdLst/>
            <a:ahLst/>
            <a:cxnLst/>
            <a:rect l="l" t="t" r="r" b="b"/>
            <a:pathLst>
              <a:path w="3474720" h="3474720">
                <a:moveTo>
                  <a:pt x="0" y="0"/>
                </a:moveTo>
                <a:lnTo>
                  <a:pt x="3474720" y="0"/>
                </a:lnTo>
                <a:lnTo>
                  <a:pt x="3474720" y="3474720"/>
                </a:lnTo>
                <a:lnTo>
                  <a:pt x="0" y="3474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962469" y="5676900"/>
            <a:ext cx="5562600" cy="2739211"/>
            <a:chOff x="0" y="0"/>
            <a:chExt cx="7416800" cy="36522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16800" cy="3652281"/>
            </a:xfrm>
            <a:custGeom>
              <a:avLst/>
              <a:gdLst/>
              <a:ahLst/>
              <a:cxnLst/>
              <a:rect l="l" t="t" r="r" b="b"/>
              <a:pathLst>
                <a:path w="7416800" h="3652281">
                  <a:moveTo>
                    <a:pt x="0" y="0"/>
                  </a:moveTo>
                  <a:lnTo>
                    <a:pt x="7416800" y="0"/>
                  </a:lnTo>
                  <a:lnTo>
                    <a:pt x="7416800" y="3652281"/>
                  </a:lnTo>
                  <a:lnTo>
                    <a:pt x="0" y="36522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7416800" cy="37189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b="1" dirty="0">
                  <a:solidFill>
                    <a:srgbClr val="00B05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Presented by:</a:t>
              </a:r>
            </a:p>
            <a:p>
              <a:pPr algn="l">
                <a:lnSpc>
                  <a:spcPts val="3359"/>
                </a:lnSpc>
              </a:pPr>
              <a:r>
                <a:rPr lang="en-US" sz="2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Md. Meahadi Hasan</a:t>
              </a:r>
            </a:p>
            <a:p>
              <a:pPr algn="l">
                <a:lnSpc>
                  <a:spcPts val="3359"/>
                </a:lnSpc>
              </a:pPr>
              <a:r>
                <a:rPr lang="en-US" sz="2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Program: </a:t>
              </a:r>
              <a:r>
                <a:rPr lang="en-US" sz="2799" b="1" dirty="0" err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B.Sc</a:t>
              </a:r>
              <a:r>
                <a:rPr lang="en-US" sz="2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in CSE</a:t>
              </a:r>
            </a:p>
            <a:p>
              <a:pPr algn="l">
                <a:lnSpc>
                  <a:spcPts val="3359"/>
                </a:lnSpc>
              </a:pPr>
              <a:r>
                <a:rPr lang="en-US" sz="2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ID: 0322310105101034</a:t>
              </a:r>
            </a:p>
            <a:p>
              <a:pPr algn="l">
                <a:lnSpc>
                  <a:spcPts val="3359"/>
                </a:lnSpc>
              </a:pPr>
              <a:r>
                <a:rPr lang="en-US" sz="2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Session: Spring-2025</a:t>
              </a:r>
            </a:p>
            <a:p>
              <a:pPr algn="l">
                <a:lnSpc>
                  <a:spcPts val="3359"/>
                </a:lnSpc>
              </a:pPr>
              <a:r>
                <a:rPr lang="en-US" sz="2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Batch: 22ⁿᵈ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715497" y="4881890"/>
            <a:ext cx="6857006" cy="523220"/>
            <a:chOff x="0" y="0"/>
            <a:chExt cx="9142675" cy="69762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2674" cy="697627"/>
            </a:xfrm>
            <a:custGeom>
              <a:avLst/>
              <a:gdLst/>
              <a:ahLst/>
              <a:cxnLst/>
              <a:rect l="l" t="t" r="r" b="b"/>
              <a:pathLst>
                <a:path w="9142674" h="697627">
                  <a:moveTo>
                    <a:pt x="0" y="0"/>
                  </a:moveTo>
                  <a:lnTo>
                    <a:pt x="9142674" y="0"/>
                  </a:lnTo>
                  <a:lnTo>
                    <a:pt x="9142674" y="697627"/>
                  </a:lnTo>
                  <a:lnTo>
                    <a:pt x="0" y="697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142675" cy="7547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59"/>
                </a:lnSpc>
              </a:pPr>
              <a:r>
                <a:rPr lang="en-US" sz="2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Pundra University of Science &amp; Technology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62468" y="8539068"/>
            <a:ext cx="9762931" cy="1000188"/>
            <a:chOff x="0" y="-57149"/>
            <a:chExt cx="13017241" cy="133358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17241" cy="1276435"/>
            </a:xfrm>
            <a:custGeom>
              <a:avLst/>
              <a:gdLst/>
              <a:ahLst/>
              <a:cxnLst/>
              <a:rect l="l" t="t" r="r" b="b"/>
              <a:pathLst>
                <a:path w="13017241" h="1276435">
                  <a:moveTo>
                    <a:pt x="0" y="0"/>
                  </a:moveTo>
                  <a:lnTo>
                    <a:pt x="13017241" y="0"/>
                  </a:lnTo>
                  <a:lnTo>
                    <a:pt x="13017241" y="1276435"/>
                  </a:lnTo>
                  <a:lnTo>
                    <a:pt x="0" y="12764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3017241" cy="133358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Topic: </a:t>
              </a:r>
              <a:r>
                <a:rPr lang="en-US" sz="27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Internet of Things (IoT): Connecting the World Intelligently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759026" y="1302991"/>
            <a:ext cx="3911947" cy="964108"/>
            <a:chOff x="0" y="0"/>
            <a:chExt cx="5215929" cy="12854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15929" cy="1285477"/>
            </a:xfrm>
            <a:custGeom>
              <a:avLst/>
              <a:gdLst/>
              <a:ahLst/>
              <a:cxnLst/>
              <a:rect l="l" t="t" r="r" b="b"/>
              <a:pathLst>
                <a:path w="5215929" h="1285477">
                  <a:moveTo>
                    <a:pt x="0" y="0"/>
                  </a:moveTo>
                  <a:lnTo>
                    <a:pt x="5215929" y="0"/>
                  </a:lnTo>
                  <a:lnTo>
                    <a:pt x="5215929" y="1285477"/>
                  </a:lnTo>
                  <a:lnTo>
                    <a:pt x="0" y="128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42875"/>
              <a:ext cx="5215929" cy="14283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5"/>
                </a:lnSpc>
              </a:pPr>
              <a:r>
                <a:rPr lang="en-US" sz="5400" spc="-11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4328" y="3023741"/>
            <a:ext cx="9699872" cy="1909763"/>
            <a:chOff x="0" y="0"/>
            <a:chExt cx="12933163" cy="25463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933163" cy="2546351"/>
            </a:xfrm>
            <a:custGeom>
              <a:avLst/>
              <a:gdLst/>
              <a:ahLst/>
              <a:cxnLst/>
              <a:rect l="l" t="t" r="r" b="b"/>
              <a:pathLst>
                <a:path w="12933163" h="2546351">
                  <a:moveTo>
                    <a:pt x="0" y="0"/>
                  </a:moveTo>
                  <a:lnTo>
                    <a:pt x="12933163" y="0"/>
                  </a:lnTo>
                  <a:lnTo>
                    <a:pt x="12933163" y="2546351"/>
                  </a:lnTo>
                  <a:lnTo>
                    <a:pt x="0" y="2546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33350"/>
              <a:ext cx="12933163" cy="26797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0"/>
                </a:lnSpc>
              </a:pPr>
              <a:r>
                <a:rPr lang="en-US" sz="2400" spc="-48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Internet of Things is a network of interconnected smart devices. These devices communicate and share data automatically. Sensors, software, and connectivity enable real-time interactions. IoT bridges the physical and digital worlds.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36390" y="5261174"/>
            <a:ext cx="4537423" cy="2203946"/>
            <a:chOff x="0" y="0"/>
            <a:chExt cx="6049897" cy="2938595"/>
          </a:xfrm>
        </p:grpSpPr>
        <p:sp>
          <p:nvSpPr>
            <p:cNvPr id="13" name="Freeform 13"/>
            <p:cNvSpPr/>
            <p:nvPr/>
          </p:nvSpPr>
          <p:spPr>
            <a:xfrm>
              <a:off x="10541" y="10541"/>
              <a:ext cx="6028817" cy="2917444"/>
            </a:xfrm>
            <a:custGeom>
              <a:avLst/>
              <a:gdLst/>
              <a:ahLst/>
              <a:cxnLst/>
              <a:rect l="l" t="t" r="r" b="b"/>
              <a:pathLst>
                <a:path w="6028817" h="2917444">
                  <a:moveTo>
                    <a:pt x="0" y="167132"/>
                  </a:moveTo>
                  <a:cubicBezTo>
                    <a:pt x="0" y="74803"/>
                    <a:pt x="75184" y="0"/>
                    <a:pt x="167767" y="0"/>
                  </a:cubicBezTo>
                  <a:lnTo>
                    <a:pt x="5861050" y="0"/>
                  </a:lnTo>
                  <a:cubicBezTo>
                    <a:pt x="5953633" y="0"/>
                    <a:pt x="6028817" y="74803"/>
                    <a:pt x="6028817" y="167132"/>
                  </a:cubicBezTo>
                  <a:lnTo>
                    <a:pt x="6028817" y="2750312"/>
                  </a:lnTo>
                  <a:cubicBezTo>
                    <a:pt x="6028817" y="2842641"/>
                    <a:pt x="5953760" y="2917444"/>
                    <a:pt x="5861050" y="2917444"/>
                  </a:cubicBezTo>
                  <a:lnTo>
                    <a:pt x="167767" y="2917444"/>
                  </a:lnTo>
                  <a:cubicBezTo>
                    <a:pt x="75184" y="2917444"/>
                    <a:pt x="0" y="2842641"/>
                    <a:pt x="0" y="275031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6049899" cy="2938653"/>
            </a:xfrm>
            <a:custGeom>
              <a:avLst/>
              <a:gdLst/>
              <a:ahLst/>
              <a:cxnLst/>
              <a:rect l="l" t="t" r="r" b="b"/>
              <a:pathLst>
                <a:path w="6049899" h="2938653">
                  <a:moveTo>
                    <a:pt x="0" y="177673"/>
                  </a:moveTo>
                  <a:cubicBezTo>
                    <a:pt x="0" y="79502"/>
                    <a:pt x="79883" y="0"/>
                    <a:pt x="178308" y="0"/>
                  </a:cubicBezTo>
                  <a:lnTo>
                    <a:pt x="5871591" y="0"/>
                  </a:lnTo>
                  <a:lnTo>
                    <a:pt x="5871591" y="10541"/>
                  </a:lnTo>
                  <a:lnTo>
                    <a:pt x="5871591" y="0"/>
                  </a:lnTo>
                  <a:cubicBezTo>
                    <a:pt x="5970016" y="0"/>
                    <a:pt x="6049899" y="79502"/>
                    <a:pt x="6049899" y="177673"/>
                  </a:cubicBezTo>
                  <a:lnTo>
                    <a:pt x="6039358" y="177673"/>
                  </a:lnTo>
                  <a:lnTo>
                    <a:pt x="6049899" y="177673"/>
                  </a:lnTo>
                  <a:lnTo>
                    <a:pt x="6049899" y="2760853"/>
                  </a:lnTo>
                  <a:lnTo>
                    <a:pt x="6039358" y="2760853"/>
                  </a:lnTo>
                  <a:lnTo>
                    <a:pt x="6049899" y="2760853"/>
                  </a:lnTo>
                  <a:cubicBezTo>
                    <a:pt x="6049899" y="2859024"/>
                    <a:pt x="5970016" y="2938526"/>
                    <a:pt x="5871591" y="2938526"/>
                  </a:cubicBezTo>
                  <a:lnTo>
                    <a:pt x="5871591" y="2927985"/>
                  </a:lnTo>
                  <a:lnTo>
                    <a:pt x="5871591" y="2938526"/>
                  </a:lnTo>
                  <a:lnTo>
                    <a:pt x="178308" y="2938526"/>
                  </a:lnTo>
                  <a:lnTo>
                    <a:pt x="178308" y="2927985"/>
                  </a:lnTo>
                  <a:lnTo>
                    <a:pt x="178308" y="2938526"/>
                  </a:lnTo>
                  <a:cubicBezTo>
                    <a:pt x="79883" y="2938653"/>
                    <a:pt x="0" y="2859024"/>
                    <a:pt x="0" y="2760853"/>
                  </a:cubicBezTo>
                  <a:lnTo>
                    <a:pt x="0" y="177673"/>
                  </a:lnTo>
                  <a:lnTo>
                    <a:pt x="10541" y="177673"/>
                  </a:lnTo>
                  <a:lnTo>
                    <a:pt x="0" y="177673"/>
                  </a:lnTo>
                  <a:moveTo>
                    <a:pt x="21209" y="177673"/>
                  </a:moveTo>
                  <a:lnTo>
                    <a:pt x="21209" y="2760853"/>
                  </a:lnTo>
                  <a:lnTo>
                    <a:pt x="10541" y="2760853"/>
                  </a:lnTo>
                  <a:lnTo>
                    <a:pt x="21082" y="2760853"/>
                  </a:lnTo>
                  <a:cubicBezTo>
                    <a:pt x="21082" y="2847213"/>
                    <a:pt x="91440" y="2917317"/>
                    <a:pt x="178181" y="2917317"/>
                  </a:cubicBezTo>
                  <a:lnTo>
                    <a:pt x="5871591" y="2917317"/>
                  </a:lnTo>
                  <a:cubicBezTo>
                    <a:pt x="5958459" y="2917317"/>
                    <a:pt x="6028690" y="2847213"/>
                    <a:pt x="6028690" y="2760853"/>
                  </a:cubicBezTo>
                  <a:lnTo>
                    <a:pt x="6028690" y="177673"/>
                  </a:lnTo>
                  <a:cubicBezTo>
                    <a:pt x="6028690" y="91313"/>
                    <a:pt x="5958332" y="21209"/>
                    <a:pt x="5871591" y="21209"/>
                  </a:cubicBezTo>
                  <a:lnTo>
                    <a:pt x="178308" y="21209"/>
                  </a:lnTo>
                  <a:lnTo>
                    <a:pt x="178308" y="10541"/>
                  </a:lnTo>
                  <a:lnTo>
                    <a:pt x="178308" y="21082"/>
                  </a:lnTo>
                  <a:cubicBezTo>
                    <a:pt x="91440" y="21209"/>
                    <a:pt x="21209" y="91313"/>
                    <a:pt x="21209" y="177673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52105" y="5576888"/>
            <a:ext cx="3604171" cy="438745"/>
            <a:chOff x="0" y="0"/>
            <a:chExt cx="4805561" cy="5849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05561" cy="584993"/>
            </a:xfrm>
            <a:custGeom>
              <a:avLst/>
              <a:gdLst/>
              <a:ahLst/>
              <a:cxnLst/>
              <a:rect l="l" t="t" r="r" b="b"/>
              <a:pathLst>
                <a:path w="4805561" h="584993">
                  <a:moveTo>
                    <a:pt x="0" y="0"/>
                  </a:moveTo>
                  <a:lnTo>
                    <a:pt x="4805561" y="0"/>
                  </a:lnTo>
                  <a:lnTo>
                    <a:pt x="4805561" y="584993"/>
                  </a:lnTo>
                  <a:lnTo>
                    <a:pt x="0" y="584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4805561" cy="68976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8"/>
                </a:lnSpc>
              </a:pPr>
              <a:r>
                <a:rPr lang="en-US" sz="2400" spc="-55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Interconnected Devices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52104" y="6194525"/>
            <a:ext cx="3905994" cy="954881"/>
            <a:chOff x="0" y="0"/>
            <a:chExt cx="5207992" cy="12731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207992" cy="1273175"/>
            </a:xfrm>
            <a:custGeom>
              <a:avLst/>
              <a:gdLst/>
              <a:ahLst/>
              <a:cxnLst/>
              <a:rect l="l" t="t" r="r" b="b"/>
              <a:pathLst>
                <a:path w="5207992" h="1273175">
                  <a:moveTo>
                    <a:pt x="0" y="0"/>
                  </a:moveTo>
                  <a:lnTo>
                    <a:pt x="5207992" y="0"/>
                  </a:lnTo>
                  <a:lnTo>
                    <a:pt x="5207992" y="1273175"/>
                  </a:lnTo>
                  <a:lnTo>
                    <a:pt x="0" y="12731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33350"/>
              <a:ext cx="5207992" cy="14065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0"/>
                </a:lnSpc>
              </a:pPr>
              <a:r>
                <a:rPr lang="en-US" sz="2400" spc="-48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network of physical objects connected via the internet.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856188" y="5261174"/>
            <a:ext cx="4537423" cy="2203946"/>
            <a:chOff x="0" y="0"/>
            <a:chExt cx="6049897" cy="2938595"/>
          </a:xfrm>
        </p:grpSpPr>
        <p:sp>
          <p:nvSpPr>
            <p:cNvPr id="22" name="Freeform 22"/>
            <p:cNvSpPr/>
            <p:nvPr/>
          </p:nvSpPr>
          <p:spPr>
            <a:xfrm>
              <a:off x="10541" y="10541"/>
              <a:ext cx="6028817" cy="2917444"/>
            </a:xfrm>
            <a:custGeom>
              <a:avLst/>
              <a:gdLst/>
              <a:ahLst/>
              <a:cxnLst/>
              <a:rect l="l" t="t" r="r" b="b"/>
              <a:pathLst>
                <a:path w="6028817" h="2917444">
                  <a:moveTo>
                    <a:pt x="0" y="167132"/>
                  </a:moveTo>
                  <a:cubicBezTo>
                    <a:pt x="0" y="74803"/>
                    <a:pt x="75184" y="0"/>
                    <a:pt x="167767" y="0"/>
                  </a:cubicBezTo>
                  <a:lnTo>
                    <a:pt x="5861050" y="0"/>
                  </a:lnTo>
                  <a:cubicBezTo>
                    <a:pt x="5953633" y="0"/>
                    <a:pt x="6028817" y="74803"/>
                    <a:pt x="6028817" y="167132"/>
                  </a:cubicBezTo>
                  <a:lnTo>
                    <a:pt x="6028817" y="2750312"/>
                  </a:lnTo>
                  <a:cubicBezTo>
                    <a:pt x="6028817" y="2842641"/>
                    <a:pt x="5953760" y="2917444"/>
                    <a:pt x="5861050" y="2917444"/>
                  </a:cubicBezTo>
                  <a:lnTo>
                    <a:pt x="167767" y="2917444"/>
                  </a:lnTo>
                  <a:cubicBezTo>
                    <a:pt x="75184" y="2917444"/>
                    <a:pt x="0" y="2842641"/>
                    <a:pt x="0" y="275031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6049899" cy="2938653"/>
            </a:xfrm>
            <a:custGeom>
              <a:avLst/>
              <a:gdLst/>
              <a:ahLst/>
              <a:cxnLst/>
              <a:rect l="l" t="t" r="r" b="b"/>
              <a:pathLst>
                <a:path w="6049899" h="2938653">
                  <a:moveTo>
                    <a:pt x="0" y="177673"/>
                  </a:moveTo>
                  <a:cubicBezTo>
                    <a:pt x="0" y="79502"/>
                    <a:pt x="79883" y="0"/>
                    <a:pt x="178308" y="0"/>
                  </a:cubicBezTo>
                  <a:lnTo>
                    <a:pt x="5871591" y="0"/>
                  </a:lnTo>
                  <a:lnTo>
                    <a:pt x="5871591" y="10541"/>
                  </a:lnTo>
                  <a:lnTo>
                    <a:pt x="5871591" y="0"/>
                  </a:lnTo>
                  <a:cubicBezTo>
                    <a:pt x="5970016" y="0"/>
                    <a:pt x="6049899" y="79502"/>
                    <a:pt x="6049899" y="177673"/>
                  </a:cubicBezTo>
                  <a:lnTo>
                    <a:pt x="6039358" y="177673"/>
                  </a:lnTo>
                  <a:lnTo>
                    <a:pt x="6049899" y="177673"/>
                  </a:lnTo>
                  <a:lnTo>
                    <a:pt x="6049899" y="2760853"/>
                  </a:lnTo>
                  <a:lnTo>
                    <a:pt x="6039358" y="2760853"/>
                  </a:lnTo>
                  <a:lnTo>
                    <a:pt x="6049899" y="2760853"/>
                  </a:lnTo>
                  <a:cubicBezTo>
                    <a:pt x="6049899" y="2859024"/>
                    <a:pt x="5970016" y="2938526"/>
                    <a:pt x="5871591" y="2938526"/>
                  </a:cubicBezTo>
                  <a:lnTo>
                    <a:pt x="5871591" y="2927985"/>
                  </a:lnTo>
                  <a:lnTo>
                    <a:pt x="5871591" y="2938526"/>
                  </a:lnTo>
                  <a:lnTo>
                    <a:pt x="178308" y="2938526"/>
                  </a:lnTo>
                  <a:lnTo>
                    <a:pt x="178308" y="2927985"/>
                  </a:lnTo>
                  <a:lnTo>
                    <a:pt x="178308" y="2938526"/>
                  </a:lnTo>
                  <a:cubicBezTo>
                    <a:pt x="79883" y="2938653"/>
                    <a:pt x="0" y="2859024"/>
                    <a:pt x="0" y="2760853"/>
                  </a:cubicBezTo>
                  <a:lnTo>
                    <a:pt x="0" y="177673"/>
                  </a:lnTo>
                  <a:lnTo>
                    <a:pt x="10541" y="177673"/>
                  </a:lnTo>
                  <a:lnTo>
                    <a:pt x="0" y="177673"/>
                  </a:lnTo>
                  <a:moveTo>
                    <a:pt x="21209" y="177673"/>
                  </a:moveTo>
                  <a:lnTo>
                    <a:pt x="21209" y="2760853"/>
                  </a:lnTo>
                  <a:lnTo>
                    <a:pt x="10541" y="2760853"/>
                  </a:lnTo>
                  <a:lnTo>
                    <a:pt x="21082" y="2760853"/>
                  </a:lnTo>
                  <a:cubicBezTo>
                    <a:pt x="21082" y="2847213"/>
                    <a:pt x="91440" y="2917317"/>
                    <a:pt x="178181" y="2917317"/>
                  </a:cubicBezTo>
                  <a:lnTo>
                    <a:pt x="5871591" y="2917317"/>
                  </a:lnTo>
                  <a:cubicBezTo>
                    <a:pt x="5958459" y="2917317"/>
                    <a:pt x="6028690" y="2847213"/>
                    <a:pt x="6028690" y="2760853"/>
                  </a:cubicBezTo>
                  <a:lnTo>
                    <a:pt x="6028690" y="177673"/>
                  </a:lnTo>
                  <a:cubicBezTo>
                    <a:pt x="6028690" y="91313"/>
                    <a:pt x="5958332" y="21209"/>
                    <a:pt x="5871591" y="21209"/>
                  </a:cubicBezTo>
                  <a:lnTo>
                    <a:pt x="178308" y="21209"/>
                  </a:lnTo>
                  <a:lnTo>
                    <a:pt x="178308" y="10541"/>
                  </a:lnTo>
                  <a:lnTo>
                    <a:pt x="178308" y="21082"/>
                  </a:lnTo>
                  <a:cubicBezTo>
                    <a:pt x="91440" y="21209"/>
                    <a:pt x="21209" y="91313"/>
                    <a:pt x="21209" y="177673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171903" y="5576888"/>
            <a:ext cx="3510409" cy="438745"/>
            <a:chOff x="0" y="0"/>
            <a:chExt cx="4680545" cy="58499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680545" cy="584993"/>
            </a:xfrm>
            <a:custGeom>
              <a:avLst/>
              <a:gdLst/>
              <a:ahLst/>
              <a:cxnLst/>
              <a:rect l="l" t="t" r="r" b="b"/>
              <a:pathLst>
                <a:path w="4680545" h="584993">
                  <a:moveTo>
                    <a:pt x="0" y="0"/>
                  </a:moveTo>
                  <a:lnTo>
                    <a:pt x="4680545" y="0"/>
                  </a:lnTo>
                  <a:lnTo>
                    <a:pt x="4680545" y="584993"/>
                  </a:lnTo>
                  <a:lnTo>
                    <a:pt x="0" y="584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04775"/>
              <a:ext cx="4680545" cy="68976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8"/>
                </a:lnSpc>
              </a:pPr>
              <a:r>
                <a:rPr lang="en-US" sz="2400" spc="-55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Exchange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171903" y="6194525"/>
            <a:ext cx="3905994" cy="954881"/>
            <a:chOff x="0" y="0"/>
            <a:chExt cx="5207992" cy="12731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207992" cy="1273175"/>
            </a:xfrm>
            <a:custGeom>
              <a:avLst/>
              <a:gdLst/>
              <a:ahLst/>
              <a:cxnLst/>
              <a:rect l="l" t="t" r="r" b="b"/>
              <a:pathLst>
                <a:path w="5207992" h="1273175">
                  <a:moveTo>
                    <a:pt x="0" y="0"/>
                  </a:moveTo>
                  <a:lnTo>
                    <a:pt x="5207992" y="0"/>
                  </a:lnTo>
                  <a:lnTo>
                    <a:pt x="5207992" y="1273175"/>
                  </a:lnTo>
                  <a:lnTo>
                    <a:pt x="0" y="12731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33350"/>
              <a:ext cx="5207992" cy="14065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0"/>
                </a:lnSpc>
              </a:pPr>
              <a:r>
                <a:rPr lang="en-US" sz="2400" spc="-48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Devices communicate and share data without intervention.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36390" y="7747496"/>
            <a:ext cx="9357221" cy="1726505"/>
            <a:chOff x="0" y="0"/>
            <a:chExt cx="12476295" cy="2302007"/>
          </a:xfrm>
        </p:grpSpPr>
        <p:sp>
          <p:nvSpPr>
            <p:cNvPr id="31" name="Freeform 31"/>
            <p:cNvSpPr/>
            <p:nvPr/>
          </p:nvSpPr>
          <p:spPr>
            <a:xfrm>
              <a:off x="10541" y="10541"/>
              <a:ext cx="12455271" cy="2280920"/>
            </a:xfrm>
            <a:custGeom>
              <a:avLst/>
              <a:gdLst/>
              <a:ahLst/>
              <a:cxnLst/>
              <a:rect l="l" t="t" r="r" b="b"/>
              <a:pathLst>
                <a:path w="12455271" h="2280920">
                  <a:moveTo>
                    <a:pt x="0" y="167132"/>
                  </a:moveTo>
                  <a:cubicBezTo>
                    <a:pt x="0" y="74803"/>
                    <a:pt x="75438" y="0"/>
                    <a:pt x="168402" y="0"/>
                  </a:cubicBezTo>
                  <a:lnTo>
                    <a:pt x="12286869" y="0"/>
                  </a:lnTo>
                  <a:cubicBezTo>
                    <a:pt x="12379833" y="0"/>
                    <a:pt x="12455271" y="74803"/>
                    <a:pt x="12455271" y="167132"/>
                  </a:cubicBezTo>
                  <a:lnTo>
                    <a:pt x="12455271" y="2113788"/>
                  </a:lnTo>
                  <a:cubicBezTo>
                    <a:pt x="12455271" y="2206117"/>
                    <a:pt x="12379833" y="2280920"/>
                    <a:pt x="12286869" y="2280920"/>
                  </a:cubicBezTo>
                  <a:lnTo>
                    <a:pt x="168402" y="2280920"/>
                  </a:lnTo>
                  <a:cubicBezTo>
                    <a:pt x="75438" y="2280920"/>
                    <a:pt x="0" y="2206117"/>
                    <a:pt x="0" y="211378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0"/>
              <a:ext cx="12476353" cy="2302002"/>
            </a:xfrm>
            <a:custGeom>
              <a:avLst/>
              <a:gdLst/>
              <a:ahLst/>
              <a:cxnLst/>
              <a:rect l="l" t="t" r="r" b="b"/>
              <a:pathLst>
                <a:path w="12476353" h="2302002">
                  <a:moveTo>
                    <a:pt x="0" y="177673"/>
                  </a:moveTo>
                  <a:cubicBezTo>
                    <a:pt x="0" y="79502"/>
                    <a:pt x="80137" y="0"/>
                    <a:pt x="178943" y="0"/>
                  </a:cubicBezTo>
                  <a:lnTo>
                    <a:pt x="12297410" y="0"/>
                  </a:lnTo>
                  <a:lnTo>
                    <a:pt x="12297410" y="10541"/>
                  </a:lnTo>
                  <a:lnTo>
                    <a:pt x="12297410" y="0"/>
                  </a:lnTo>
                  <a:cubicBezTo>
                    <a:pt x="12396216" y="0"/>
                    <a:pt x="12476353" y="79502"/>
                    <a:pt x="12476353" y="177673"/>
                  </a:cubicBezTo>
                  <a:lnTo>
                    <a:pt x="12465812" y="177673"/>
                  </a:lnTo>
                  <a:lnTo>
                    <a:pt x="12476353" y="177673"/>
                  </a:lnTo>
                  <a:lnTo>
                    <a:pt x="12476353" y="2124329"/>
                  </a:lnTo>
                  <a:lnTo>
                    <a:pt x="12465812" y="2124329"/>
                  </a:lnTo>
                  <a:lnTo>
                    <a:pt x="12476353" y="2124329"/>
                  </a:lnTo>
                  <a:cubicBezTo>
                    <a:pt x="12476353" y="2222500"/>
                    <a:pt x="12396216" y="2302002"/>
                    <a:pt x="12297410" y="2302002"/>
                  </a:cubicBezTo>
                  <a:lnTo>
                    <a:pt x="12297410" y="2291461"/>
                  </a:lnTo>
                  <a:lnTo>
                    <a:pt x="12297410" y="2302002"/>
                  </a:lnTo>
                  <a:lnTo>
                    <a:pt x="178943" y="2302002"/>
                  </a:lnTo>
                  <a:lnTo>
                    <a:pt x="178943" y="2291461"/>
                  </a:lnTo>
                  <a:lnTo>
                    <a:pt x="178943" y="2302002"/>
                  </a:lnTo>
                  <a:cubicBezTo>
                    <a:pt x="80137" y="2302002"/>
                    <a:pt x="0" y="2222500"/>
                    <a:pt x="0" y="2124329"/>
                  </a:cubicBezTo>
                  <a:lnTo>
                    <a:pt x="0" y="177673"/>
                  </a:lnTo>
                  <a:lnTo>
                    <a:pt x="10541" y="177673"/>
                  </a:lnTo>
                  <a:lnTo>
                    <a:pt x="0" y="177673"/>
                  </a:lnTo>
                  <a:moveTo>
                    <a:pt x="21209" y="177673"/>
                  </a:moveTo>
                  <a:lnTo>
                    <a:pt x="21209" y="2124329"/>
                  </a:lnTo>
                  <a:lnTo>
                    <a:pt x="10541" y="2124329"/>
                  </a:lnTo>
                  <a:lnTo>
                    <a:pt x="21082" y="2124329"/>
                  </a:lnTo>
                  <a:cubicBezTo>
                    <a:pt x="21082" y="2210689"/>
                    <a:pt x="91694" y="2280793"/>
                    <a:pt x="178816" y="2280793"/>
                  </a:cubicBezTo>
                  <a:lnTo>
                    <a:pt x="12297410" y="2280793"/>
                  </a:lnTo>
                  <a:cubicBezTo>
                    <a:pt x="12384659" y="2280793"/>
                    <a:pt x="12455144" y="2210689"/>
                    <a:pt x="12455144" y="2124329"/>
                  </a:cubicBezTo>
                  <a:lnTo>
                    <a:pt x="12455144" y="177673"/>
                  </a:lnTo>
                  <a:cubicBezTo>
                    <a:pt x="12455144" y="91313"/>
                    <a:pt x="12384532" y="21209"/>
                    <a:pt x="12297410" y="21209"/>
                  </a:cubicBezTo>
                  <a:lnTo>
                    <a:pt x="178943" y="21209"/>
                  </a:lnTo>
                  <a:lnTo>
                    <a:pt x="178943" y="10541"/>
                  </a:lnTo>
                  <a:lnTo>
                    <a:pt x="178943" y="21082"/>
                  </a:lnTo>
                  <a:cubicBezTo>
                    <a:pt x="91694" y="21209"/>
                    <a:pt x="21209" y="91313"/>
                    <a:pt x="21209" y="177673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352104" y="8063210"/>
            <a:ext cx="3510409" cy="438745"/>
            <a:chOff x="0" y="0"/>
            <a:chExt cx="4680545" cy="5849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680545" cy="584993"/>
            </a:xfrm>
            <a:custGeom>
              <a:avLst/>
              <a:gdLst/>
              <a:ahLst/>
              <a:cxnLst/>
              <a:rect l="l" t="t" r="r" b="b"/>
              <a:pathLst>
                <a:path w="4680545" h="584993">
                  <a:moveTo>
                    <a:pt x="0" y="0"/>
                  </a:moveTo>
                  <a:lnTo>
                    <a:pt x="4680545" y="0"/>
                  </a:lnTo>
                  <a:lnTo>
                    <a:pt x="4680545" y="584993"/>
                  </a:lnTo>
                  <a:lnTo>
                    <a:pt x="0" y="584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104775"/>
              <a:ext cx="4680545" cy="68976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8"/>
                </a:lnSpc>
              </a:pPr>
              <a:r>
                <a:rPr lang="en-US" sz="2400" spc="-55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Digital Bridge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52104" y="8680848"/>
            <a:ext cx="8725793" cy="477440"/>
            <a:chOff x="0" y="0"/>
            <a:chExt cx="11634391" cy="63658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634391" cy="636587"/>
            </a:xfrm>
            <a:custGeom>
              <a:avLst/>
              <a:gdLst/>
              <a:ahLst/>
              <a:cxnLst/>
              <a:rect l="l" t="t" r="r" b="b"/>
              <a:pathLst>
                <a:path w="11634391" h="636587">
                  <a:moveTo>
                    <a:pt x="0" y="0"/>
                  </a:moveTo>
                  <a:lnTo>
                    <a:pt x="11634391" y="0"/>
                  </a:lnTo>
                  <a:lnTo>
                    <a:pt x="11634391" y="636587"/>
                  </a:lnTo>
                  <a:lnTo>
                    <a:pt x="0" y="636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133350"/>
              <a:ext cx="11634391" cy="76993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0"/>
                </a:lnSpc>
              </a:pPr>
              <a:r>
                <a:rPr lang="en-US" sz="2400" spc="-48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Connects the physical and digital worlds.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974723" y="9644957"/>
            <a:ext cx="338554" cy="461665"/>
            <a:chOff x="0" y="0"/>
            <a:chExt cx="451405" cy="615553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51405" cy="615553"/>
            </a:xfrm>
            <a:custGeom>
              <a:avLst/>
              <a:gdLst/>
              <a:ahLst/>
              <a:cxnLst/>
              <a:rect l="l" t="t" r="r" b="b"/>
              <a:pathLst>
                <a:path w="451405" h="615553">
                  <a:moveTo>
                    <a:pt x="0" y="0"/>
                  </a:moveTo>
                  <a:lnTo>
                    <a:pt x="451405" y="0"/>
                  </a:lnTo>
                  <a:lnTo>
                    <a:pt x="451405" y="615553"/>
                  </a:lnTo>
                  <a:lnTo>
                    <a:pt x="0" y="615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47625"/>
              <a:ext cx="451405" cy="6631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020D56D7-A4EF-BEB0-0395-29E5E3712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702" y="2504778"/>
            <a:ext cx="6178023" cy="650438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219" y="1"/>
            <a:ext cx="3655220" cy="10287002"/>
          </a:xfrm>
          <a:custGeom>
            <a:avLst/>
            <a:gdLst/>
            <a:ahLst/>
            <a:cxnLst/>
            <a:rect l="l" t="t" r="r" b="b"/>
            <a:pathLst>
              <a:path w="3655220" h="10287002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56956" y="1356122"/>
            <a:ext cx="7253643" cy="964108"/>
            <a:chOff x="0" y="0"/>
            <a:chExt cx="8399165" cy="12854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399166" cy="1285477"/>
            </a:xfrm>
            <a:custGeom>
              <a:avLst/>
              <a:gdLst/>
              <a:ahLst/>
              <a:cxnLst/>
              <a:rect l="l" t="t" r="r" b="b"/>
              <a:pathLst>
                <a:path w="8399166" h="1285477">
                  <a:moveTo>
                    <a:pt x="0" y="0"/>
                  </a:moveTo>
                  <a:lnTo>
                    <a:pt x="8399166" y="0"/>
                  </a:lnTo>
                  <a:lnTo>
                    <a:pt x="8399166" y="1285477"/>
                  </a:lnTo>
                  <a:lnTo>
                    <a:pt x="0" y="1285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42875"/>
              <a:ext cx="8399165" cy="14283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5"/>
                </a:lnSpc>
              </a:pPr>
              <a:r>
                <a:rPr lang="en-US" sz="5400" spc="-11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Working Procedure of IoT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866693" y="3936950"/>
            <a:ext cx="897583" cy="38100"/>
            <a:chOff x="0" y="0"/>
            <a:chExt cx="1196777" cy="50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96721" cy="50800"/>
            </a:xfrm>
            <a:custGeom>
              <a:avLst/>
              <a:gdLst/>
              <a:ahLst/>
              <a:cxnLst/>
              <a:rect l="l" t="t" r="r" b="b"/>
              <a:pathLst>
                <a:path w="1196721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71321" y="0"/>
                  </a:lnTo>
                  <a:cubicBezTo>
                    <a:pt x="1185291" y="0"/>
                    <a:pt x="1196721" y="11430"/>
                    <a:pt x="1196721" y="25400"/>
                  </a:cubicBezTo>
                  <a:cubicBezTo>
                    <a:pt x="1196721" y="39370"/>
                    <a:pt x="1185291" y="50800"/>
                    <a:pt x="1171321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27833" y="3615690"/>
            <a:ext cx="680770" cy="680770"/>
            <a:chOff x="0" y="0"/>
            <a:chExt cx="907693" cy="907693"/>
          </a:xfrm>
        </p:grpSpPr>
        <p:sp>
          <p:nvSpPr>
            <p:cNvPr id="12" name="Freeform 12"/>
            <p:cNvSpPr/>
            <p:nvPr/>
          </p:nvSpPr>
          <p:spPr>
            <a:xfrm>
              <a:off x="5080" y="508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907669" cy="907669"/>
            </a:xfrm>
            <a:custGeom>
              <a:avLst/>
              <a:gdLst/>
              <a:ahLst/>
              <a:cxnLst/>
              <a:rect l="l" t="t" r="r" b="b"/>
              <a:pathLst>
                <a:path w="907669" h="907669">
                  <a:moveTo>
                    <a:pt x="0" y="172593"/>
                  </a:moveTo>
                  <a:cubicBezTo>
                    <a:pt x="0" y="77343"/>
                    <a:pt x="77343" y="0"/>
                    <a:pt x="172593" y="0"/>
                  </a:cubicBez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cubicBezTo>
                    <a:pt x="830453" y="0"/>
                    <a:pt x="907669" y="77343"/>
                    <a:pt x="907669" y="172593"/>
                  </a:cubicBezTo>
                  <a:lnTo>
                    <a:pt x="907669" y="735076"/>
                  </a:lnTo>
                  <a:lnTo>
                    <a:pt x="902589" y="735076"/>
                  </a:lnTo>
                  <a:lnTo>
                    <a:pt x="907669" y="735076"/>
                  </a:lnTo>
                  <a:cubicBezTo>
                    <a:pt x="907669" y="830453"/>
                    <a:pt x="830326" y="907669"/>
                    <a:pt x="735076" y="907669"/>
                  </a:cubicBezTo>
                  <a:lnTo>
                    <a:pt x="735076" y="902589"/>
                  </a:lnTo>
                  <a:lnTo>
                    <a:pt x="735076" y="907669"/>
                  </a:lnTo>
                  <a:lnTo>
                    <a:pt x="172593" y="907669"/>
                  </a:lnTo>
                  <a:lnTo>
                    <a:pt x="172593" y="902589"/>
                  </a:lnTo>
                  <a:lnTo>
                    <a:pt x="172593" y="907669"/>
                  </a:lnTo>
                  <a:cubicBezTo>
                    <a:pt x="77343" y="907669"/>
                    <a:pt x="0" y="830453"/>
                    <a:pt x="0" y="735076"/>
                  </a:cubicBezTo>
                  <a:lnTo>
                    <a:pt x="0" y="172593"/>
                  </a:lnTo>
                  <a:lnTo>
                    <a:pt x="5080" y="172593"/>
                  </a:lnTo>
                  <a:lnTo>
                    <a:pt x="0" y="172593"/>
                  </a:lnTo>
                  <a:moveTo>
                    <a:pt x="10160" y="172593"/>
                  </a:moveTo>
                  <a:lnTo>
                    <a:pt x="10160" y="735076"/>
                  </a:lnTo>
                  <a:lnTo>
                    <a:pt x="5080" y="735076"/>
                  </a:lnTo>
                  <a:lnTo>
                    <a:pt x="10160" y="735076"/>
                  </a:lnTo>
                  <a:cubicBezTo>
                    <a:pt x="10160" y="824865"/>
                    <a:pt x="82931" y="897509"/>
                    <a:pt x="172593" y="897509"/>
                  </a:cubicBezTo>
                  <a:lnTo>
                    <a:pt x="735076" y="897509"/>
                  </a:lnTo>
                  <a:cubicBezTo>
                    <a:pt x="824865" y="897509"/>
                    <a:pt x="897509" y="824738"/>
                    <a:pt x="897509" y="735076"/>
                  </a:cubicBezTo>
                  <a:lnTo>
                    <a:pt x="897509" y="172593"/>
                  </a:lnTo>
                  <a:lnTo>
                    <a:pt x="902589" y="172593"/>
                  </a:lnTo>
                  <a:lnTo>
                    <a:pt x="897509" y="172593"/>
                  </a:lnTo>
                  <a:cubicBezTo>
                    <a:pt x="897509" y="82931"/>
                    <a:pt x="824738" y="10160"/>
                    <a:pt x="735076" y="10160"/>
                  </a:cubicBezTo>
                  <a:lnTo>
                    <a:pt x="172593" y="10160"/>
                  </a:lnTo>
                  <a:lnTo>
                    <a:pt x="172593" y="5080"/>
                  </a:lnTo>
                  <a:lnTo>
                    <a:pt x="172593" y="10160"/>
                  </a:lnTo>
                  <a:cubicBezTo>
                    <a:pt x="82931" y="10160"/>
                    <a:pt x="10160" y="82931"/>
                    <a:pt x="10160" y="172593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56957" y="3691978"/>
            <a:ext cx="422374" cy="528043"/>
            <a:chOff x="0" y="0"/>
            <a:chExt cx="563165" cy="70405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spc="-65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66693" y="5274320"/>
            <a:ext cx="897583" cy="38100"/>
            <a:chOff x="0" y="0"/>
            <a:chExt cx="1196777" cy="50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96721" cy="50800"/>
            </a:xfrm>
            <a:custGeom>
              <a:avLst/>
              <a:gdLst/>
              <a:ahLst/>
              <a:cxnLst/>
              <a:rect l="l" t="t" r="r" b="b"/>
              <a:pathLst>
                <a:path w="1196721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71321" y="0"/>
                  </a:lnTo>
                  <a:cubicBezTo>
                    <a:pt x="1185291" y="0"/>
                    <a:pt x="1196721" y="11430"/>
                    <a:pt x="1196721" y="25400"/>
                  </a:cubicBezTo>
                  <a:cubicBezTo>
                    <a:pt x="1196721" y="39370"/>
                    <a:pt x="1185291" y="50800"/>
                    <a:pt x="1171321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27833" y="4953060"/>
            <a:ext cx="680770" cy="680770"/>
            <a:chOff x="0" y="0"/>
            <a:chExt cx="907693" cy="907693"/>
          </a:xfrm>
        </p:grpSpPr>
        <p:sp>
          <p:nvSpPr>
            <p:cNvPr id="20" name="Freeform 20"/>
            <p:cNvSpPr/>
            <p:nvPr/>
          </p:nvSpPr>
          <p:spPr>
            <a:xfrm>
              <a:off x="5080" y="508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907669" cy="907669"/>
            </a:xfrm>
            <a:custGeom>
              <a:avLst/>
              <a:gdLst/>
              <a:ahLst/>
              <a:cxnLst/>
              <a:rect l="l" t="t" r="r" b="b"/>
              <a:pathLst>
                <a:path w="907669" h="907669">
                  <a:moveTo>
                    <a:pt x="0" y="172593"/>
                  </a:moveTo>
                  <a:cubicBezTo>
                    <a:pt x="0" y="77343"/>
                    <a:pt x="77343" y="0"/>
                    <a:pt x="172593" y="0"/>
                  </a:cubicBez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cubicBezTo>
                    <a:pt x="830453" y="0"/>
                    <a:pt x="907669" y="77343"/>
                    <a:pt x="907669" y="172593"/>
                  </a:cubicBezTo>
                  <a:lnTo>
                    <a:pt x="907669" y="735076"/>
                  </a:lnTo>
                  <a:lnTo>
                    <a:pt x="902589" y="735076"/>
                  </a:lnTo>
                  <a:lnTo>
                    <a:pt x="907669" y="735076"/>
                  </a:lnTo>
                  <a:cubicBezTo>
                    <a:pt x="907669" y="830453"/>
                    <a:pt x="830326" y="907669"/>
                    <a:pt x="735076" y="907669"/>
                  </a:cubicBezTo>
                  <a:lnTo>
                    <a:pt x="735076" y="902589"/>
                  </a:lnTo>
                  <a:lnTo>
                    <a:pt x="735076" y="907669"/>
                  </a:lnTo>
                  <a:lnTo>
                    <a:pt x="172593" y="907669"/>
                  </a:lnTo>
                  <a:lnTo>
                    <a:pt x="172593" y="902589"/>
                  </a:lnTo>
                  <a:lnTo>
                    <a:pt x="172593" y="907669"/>
                  </a:lnTo>
                  <a:cubicBezTo>
                    <a:pt x="77343" y="907669"/>
                    <a:pt x="0" y="830453"/>
                    <a:pt x="0" y="735076"/>
                  </a:cubicBezTo>
                  <a:lnTo>
                    <a:pt x="0" y="172593"/>
                  </a:lnTo>
                  <a:lnTo>
                    <a:pt x="5080" y="172593"/>
                  </a:lnTo>
                  <a:lnTo>
                    <a:pt x="0" y="172593"/>
                  </a:lnTo>
                  <a:moveTo>
                    <a:pt x="10160" y="172593"/>
                  </a:moveTo>
                  <a:lnTo>
                    <a:pt x="10160" y="735076"/>
                  </a:lnTo>
                  <a:lnTo>
                    <a:pt x="5080" y="735076"/>
                  </a:lnTo>
                  <a:lnTo>
                    <a:pt x="10160" y="735076"/>
                  </a:lnTo>
                  <a:cubicBezTo>
                    <a:pt x="10160" y="824865"/>
                    <a:pt x="82931" y="897509"/>
                    <a:pt x="172593" y="897509"/>
                  </a:cubicBezTo>
                  <a:lnTo>
                    <a:pt x="735076" y="897509"/>
                  </a:lnTo>
                  <a:cubicBezTo>
                    <a:pt x="824865" y="897509"/>
                    <a:pt x="897509" y="824738"/>
                    <a:pt x="897509" y="735076"/>
                  </a:cubicBezTo>
                  <a:lnTo>
                    <a:pt x="897509" y="172593"/>
                  </a:lnTo>
                  <a:lnTo>
                    <a:pt x="902589" y="172593"/>
                  </a:lnTo>
                  <a:lnTo>
                    <a:pt x="897509" y="172593"/>
                  </a:lnTo>
                  <a:cubicBezTo>
                    <a:pt x="897509" y="82931"/>
                    <a:pt x="824738" y="10160"/>
                    <a:pt x="735076" y="10160"/>
                  </a:cubicBezTo>
                  <a:lnTo>
                    <a:pt x="172593" y="10160"/>
                  </a:lnTo>
                  <a:lnTo>
                    <a:pt x="172593" y="5080"/>
                  </a:lnTo>
                  <a:lnTo>
                    <a:pt x="172593" y="10160"/>
                  </a:lnTo>
                  <a:cubicBezTo>
                    <a:pt x="82931" y="10160"/>
                    <a:pt x="10160" y="82931"/>
                    <a:pt x="10160" y="172593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56957" y="5029348"/>
            <a:ext cx="422374" cy="528043"/>
            <a:chOff x="0" y="0"/>
            <a:chExt cx="563165" cy="70405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spc="-65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866693" y="6611690"/>
            <a:ext cx="897583" cy="38100"/>
            <a:chOff x="0" y="0"/>
            <a:chExt cx="1196777" cy="50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96721" cy="50800"/>
            </a:xfrm>
            <a:custGeom>
              <a:avLst/>
              <a:gdLst/>
              <a:ahLst/>
              <a:cxnLst/>
              <a:rect l="l" t="t" r="r" b="b"/>
              <a:pathLst>
                <a:path w="1196721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71321" y="0"/>
                  </a:lnTo>
                  <a:cubicBezTo>
                    <a:pt x="1185291" y="0"/>
                    <a:pt x="1196721" y="11430"/>
                    <a:pt x="1196721" y="25400"/>
                  </a:cubicBezTo>
                  <a:cubicBezTo>
                    <a:pt x="1196721" y="39370"/>
                    <a:pt x="1185291" y="50800"/>
                    <a:pt x="1171321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27833" y="6290428"/>
            <a:ext cx="680770" cy="680770"/>
            <a:chOff x="0" y="0"/>
            <a:chExt cx="907693" cy="907693"/>
          </a:xfrm>
        </p:grpSpPr>
        <p:sp>
          <p:nvSpPr>
            <p:cNvPr id="28" name="Freeform 28"/>
            <p:cNvSpPr/>
            <p:nvPr/>
          </p:nvSpPr>
          <p:spPr>
            <a:xfrm>
              <a:off x="5080" y="508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907669" cy="907669"/>
            </a:xfrm>
            <a:custGeom>
              <a:avLst/>
              <a:gdLst/>
              <a:ahLst/>
              <a:cxnLst/>
              <a:rect l="l" t="t" r="r" b="b"/>
              <a:pathLst>
                <a:path w="907669" h="907669">
                  <a:moveTo>
                    <a:pt x="0" y="172593"/>
                  </a:moveTo>
                  <a:cubicBezTo>
                    <a:pt x="0" y="77343"/>
                    <a:pt x="77343" y="0"/>
                    <a:pt x="172593" y="0"/>
                  </a:cubicBez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cubicBezTo>
                    <a:pt x="830453" y="0"/>
                    <a:pt x="907669" y="77343"/>
                    <a:pt x="907669" y="172593"/>
                  </a:cubicBezTo>
                  <a:lnTo>
                    <a:pt x="907669" y="735076"/>
                  </a:lnTo>
                  <a:lnTo>
                    <a:pt x="902589" y="735076"/>
                  </a:lnTo>
                  <a:lnTo>
                    <a:pt x="907669" y="735076"/>
                  </a:lnTo>
                  <a:cubicBezTo>
                    <a:pt x="907669" y="830453"/>
                    <a:pt x="830326" y="907669"/>
                    <a:pt x="735076" y="907669"/>
                  </a:cubicBezTo>
                  <a:lnTo>
                    <a:pt x="735076" y="902589"/>
                  </a:lnTo>
                  <a:lnTo>
                    <a:pt x="735076" y="907669"/>
                  </a:lnTo>
                  <a:lnTo>
                    <a:pt x="172593" y="907669"/>
                  </a:lnTo>
                  <a:lnTo>
                    <a:pt x="172593" y="902589"/>
                  </a:lnTo>
                  <a:lnTo>
                    <a:pt x="172593" y="907669"/>
                  </a:lnTo>
                  <a:cubicBezTo>
                    <a:pt x="77343" y="907669"/>
                    <a:pt x="0" y="830453"/>
                    <a:pt x="0" y="735076"/>
                  </a:cubicBezTo>
                  <a:lnTo>
                    <a:pt x="0" y="172593"/>
                  </a:lnTo>
                  <a:lnTo>
                    <a:pt x="5080" y="172593"/>
                  </a:lnTo>
                  <a:lnTo>
                    <a:pt x="0" y="172593"/>
                  </a:lnTo>
                  <a:moveTo>
                    <a:pt x="10160" y="172593"/>
                  </a:moveTo>
                  <a:lnTo>
                    <a:pt x="10160" y="735076"/>
                  </a:lnTo>
                  <a:lnTo>
                    <a:pt x="5080" y="735076"/>
                  </a:lnTo>
                  <a:lnTo>
                    <a:pt x="10160" y="735076"/>
                  </a:lnTo>
                  <a:cubicBezTo>
                    <a:pt x="10160" y="824865"/>
                    <a:pt x="82931" y="897509"/>
                    <a:pt x="172593" y="897509"/>
                  </a:cubicBezTo>
                  <a:lnTo>
                    <a:pt x="735076" y="897509"/>
                  </a:lnTo>
                  <a:cubicBezTo>
                    <a:pt x="824865" y="897509"/>
                    <a:pt x="897509" y="824738"/>
                    <a:pt x="897509" y="735076"/>
                  </a:cubicBezTo>
                  <a:lnTo>
                    <a:pt x="897509" y="172593"/>
                  </a:lnTo>
                  <a:lnTo>
                    <a:pt x="902589" y="172593"/>
                  </a:lnTo>
                  <a:lnTo>
                    <a:pt x="897509" y="172593"/>
                  </a:lnTo>
                  <a:cubicBezTo>
                    <a:pt x="897509" y="82931"/>
                    <a:pt x="824738" y="10160"/>
                    <a:pt x="735076" y="10160"/>
                  </a:cubicBezTo>
                  <a:lnTo>
                    <a:pt x="172593" y="10160"/>
                  </a:lnTo>
                  <a:lnTo>
                    <a:pt x="172593" y="5080"/>
                  </a:lnTo>
                  <a:lnTo>
                    <a:pt x="172593" y="10160"/>
                  </a:lnTo>
                  <a:cubicBezTo>
                    <a:pt x="82931" y="10160"/>
                    <a:pt x="10160" y="82931"/>
                    <a:pt x="10160" y="172593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56957" y="6366718"/>
            <a:ext cx="422374" cy="528043"/>
            <a:chOff x="0" y="0"/>
            <a:chExt cx="563165" cy="70405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spc="-65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3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858060" y="7957722"/>
            <a:ext cx="897583" cy="38100"/>
            <a:chOff x="0" y="0"/>
            <a:chExt cx="1196777" cy="50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96721" cy="50800"/>
            </a:xfrm>
            <a:custGeom>
              <a:avLst/>
              <a:gdLst/>
              <a:ahLst/>
              <a:cxnLst/>
              <a:rect l="l" t="t" r="r" b="b"/>
              <a:pathLst>
                <a:path w="1196721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71321" y="0"/>
                  </a:lnTo>
                  <a:cubicBezTo>
                    <a:pt x="1185291" y="0"/>
                    <a:pt x="1196721" y="11430"/>
                    <a:pt x="1196721" y="25400"/>
                  </a:cubicBezTo>
                  <a:cubicBezTo>
                    <a:pt x="1196721" y="39370"/>
                    <a:pt x="1185291" y="50800"/>
                    <a:pt x="1171321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19200" y="7636460"/>
            <a:ext cx="680770" cy="680770"/>
            <a:chOff x="0" y="0"/>
            <a:chExt cx="907693" cy="907693"/>
          </a:xfrm>
        </p:grpSpPr>
        <p:sp>
          <p:nvSpPr>
            <p:cNvPr id="36" name="Freeform 36"/>
            <p:cNvSpPr/>
            <p:nvPr/>
          </p:nvSpPr>
          <p:spPr>
            <a:xfrm>
              <a:off x="5080" y="508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907669" cy="907669"/>
            </a:xfrm>
            <a:custGeom>
              <a:avLst/>
              <a:gdLst/>
              <a:ahLst/>
              <a:cxnLst/>
              <a:rect l="l" t="t" r="r" b="b"/>
              <a:pathLst>
                <a:path w="907669" h="907669">
                  <a:moveTo>
                    <a:pt x="0" y="172593"/>
                  </a:moveTo>
                  <a:cubicBezTo>
                    <a:pt x="0" y="77343"/>
                    <a:pt x="77343" y="0"/>
                    <a:pt x="172593" y="0"/>
                  </a:cubicBez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cubicBezTo>
                    <a:pt x="830453" y="0"/>
                    <a:pt x="907669" y="77343"/>
                    <a:pt x="907669" y="172593"/>
                  </a:cubicBezTo>
                  <a:lnTo>
                    <a:pt x="907669" y="735076"/>
                  </a:lnTo>
                  <a:lnTo>
                    <a:pt x="902589" y="735076"/>
                  </a:lnTo>
                  <a:lnTo>
                    <a:pt x="907669" y="735076"/>
                  </a:lnTo>
                  <a:cubicBezTo>
                    <a:pt x="907669" y="830453"/>
                    <a:pt x="830326" y="907669"/>
                    <a:pt x="735076" y="907669"/>
                  </a:cubicBezTo>
                  <a:lnTo>
                    <a:pt x="735076" y="902589"/>
                  </a:lnTo>
                  <a:lnTo>
                    <a:pt x="735076" y="907669"/>
                  </a:lnTo>
                  <a:lnTo>
                    <a:pt x="172593" y="907669"/>
                  </a:lnTo>
                  <a:lnTo>
                    <a:pt x="172593" y="902589"/>
                  </a:lnTo>
                  <a:lnTo>
                    <a:pt x="172593" y="907669"/>
                  </a:lnTo>
                  <a:cubicBezTo>
                    <a:pt x="77343" y="907669"/>
                    <a:pt x="0" y="830453"/>
                    <a:pt x="0" y="735076"/>
                  </a:cubicBezTo>
                  <a:lnTo>
                    <a:pt x="0" y="172593"/>
                  </a:lnTo>
                  <a:lnTo>
                    <a:pt x="5080" y="172593"/>
                  </a:lnTo>
                  <a:lnTo>
                    <a:pt x="0" y="172593"/>
                  </a:lnTo>
                  <a:moveTo>
                    <a:pt x="10160" y="172593"/>
                  </a:moveTo>
                  <a:lnTo>
                    <a:pt x="10160" y="735076"/>
                  </a:lnTo>
                  <a:lnTo>
                    <a:pt x="5080" y="735076"/>
                  </a:lnTo>
                  <a:lnTo>
                    <a:pt x="10160" y="735076"/>
                  </a:lnTo>
                  <a:cubicBezTo>
                    <a:pt x="10160" y="824865"/>
                    <a:pt x="82931" y="897509"/>
                    <a:pt x="172593" y="897509"/>
                  </a:cubicBezTo>
                  <a:lnTo>
                    <a:pt x="735076" y="897509"/>
                  </a:lnTo>
                  <a:cubicBezTo>
                    <a:pt x="824865" y="897509"/>
                    <a:pt x="897509" y="824738"/>
                    <a:pt x="897509" y="735076"/>
                  </a:cubicBezTo>
                  <a:lnTo>
                    <a:pt x="897509" y="172593"/>
                  </a:lnTo>
                  <a:lnTo>
                    <a:pt x="902589" y="172593"/>
                  </a:lnTo>
                  <a:lnTo>
                    <a:pt x="897509" y="172593"/>
                  </a:lnTo>
                  <a:cubicBezTo>
                    <a:pt x="897509" y="82931"/>
                    <a:pt x="824738" y="10160"/>
                    <a:pt x="735076" y="10160"/>
                  </a:cubicBezTo>
                  <a:lnTo>
                    <a:pt x="172593" y="10160"/>
                  </a:lnTo>
                  <a:lnTo>
                    <a:pt x="172593" y="5080"/>
                  </a:lnTo>
                  <a:lnTo>
                    <a:pt x="172593" y="10160"/>
                  </a:lnTo>
                  <a:cubicBezTo>
                    <a:pt x="82931" y="10160"/>
                    <a:pt x="10160" y="82931"/>
                    <a:pt x="10160" y="172593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48324" y="7712750"/>
            <a:ext cx="422374" cy="528043"/>
            <a:chOff x="0" y="0"/>
            <a:chExt cx="563165" cy="70405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spc="-65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2836398" y="3709103"/>
            <a:ext cx="4518172" cy="830997"/>
            <a:chOff x="0" y="0"/>
            <a:chExt cx="6024229" cy="110799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024229" cy="1107996"/>
            </a:xfrm>
            <a:custGeom>
              <a:avLst/>
              <a:gdLst/>
              <a:ahLst/>
              <a:cxnLst/>
              <a:rect l="l" t="t" r="r" b="b"/>
              <a:pathLst>
                <a:path w="6024229" h="1107996">
                  <a:moveTo>
                    <a:pt x="0" y="0"/>
                  </a:moveTo>
                  <a:lnTo>
                    <a:pt x="6024229" y="0"/>
                  </a:lnTo>
                  <a:lnTo>
                    <a:pt x="6024229" y="1107996"/>
                  </a:lnTo>
                  <a:lnTo>
                    <a:pt x="0" y="1107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6024229" cy="115562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Devices/Sensors: </a:t>
              </a: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Collect data from the environment.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836398" y="5062536"/>
            <a:ext cx="4518172" cy="830997"/>
            <a:chOff x="0" y="0"/>
            <a:chExt cx="6024229" cy="1107996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024229" cy="1107996"/>
            </a:xfrm>
            <a:custGeom>
              <a:avLst/>
              <a:gdLst/>
              <a:ahLst/>
              <a:cxnLst/>
              <a:rect l="l" t="t" r="r" b="b"/>
              <a:pathLst>
                <a:path w="6024229" h="1107996">
                  <a:moveTo>
                    <a:pt x="0" y="0"/>
                  </a:moveTo>
                  <a:lnTo>
                    <a:pt x="6024229" y="0"/>
                  </a:lnTo>
                  <a:lnTo>
                    <a:pt x="6024229" y="1107996"/>
                  </a:lnTo>
                  <a:lnTo>
                    <a:pt x="0" y="1107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47625"/>
              <a:ext cx="6024229" cy="115562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Connectivity: </a:t>
              </a:r>
              <a:r>
                <a:rPr lang="en-US" sz="2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is transferred using Wi-Fi, Bluetooth, 4G, etc.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2836398" y="6366718"/>
            <a:ext cx="4518172" cy="830997"/>
            <a:chOff x="0" y="0"/>
            <a:chExt cx="6024229" cy="1107996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024229" cy="1107996"/>
            </a:xfrm>
            <a:custGeom>
              <a:avLst/>
              <a:gdLst/>
              <a:ahLst/>
              <a:cxnLst/>
              <a:rect l="l" t="t" r="r" b="b"/>
              <a:pathLst>
                <a:path w="6024229" h="1107996">
                  <a:moveTo>
                    <a:pt x="0" y="0"/>
                  </a:moveTo>
                  <a:lnTo>
                    <a:pt x="6024229" y="0"/>
                  </a:lnTo>
                  <a:lnTo>
                    <a:pt x="6024229" y="1107996"/>
                  </a:lnTo>
                  <a:lnTo>
                    <a:pt x="0" y="1107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6024229" cy="115562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Processing: </a:t>
              </a: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Cloud or local servers analyze the data.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2836398" y="7670900"/>
            <a:ext cx="4518172" cy="1200329"/>
            <a:chOff x="0" y="0"/>
            <a:chExt cx="6024229" cy="1600439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024229" cy="1600439"/>
            </a:xfrm>
            <a:custGeom>
              <a:avLst/>
              <a:gdLst/>
              <a:ahLst/>
              <a:cxnLst/>
              <a:rect l="l" t="t" r="r" b="b"/>
              <a:pathLst>
                <a:path w="6024229" h="1600439">
                  <a:moveTo>
                    <a:pt x="0" y="0"/>
                  </a:moveTo>
                  <a:lnTo>
                    <a:pt x="6024229" y="0"/>
                  </a:lnTo>
                  <a:lnTo>
                    <a:pt x="6024229" y="1600439"/>
                  </a:lnTo>
                  <a:lnTo>
                    <a:pt x="0" y="16004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47625"/>
              <a:ext cx="6024229" cy="16480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 b="1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Action: </a:t>
              </a: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response is generated, like sending an alert or turning on a device.</a:t>
              </a:r>
            </a:p>
          </p:txBody>
        </p:sp>
      </p:grpSp>
      <p:sp>
        <p:nvSpPr>
          <p:cNvPr id="53" name="Freeform 53"/>
          <p:cNvSpPr/>
          <p:nvPr/>
        </p:nvSpPr>
        <p:spPr>
          <a:xfrm>
            <a:off x="8974723" y="3599720"/>
            <a:ext cx="8322677" cy="5048980"/>
          </a:xfrm>
          <a:custGeom>
            <a:avLst/>
            <a:gdLst/>
            <a:ahLst/>
            <a:cxnLst/>
            <a:rect l="l" t="t" r="r" b="b"/>
            <a:pathLst>
              <a:path w="8716133" h="5048980">
                <a:moveTo>
                  <a:pt x="0" y="0"/>
                </a:moveTo>
                <a:lnTo>
                  <a:pt x="8716133" y="0"/>
                </a:lnTo>
                <a:lnTo>
                  <a:pt x="8716133" y="5048980"/>
                </a:lnTo>
                <a:lnTo>
                  <a:pt x="0" y="5048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4" name="Group 54"/>
          <p:cNvGrpSpPr/>
          <p:nvPr/>
        </p:nvGrpSpPr>
        <p:grpSpPr>
          <a:xfrm>
            <a:off x="8974723" y="9644957"/>
            <a:ext cx="338554" cy="461665"/>
            <a:chOff x="0" y="0"/>
            <a:chExt cx="451405" cy="61555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451405" cy="615553"/>
            </a:xfrm>
            <a:custGeom>
              <a:avLst/>
              <a:gdLst/>
              <a:ahLst/>
              <a:cxnLst/>
              <a:rect l="l" t="t" r="r" b="b"/>
              <a:pathLst>
                <a:path w="451405" h="615553">
                  <a:moveTo>
                    <a:pt x="0" y="0"/>
                  </a:moveTo>
                  <a:lnTo>
                    <a:pt x="451405" y="0"/>
                  </a:lnTo>
                  <a:lnTo>
                    <a:pt x="451405" y="615553"/>
                  </a:lnTo>
                  <a:lnTo>
                    <a:pt x="0" y="615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451405" cy="6631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27236" y="1259483"/>
            <a:ext cx="6739682" cy="675829"/>
            <a:chOff x="0" y="0"/>
            <a:chExt cx="7563843" cy="901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563843" cy="901105"/>
            </a:xfrm>
            <a:custGeom>
              <a:avLst/>
              <a:gdLst/>
              <a:ahLst/>
              <a:cxnLst/>
              <a:rect l="l" t="t" r="r" b="b"/>
              <a:pathLst>
                <a:path w="7563843" h="901105">
                  <a:moveTo>
                    <a:pt x="0" y="0"/>
                  </a:moveTo>
                  <a:lnTo>
                    <a:pt x="7563843" y="0"/>
                  </a:lnTo>
                  <a:lnTo>
                    <a:pt x="7563843" y="901105"/>
                  </a:lnTo>
                  <a:lnTo>
                    <a:pt x="0" y="901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563843" cy="901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313"/>
                </a:lnSpc>
              </a:pPr>
              <a:r>
                <a:rPr lang="en-US" sz="5400" spc="-85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 Components of IoT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7236" y="2680055"/>
            <a:ext cx="10168682" cy="1678525"/>
            <a:chOff x="0" y="-47625"/>
            <a:chExt cx="13558243" cy="13198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558242" cy="1272248"/>
            </a:xfrm>
            <a:custGeom>
              <a:avLst/>
              <a:gdLst/>
              <a:ahLst/>
              <a:cxnLst/>
              <a:rect l="l" t="t" r="r" b="b"/>
              <a:pathLst>
                <a:path w="13558242" h="1272248">
                  <a:moveTo>
                    <a:pt x="0" y="0"/>
                  </a:moveTo>
                  <a:lnTo>
                    <a:pt x="13558242" y="0"/>
                  </a:lnTo>
                  <a:lnTo>
                    <a:pt x="13558242" y="1272248"/>
                  </a:lnTo>
                  <a:lnTo>
                    <a:pt x="0" y="12722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558243" cy="7521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2400" spc="-36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IoT architecture include sensors, connectivity, and cloud infrastructure. </a:t>
              </a:r>
            </a:p>
            <a:p>
              <a:pPr algn="l">
                <a:lnSpc>
                  <a:spcPts val="2874"/>
                </a:lnSpc>
              </a:pPr>
              <a:r>
                <a:rPr lang="en-US" sz="2400" spc="-36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These components work together to create a functional IoT ecosystem.</a:t>
              </a:r>
            </a:p>
          </p:txBody>
        </p:sp>
      </p:grpSp>
      <p:sp>
        <p:nvSpPr>
          <p:cNvPr id="12" name="Freeform 12" descr="preencoded.png"/>
          <p:cNvSpPr/>
          <p:nvPr/>
        </p:nvSpPr>
        <p:spPr>
          <a:xfrm>
            <a:off x="1227237" y="4305300"/>
            <a:ext cx="1148804" cy="1378595"/>
          </a:xfrm>
          <a:custGeom>
            <a:avLst/>
            <a:gdLst/>
            <a:ahLst/>
            <a:cxnLst/>
            <a:rect l="l" t="t" r="r" b="b"/>
            <a:pathLst>
              <a:path w="1148804" h="1378595">
                <a:moveTo>
                  <a:pt x="0" y="0"/>
                </a:moveTo>
                <a:lnTo>
                  <a:pt x="1148804" y="0"/>
                </a:lnTo>
                <a:lnTo>
                  <a:pt x="1148804" y="1378595"/>
                </a:lnTo>
                <a:lnTo>
                  <a:pt x="0" y="1378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0" r="-7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2720579" y="4534942"/>
            <a:ext cx="2703314" cy="337840"/>
            <a:chOff x="0" y="0"/>
            <a:chExt cx="3604419" cy="45045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04419" cy="450453"/>
            </a:xfrm>
            <a:custGeom>
              <a:avLst/>
              <a:gdLst/>
              <a:ahLst/>
              <a:cxnLst/>
              <a:rect l="l" t="t" r="r" b="b"/>
              <a:pathLst>
                <a:path w="3604419" h="450453">
                  <a:moveTo>
                    <a:pt x="0" y="0"/>
                  </a:moveTo>
                  <a:lnTo>
                    <a:pt x="3604419" y="0"/>
                  </a:lnTo>
                  <a:lnTo>
                    <a:pt x="3604419" y="450453"/>
                  </a:lnTo>
                  <a:lnTo>
                    <a:pt x="0" y="450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604419" cy="4790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625"/>
                </a:lnSpc>
              </a:pPr>
              <a:r>
                <a:rPr lang="en-US" sz="2400" spc="-43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Sensors and Actuators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491979" y="5010597"/>
            <a:ext cx="15186421" cy="367605"/>
            <a:chOff x="0" y="0"/>
            <a:chExt cx="20248561" cy="4901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248561" cy="490140"/>
            </a:xfrm>
            <a:custGeom>
              <a:avLst/>
              <a:gdLst/>
              <a:ahLst/>
              <a:cxnLst/>
              <a:rect l="l" t="t" r="r" b="b"/>
              <a:pathLst>
                <a:path w="20248561" h="490140">
                  <a:moveTo>
                    <a:pt x="0" y="0"/>
                  </a:moveTo>
                  <a:lnTo>
                    <a:pt x="20248561" y="0"/>
                  </a:lnTo>
                  <a:lnTo>
                    <a:pt x="20248561" y="490140"/>
                  </a:lnTo>
                  <a:lnTo>
                    <a:pt x="0" y="4901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0248561" cy="5377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2400" spc="-36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Collect and respond to data.</a:t>
              </a:r>
            </a:p>
          </p:txBody>
        </p:sp>
      </p:grpSp>
      <p:sp>
        <p:nvSpPr>
          <p:cNvPr id="19" name="Freeform 19" descr="preencoded.png"/>
          <p:cNvSpPr/>
          <p:nvPr/>
        </p:nvSpPr>
        <p:spPr>
          <a:xfrm>
            <a:off x="1227237" y="5683895"/>
            <a:ext cx="1148804" cy="1378595"/>
          </a:xfrm>
          <a:custGeom>
            <a:avLst/>
            <a:gdLst/>
            <a:ahLst/>
            <a:cxnLst/>
            <a:rect l="l" t="t" r="r" b="b"/>
            <a:pathLst>
              <a:path w="1148804" h="1378595">
                <a:moveTo>
                  <a:pt x="0" y="0"/>
                </a:moveTo>
                <a:lnTo>
                  <a:pt x="1148804" y="0"/>
                </a:lnTo>
                <a:lnTo>
                  <a:pt x="1148804" y="1378595"/>
                </a:lnTo>
                <a:lnTo>
                  <a:pt x="0" y="13785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0" r="-7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2720579" y="5913537"/>
            <a:ext cx="2703314" cy="337840"/>
            <a:chOff x="0" y="0"/>
            <a:chExt cx="3604419" cy="45045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04419" cy="450453"/>
            </a:xfrm>
            <a:custGeom>
              <a:avLst/>
              <a:gdLst/>
              <a:ahLst/>
              <a:cxnLst/>
              <a:rect l="l" t="t" r="r" b="b"/>
              <a:pathLst>
                <a:path w="3604419" h="450453">
                  <a:moveTo>
                    <a:pt x="0" y="0"/>
                  </a:moveTo>
                  <a:lnTo>
                    <a:pt x="3604419" y="0"/>
                  </a:lnTo>
                  <a:lnTo>
                    <a:pt x="3604419" y="450453"/>
                  </a:lnTo>
                  <a:lnTo>
                    <a:pt x="0" y="450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3604419" cy="4790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625"/>
                </a:lnSpc>
              </a:pPr>
              <a:r>
                <a:rPr lang="en-US" sz="2400" spc="-43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Connectivity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491979" y="6389192"/>
            <a:ext cx="15186421" cy="367605"/>
            <a:chOff x="0" y="0"/>
            <a:chExt cx="20248561" cy="4901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248561" cy="490140"/>
            </a:xfrm>
            <a:custGeom>
              <a:avLst/>
              <a:gdLst/>
              <a:ahLst/>
              <a:cxnLst/>
              <a:rect l="l" t="t" r="r" b="b"/>
              <a:pathLst>
                <a:path w="20248561" h="490140">
                  <a:moveTo>
                    <a:pt x="0" y="0"/>
                  </a:moveTo>
                  <a:lnTo>
                    <a:pt x="20248561" y="0"/>
                  </a:lnTo>
                  <a:lnTo>
                    <a:pt x="20248561" y="490140"/>
                  </a:lnTo>
                  <a:lnTo>
                    <a:pt x="0" y="4901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20248561" cy="5377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2400" spc="-36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4G, </a:t>
              </a:r>
              <a:r>
                <a:rPr lang="en-US" sz="2400" spc="-36" dirty="0" err="1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WiFi</a:t>
              </a:r>
              <a:r>
                <a:rPr lang="en-US" sz="2400" spc="-36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Bluetooth.</a:t>
              </a:r>
            </a:p>
          </p:txBody>
        </p:sp>
      </p:grpSp>
      <p:sp>
        <p:nvSpPr>
          <p:cNvPr id="26" name="Freeform 26" descr="preencoded.png"/>
          <p:cNvSpPr/>
          <p:nvPr/>
        </p:nvSpPr>
        <p:spPr>
          <a:xfrm>
            <a:off x="1227237" y="7062489"/>
            <a:ext cx="1148804" cy="1378595"/>
          </a:xfrm>
          <a:custGeom>
            <a:avLst/>
            <a:gdLst/>
            <a:ahLst/>
            <a:cxnLst/>
            <a:rect l="l" t="t" r="r" b="b"/>
            <a:pathLst>
              <a:path w="1148804" h="1378595">
                <a:moveTo>
                  <a:pt x="0" y="0"/>
                </a:moveTo>
                <a:lnTo>
                  <a:pt x="1148804" y="0"/>
                </a:lnTo>
                <a:lnTo>
                  <a:pt x="1148804" y="1378595"/>
                </a:lnTo>
                <a:lnTo>
                  <a:pt x="0" y="13785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0" r="-7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2720579" y="7292132"/>
            <a:ext cx="2703314" cy="337840"/>
            <a:chOff x="0" y="0"/>
            <a:chExt cx="3604419" cy="45045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04419" cy="450453"/>
            </a:xfrm>
            <a:custGeom>
              <a:avLst/>
              <a:gdLst/>
              <a:ahLst/>
              <a:cxnLst/>
              <a:rect l="l" t="t" r="r" b="b"/>
              <a:pathLst>
                <a:path w="3604419" h="450453">
                  <a:moveTo>
                    <a:pt x="0" y="0"/>
                  </a:moveTo>
                  <a:lnTo>
                    <a:pt x="3604419" y="0"/>
                  </a:lnTo>
                  <a:lnTo>
                    <a:pt x="3604419" y="450453"/>
                  </a:lnTo>
                  <a:lnTo>
                    <a:pt x="0" y="450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3604419" cy="4790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625"/>
                </a:lnSpc>
              </a:pPr>
              <a:r>
                <a:rPr lang="en-US" sz="2400" spc="-43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Cloud Computing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491979" y="7767787"/>
            <a:ext cx="15186421" cy="367605"/>
            <a:chOff x="0" y="0"/>
            <a:chExt cx="20248561" cy="4901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248561" cy="490140"/>
            </a:xfrm>
            <a:custGeom>
              <a:avLst/>
              <a:gdLst/>
              <a:ahLst/>
              <a:cxnLst/>
              <a:rect l="l" t="t" r="r" b="b"/>
              <a:pathLst>
                <a:path w="20248561" h="490140">
                  <a:moveTo>
                    <a:pt x="0" y="0"/>
                  </a:moveTo>
                  <a:lnTo>
                    <a:pt x="20248561" y="0"/>
                  </a:lnTo>
                  <a:lnTo>
                    <a:pt x="20248561" y="490140"/>
                  </a:lnTo>
                  <a:lnTo>
                    <a:pt x="0" y="4901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20248561" cy="5377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4"/>
                </a:lnSpc>
              </a:pPr>
              <a:r>
                <a:rPr lang="en-US" sz="2400" spc="-36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infrastructure.</a:t>
              </a:r>
            </a:p>
          </p:txBody>
        </p:sp>
      </p:grpSp>
      <p:sp>
        <p:nvSpPr>
          <p:cNvPr id="33" name="Freeform 33"/>
          <p:cNvSpPr/>
          <p:nvPr/>
        </p:nvSpPr>
        <p:spPr>
          <a:xfrm>
            <a:off x="9605883" y="4381500"/>
            <a:ext cx="7615317" cy="3976381"/>
          </a:xfrm>
          <a:custGeom>
            <a:avLst/>
            <a:gdLst/>
            <a:ahLst/>
            <a:cxnLst/>
            <a:rect l="l" t="t" r="r" b="b"/>
            <a:pathLst>
              <a:path w="7615317" h="3976381">
                <a:moveTo>
                  <a:pt x="0" y="0"/>
                </a:moveTo>
                <a:lnTo>
                  <a:pt x="7615317" y="0"/>
                </a:lnTo>
                <a:lnTo>
                  <a:pt x="7615317" y="3976381"/>
                </a:lnTo>
                <a:lnTo>
                  <a:pt x="0" y="3976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4" name="Group 34"/>
          <p:cNvGrpSpPr/>
          <p:nvPr/>
        </p:nvGrpSpPr>
        <p:grpSpPr>
          <a:xfrm>
            <a:off x="8974723" y="9644957"/>
            <a:ext cx="338554" cy="461665"/>
            <a:chOff x="0" y="0"/>
            <a:chExt cx="451405" cy="61555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51405" cy="615553"/>
            </a:xfrm>
            <a:custGeom>
              <a:avLst/>
              <a:gdLst/>
              <a:ahLst/>
              <a:cxnLst/>
              <a:rect l="l" t="t" r="r" b="b"/>
              <a:pathLst>
                <a:path w="451405" h="615553">
                  <a:moveTo>
                    <a:pt x="0" y="0"/>
                  </a:moveTo>
                  <a:lnTo>
                    <a:pt x="451405" y="0"/>
                  </a:lnTo>
                  <a:lnTo>
                    <a:pt x="451405" y="615553"/>
                  </a:lnTo>
                  <a:lnTo>
                    <a:pt x="0" y="615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451405" cy="6631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3810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1306182" y="2650127"/>
            <a:ext cx="6135293" cy="4267307"/>
          </a:xfrm>
          <a:custGeom>
            <a:avLst/>
            <a:gdLst/>
            <a:ahLst/>
            <a:cxnLst/>
            <a:rect l="l" t="t" r="r" b="b"/>
            <a:pathLst>
              <a:path w="6373712" h="5928505">
                <a:moveTo>
                  <a:pt x="0" y="0"/>
                </a:moveTo>
                <a:lnTo>
                  <a:pt x="6373712" y="0"/>
                </a:lnTo>
                <a:lnTo>
                  <a:pt x="6373712" y="5928505"/>
                </a:lnTo>
                <a:lnTo>
                  <a:pt x="0" y="5928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0632" b="-3063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211182" y="1638300"/>
            <a:ext cx="3286233" cy="838859"/>
            <a:chOff x="-4582467" y="-256961"/>
            <a:chExt cx="15671154" cy="14303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88687" cy="1173361"/>
            </a:xfrm>
            <a:custGeom>
              <a:avLst/>
              <a:gdLst/>
              <a:ahLst/>
              <a:cxnLst/>
              <a:rect l="l" t="t" r="r" b="b"/>
              <a:pathLst>
                <a:path w="11088687" h="1173361">
                  <a:moveTo>
                    <a:pt x="0" y="0"/>
                  </a:moveTo>
                  <a:lnTo>
                    <a:pt x="11088687" y="0"/>
                  </a:lnTo>
                  <a:lnTo>
                    <a:pt x="11088687" y="1173361"/>
                  </a:lnTo>
                  <a:lnTo>
                    <a:pt x="0" y="11733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4582467" y="-256961"/>
              <a:ext cx="11088687" cy="131623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5"/>
                </a:lnSpc>
              </a:pPr>
              <a:r>
                <a:rPr lang="en-US" sz="3200" spc="-11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Healthcare IoT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6107" y="7235673"/>
            <a:ext cx="16325849" cy="1905000"/>
            <a:chOff x="-77361" y="-452651"/>
            <a:chExt cx="25221943" cy="319209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447588" cy="2553493"/>
            </a:xfrm>
            <a:custGeom>
              <a:avLst/>
              <a:gdLst/>
              <a:ahLst/>
              <a:cxnLst/>
              <a:rect l="l" t="t" r="r" b="b"/>
              <a:pathLst>
                <a:path w="12447588" h="2553493">
                  <a:moveTo>
                    <a:pt x="0" y="0"/>
                  </a:moveTo>
                  <a:lnTo>
                    <a:pt x="12447588" y="0"/>
                  </a:lnTo>
                  <a:lnTo>
                    <a:pt x="12447588" y="2553493"/>
                  </a:lnTo>
                  <a:lnTo>
                    <a:pt x="0" y="2553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77361" y="-328511"/>
              <a:ext cx="11273928" cy="255349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0"/>
                </a:lnSpc>
              </a:pPr>
              <a:r>
                <a:rPr lang="en-US" sz="2400" spc="-48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Healthcare IoT enables remote patient monitoring, wearable health trackers, smart medical equipment, personalized treatment, and potential 25% cost reduction in healthcare.</a:t>
              </a:r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6F844B5D-2BAF-4E85-7D90-71D5220CA0F0}"/>
                </a:ext>
              </a:extLst>
            </p:cNvPr>
            <p:cNvSpPr txBox="1"/>
            <p:nvPr/>
          </p:nvSpPr>
          <p:spPr>
            <a:xfrm>
              <a:off x="13383110" y="-452651"/>
              <a:ext cx="11761472" cy="31920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0"/>
                </a:lnSpc>
              </a:pPr>
              <a:r>
                <a:rPr lang="en-US" sz="2400" spc="-48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Smart Home IoT connects devices such as lights, thermostats, and security systems, enabling remote control, automation, and real-time monitoring to enhance comfort, energy efficiency, and home security.</a:t>
              </a:r>
            </a:p>
          </p:txBody>
        </p:sp>
      </p:grpSp>
      <p:sp>
        <p:nvSpPr>
          <p:cNvPr id="31" name="Freeform 31"/>
          <p:cNvSpPr/>
          <p:nvPr/>
        </p:nvSpPr>
        <p:spPr>
          <a:xfrm>
            <a:off x="7045820" y="6305253"/>
            <a:ext cx="3545979" cy="478780"/>
          </a:xfrm>
          <a:custGeom>
            <a:avLst/>
            <a:gdLst/>
            <a:ahLst/>
            <a:cxnLst/>
            <a:rect l="l" t="t" r="r" b="b"/>
            <a:pathLst>
              <a:path w="4727972" h="638373">
                <a:moveTo>
                  <a:pt x="0" y="0"/>
                </a:moveTo>
                <a:lnTo>
                  <a:pt x="4727972" y="0"/>
                </a:lnTo>
                <a:lnTo>
                  <a:pt x="4727972" y="638373"/>
                </a:lnTo>
                <a:lnTo>
                  <a:pt x="0" y="638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3" name="Group 43"/>
          <p:cNvGrpSpPr/>
          <p:nvPr/>
        </p:nvGrpSpPr>
        <p:grpSpPr>
          <a:xfrm>
            <a:off x="8974723" y="9644957"/>
            <a:ext cx="338554" cy="461665"/>
            <a:chOff x="0" y="0"/>
            <a:chExt cx="451405" cy="61555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51405" cy="615553"/>
            </a:xfrm>
            <a:custGeom>
              <a:avLst/>
              <a:gdLst/>
              <a:ahLst/>
              <a:cxnLst/>
              <a:rect l="l" t="t" r="r" b="b"/>
              <a:pathLst>
                <a:path w="451405" h="615553">
                  <a:moveTo>
                    <a:pt x="0" y="0"/>
                  </a:moveTo>
                  <a:lnTo>
                    <a:pt x="451405" y="0"/>
                  </a:lnTo>
                  <a:lnTo>
                    <a:pt x="451405" y="615553"/>
                  </a:lnTo>
                  <a:lnTo>
                    <a:pt x="0" y="615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47625"/>
              <a:ext cx="451405" cy="6631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2" name="Group 7">
            <a:extLst>
              <a:ext uri="{FF2B5EF4-FFF2-40B4-BE49-F238E27FC236}">
                <a16:creationId xmlns:a16="http://schemas.microsoft.com/office/drawing/2014/main" id="{D3D56642-DBC4-AA52-9E6F-FDDE57280A08}"/>
              </a:ext>
            </a:extLst>
          </p:cNvPr>
          <p:cNvGrpSpPr/>
          <p:nvPr/>
        </p:nvGrpSpPr>
        <p:grpSpPr>
          <a:xfrm>
            <a:off x="1256107" y="853602"/>
            <a:ext cx="7718615" cy="880021"/>
            <a:chOff x="0" y="0"/>
            <a:chExt cx="11088687" cy="1173361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C926E2D-E748-BDC3-3181-4480F6C10D29}"/>
                </a:ext>
              </a:extLst>
            </p:cNvPr>
            <p:cNvSpPr/>
            <p:nvPr/>
          </p:nvSpPr>
          <p:spPr>
            <a:xfrm>
              <a:off x="0" y="0"/>
              <a:ext cx="11088687" cy="1173361"/>
            </a:xfrm>
            <a:custGeom>
              <a:avLst/>
              <a:gdLst/>
              <a:ahLst/>
              <a:cxnLst/>
              <a:rect l="l" t="t" r="r" b="b"/>
              <a:pathLst>
                <a:path w="11088687" h="1173361">
                  <a:moveTo>
                    <a:pt x="0" y="0"/>
                  </a:moveTo>
                  <a:lnTo>
                    <a:pt x="11088687" y="0"/>
                  </a:lnTo>
                  <a:lnTo>
                    <a:pt x="11088687" y="1173361"/>
                  </a:lnTo>
                  <a:lnTo>
                    <a:pt x="0" y="11733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172DD8D2-C498-69A6-1378-2D943C347C30}"/>
                </a:ext>
              </a:extLst>
            </p:cNvPr>
            <p:cNvSpPr txBox="1"/>
            <p:nvPr/>
          </p:nvSpPr>
          <p:spPr>
            <a:xfrm>
              <a:off x="0" y="-142875"/>
              <a:ext cx="11088687" cy="131623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5"/>
                </a:lnSpc>
              </a:pPr>
              <a:r>
                <a:rPr lang="en-US" sz="5400" spc="-11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Applications of IoT</a:t>
              </a:r>
            </a:p>
          </p:txBody>
        </p:sp>
      </p:grpSp>
      <p:pic>
        <p:nvPicPr>
          <p:cNvPr id="50" name="Picture 49" descr="A smart home with a phone&#10;&#10;AI-generated content may be incorrect.">
            <a:extLst>
              <a:ext uri="{FF2B5EF4-FFF2-40B4-BE49-F238E27FC236}">
                <a16:creationId xmlns:a16="http://schemas.microsoft.com/office/drawing/2014/main" id="{029CDD8F-F971-7973-434B-A8C7A3167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614997"/>
            <a:ext cx="6085216" cy="4302437"/>
          </a:xfrm>
          <a:prstGeom prst="rect">
            <a:avLst/>
          </a:prstGeom>
        </p:spPr>
      </p:pic>
      <p:grpSp>
        <p:nvGrpSpPr>
          <p:cNvPr id="51" name="Group 7">
            <a:extLst>
              <a:ext uri="{FF2B5EF4-FFF2-40B4-BE49-F238E27FC236}">
                <a16:creationId xmlns:a16="http://schemas.microsoft.com/office/drawing/2014/main" id="{0FE0D170-C7F4-65DE-A3A9-739AE073071F}"/>
              </a:ext>
            </a:extLst>
          </p:cNvPr>
          <p:cNvGrpSpPr/>
          <p:nvPr/>
        </p:nvGrpSpPr>
        <p:grpSpPr>
          <a:xfrm>
            <a:off x="11302362" y="1562100"/>
            <a:ext cx="3168540" cy="1009182"/>
            <a:chOff x="0" y="-547375"/>
            <a:chExt cx="12148224" cy="1720736"/>
          </a:xfrm>
        </p:grpSpPr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9B02996C-2EAD-8B5D-A724-A8CF2B9EC93B}"/>
                </a:ext>
              </a:extLst>
            </p:cNvPr>
            <p:cNvSpPr/>
            <p:nvPr/>
          </p:nvSpPr>
          <p:spPr>
            <a:xfrm>
              <a:off x="0" y="0"/>
              <a:ext cx="11088687" cy="1173361"/>
            </a:xfrm>
            <a:custGeom>
              <a:avLst/>
              <a:gdLst/>
              <a:ahLst/>
              <a:cxnLst/>
              <a:rect l="l" t="t" r="r" b="b"/>
              <a:pathLst>
                <a:path w="11088687" h="1173361">
                  <a:moveTo>
                    <a:pt x="0" y="0"/>
                  </a:moveTo>
                  <a:lnTo>
                    <a:pt x="11088687" y="0"/>
                  </a:lnTo>
                  <a:lnTo>
                    <a:pt x="11088687" y="1173361"/>
                  </a:lnTo>
                  <a:lnTo>
                    <a:pt x="0" y="11733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C34DB8C6-AEBF-20D4-060F-EBDE1D39E66E}"/>
                </a:ext>
              </a:extLst>
            </p:cNvPr>
            <p:cNvSpPr txBox="1"/>
            <p:nvPr/>
          </p:nvSpPr>
          <p:spPr>
            <a:xfrm>
              <a:off x="1059537" y="-547375"/>
              <a:ext cx="11088687" cy="131623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5"/>
                </a:lnSpc>
              </a:pPr>
              <a:r>
                <a:rPr lang="en-US" sz="3200" spc="-11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Smart Home IoT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51954" y="1139279"/>
            <a:ext cx="7040613" cy="880021"/>
            <a:chOff x="0" y="0"/>
            <a:chExt cx="9387484" cy="11733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387484" cy="1173361"/>
            </a:xfrm>
            <a:custGeom>
              <a:avLst/>
              <a:gdLst/>
              <a:ahLst/>
              <a:cxnLst/>
              <a:rect l="l" t="t" r="r" b="b"/>
              <a:pathLst>
                <a:path w="9387484" h="1173361">
                  <a:moveTo>
                    <a:pt x="0" y="0"/>
                  </a:moveTo>
                  <a:lnTo>
                    <a:pt x="9387484" y="0"/>
                  </a:lnTo>
                  <a:lnTo>
                    <a:pt x="9387484" y="1173361"/>
                  </a:lnTo>
                  <a:lnTo>
                    <a:pt x="0" y="11733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42875"/>
              <a:ext cx="9387484" cy="131623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5"/>
                </a:lnSpc>
              </a:pPr>
              <a:r>
                <a:rPr lang="en-US" sz="5400" spc="-11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Future Trends in IoT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51955" y="2308772"/>
            <a:ext cx="7334845" cy="1691728"/>
            <a:chOff x="0" y="-133349"/>
            <a:chExt cx="12447588" cy="28068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47588" cy="1915120"/>
            </a:xfrm>
            <a:custGeom>
              <a:avLst/>
              <a:gdLst/>
              <a:ahLst/>
              <a:cxnLst/>
              <a:rect l="l" t="t" r="r" b="b"/>
              <a:pathLst>
                <a:path w="12447588" h="1915120">
                  <a:moveTo>
                    <a:pt x="0" y="0"/>
                  </a:moveTo>
                  <a:lnTo>
                    <a:pt x="12447588" y="0"/>
                  </a:lnTo>
                  <a:lnTo>
                    <a:pt x="12447588" y="1915120"/>
                  </a:lnTo>
                  <a:lnTo>
                    <a:pt x="0" y="19151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33349"/>
              <a:ext cx="12447588" cy="280689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0"/>
                </a:lnSpc>
              </a:pPr>
              <a:r>
                <a:rPr lang="en-US" sz="2400" spc="-48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Edge computing, AI, and machine learning are enhancing IoT capabilities, while 5G networks expand possibilities for sustainable and green technologies.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89199" y="4859536"/>
            <a:ext cx="38100" cy="3712964"/>
            <a:chOff x="0" y="0"/>
            <a:chExt cx="50800" cy="49506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800" cy="4950587"/>
            </a:xfrm>
            <a:custGeom>
              <a:avLst/>
              <a:gdLst/>
              <a:ahLst/>
              <a:cxnLst/>
              <a:rect l="l" t="t" r="r" b="b"/>
              <a:pathLst>
                <a:path w="50800" h="4950587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4925187"/>
                  </a:lnTo>
                  <a:cubicBezTo>
                    <a:pt x="50800" y="4939157"/>
                    <a:pt x="39370" y="4950587"/>
                    <a:pt x="25400" y="4950587"/>
                  </a:cubicBezTo>
                  <a:cubicBezTo>
                    <a:pt x="11430" y="4950587"/>
                    <a:pt x="0" y="4939157"/>
                    <a:pt x="0" y="4925187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987674" y="5513486"/>
            <a:ext cx="897583" cy="38100"/>
            <a:chOff x="0" y="0"/>
            <a:chExt cx="1196777" cy="50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96721" cy="50800"/>
            </a:xfrm>
            <a:custGeom>
              <a:avLst/>
              <a:gdLst/>
              <a:ahLst/>
              <a:cxnLst/>
              <a:rect l="l" t="t" r="r" b="b"/>
              <a:pathLst>
                <a:path w="1196721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71321" y="0"/>
                  </a:lnTo>
                  <a:cubicBezTo>
                    <a:pt x="1185291" y="0"/>
                    <a:pt x="1196721" y="11430"/>
                    <a:pt x="1196721" y="25400"/>
                  </a:cubicBezTo>
                  <a:cubicBezTo>
                    <a:pt x="1196721" y="39370"/>
                    <a:pt x="1185291" y="50800"/>
                    <a:pt x="1171321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48814" y="5192226"/>
            <a:ext cx="680770" cy="680770"/>
            <a:chOff x="0" y="0"/>
            <a:chExt cx="907693" cy="907693"/>
          </a:xfrm>
        </p:grpSpPr>
        <p:sp>
          <p:nvSpPr>
            <p:cNvPr id="17" name="Freeform 17"/>
            <p:cNvSpPr/>
            <p:nvPr/>
          </p:nvSpPr>
          <p:spPr>
            <a:xfrm>
              <a:off x="5080" y="508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907669" cy="907669"/>
            </a:xfrm>
            <a:custGeom>
              <a:avLst/>
              <a:gdLst/>
              <a:ahLst/>
              <a:cxnLst/>
              <a:rect l="l" t="t" r="r" b="b"/>
              <a:pathLst>
                <a:path w="907669" h="907669">
                  <a:moveTo>
                    <a:pt x="0" y="172593"/>
                  </a:moveTo>
                  <a:cubicBezTo>
                    <a:pt x="0" y="77343"/>
                    <a:pt x="77343" y="0"/>
                    <a:pt x="172593" y="0"/>
                  </a:cubicBez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cubicBezTo>
                    <a:pt x="830453" y="0"/>
                    <a:pt x="907669" y="77343"/>
                    <a:pt x="907669" y="172593"/>
                  </a:cubicBezTo>
                  <a:lnTo>
                    <a:pt x="907669" y="735076"/>
                  </a:lnTo>
                  <a:lnTo>
                    <a:pt x="902589" y="735076"/>
                  </a:lnTo>
                  <a:lnTo>
                    <a:pt x="907669" y="735076"/>
                  </a:lnTo>
                  <a:cubicBezTo>
                    <a:pt x="907669" y="830453"/>
                    <a:pt x="830326" y="907669"/>
                    <a:pt x="735076" y="907669"/>
                  </a:cubicBezTo>
                  <a:lnTo>
                    <a:pt x="735076" y="902589"/>
                  </a:lnTo>
                  <a:lnTo>
                    <a:pt x="735076" y="907669"/>
                  </a:lnTo>
                  <a:lnTo>
                    <a:pt x="172593" y="907669"/>
                  </a:lnTo>
                  <a:lnTo>
                    <a:pt x="172593" y="902589"/>
                  </a:lnTo>
                  <a:lnTo>
                    <a:pt x="172593" y="907669"/>
                  </a:lnTo>
                  <a:cubicBezTo>
                    <a:pt x="77343" y="907669"/>
                    <a:pt x="0" y="830453"/>
                    <a:pt x="0" y="735076"/>
                  </a:cubicBezTo>
                  <a:lnTo>
                    <a:pt x="0" y="172593"/>
                  </a:lnTo>
                  <a:lnTo>
                    <a:pt x="5080" y="172593"/>
                  </a:lnTo>
                  <a:lnTo>
                    <a:pt x="0" y="172593"/>
                  </a:lnTo>
                  <a:moveTo>
                    <a:pt x="10160" y="172593"/>
                  </a:moveTo>
                  <a:lnTo>
                    <a:pt x="10160" y="735076"/>
                  </a:lnTo>
                  <a:lnTo>
                    <a:pt x="5080" y="735076"/>
                  </a:lnTo>
                  <a:lnTo>
                    <a:pt x="10160" y="735076"/>
                  </a:lnTo>
                  <a:cubicBezTo>
                    <a:pt x="10160" y="824865"/>
                    <a:pt x="82931" y="897509"/>
                    <a:pt x="172593" y="897509"/>
                  </a:cubicBezTo>
                  <a:lnTo>
                    <a:pt x="735076" y="897509"/>
                  </a:lnTo>
                  <a:cubicBezTo>
                    <a:pt x="824865" y="897509"/>
                    <a:pt x="897509" y="824738"/>
                    <a:pt x="897509" y="735076"/>
                  </a:cubicBezTo>
                  <a:lnTo>
                    <a:pt x="897509" y="172593"/>
                  </a:lnTo>
                  <a:lnTo>
                    <a:pt x="902589" y="172593"/>
                  </a:lnTo>
                  <a:lnTo>
                    <a:pt x="897509" y="172593"/>
                  </a:lnTo>
                  <a:cubicBezTo>
                    <a:pt x="897509" y="82931"/>
                    <a:pt x="824738" y="10160"/>
                    <a:pt x="735076" y="10160"/>
                  </a:cubicBezTo>
                  <a:lnTo>
                    <a:pt x="172593" y="10160"/>
                  </a:lnTo>
                  <a:lnTo>
                    <a:pt x="172593" y="5080"/>
                  </a:lnTo>
                  <a:lnTo>
                    <a:pt x="172593" y="10160"/>
                  </a:lnTo>
                  <a:cubicBezTo>
                    <a:pt x="82931" y="10160"/>
                    <a:pt x="10160" y="82931"/>
                    <a:pt x="10160" y="172593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77938" y="5268514"/>
            <a:ext cx="422374" cy="528043"/>
            <a:chOff x="0" y="0"/>
            <a:chExt cx="563165" cy="70405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spc="-65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185369" y="5158680"/>
            <a:ext cx="3520231" cy="439936"/>
            <a:chOff x="0" y="0"/>
            <a:chExt cx="4693641" cy="58658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693641" cy="586581"/>
            </a:xfrm>
            <a:custGeom>
              <a:avLst/>
              <a:gdLst/>
              <a:ahLst/>
              <a:cxnLst/>
              <a:rect l="l" t="t" r="r" b="b"/>
              <a:pathLst>
                <a:path w="4693641" h="586581">
                  <a:moveTo>
                    <a:pt x="0" y="0"/>
                  </a:moveTo>
                  <a:lnTo>
                    <a:pt x="4693641" y="0"/>
                  </a:lnTo>
                  <a:lnTo>
                    <a:pt x="4693641" y="586581"/>
                  </a:lnTo>
                  <a:lnTo>
                    <a:pt x="0" y="58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104775"/>
              <a:ext cx="4693641" cy="6913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8"/>
                </a:lnSpc>
              </a:pPr>
              <a:r>
                <a:rPr lang="en-US" sz="2400" spc="-55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Edge Computing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987674" y="6850856"/>
            <a:ext cx="897583" cy="38100"/>
            <a:chOff x="0" y="0"/>
            <a:chExt cx="1196777" cy="50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96721" cy="50800"/>
            </a:xfrm>
            <a:custGeom>
              <a:avLst/>
              <a:gdLst/>
              <a:ahLst/>
              <a:cxnLst/>
              <a:rect l="l" t="t" r="r" b="b"/>
              <a:pathLst>
                <a:path w="1196721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71321" y="0"/>
                  </a:lnTo>
                  <a:cubicBezTo>
                    <a:pt x="1185291" y="0"/>
                    <a:pt x="1196721" y="11430"/>
                    <a:pt x="1196721" y="25400"/>
                  </a:cubicBezTo>
                  <a:cubicBezTo>
                    <a:pt x="1196721" y="39370"/>
                    <a:pt x="1185291" y="50800"/>
                    <a:pt x="1171321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48814" y="6529596"/>
            <a:ext cx="680770" cy="680770"/>
            <a:chOff x="0" y="0"/>
            <a:chExt cx="907693" cy="907693"/>
          </a:xfrm>
        </p:grpSpPr>
        <p:sp>
          <p:nvSpPr>
            <p:cNvPr id="28" name="Freeform 28"/>
            <p:cNvSpPr/>
            <p:nvPr/>
          </p:nvSpPr>
          <p:spPr>
            <a:xfrm>
              <a:off x="5080" y="508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907669" cy="907669"/>
            </a:xfrm>
            <a:custGeom>
              <a:avLst/>
              <a:gdLst/>
              <a:ahLst/>
              <a:cxnLst/>
              <a:rect l="l" t="t" r="r" b="b"/>
              <a:pathLst>
                <a:path w="907669" h="907669">
                  <a:moveTo>
                    <a:pt x="0" y="172593"/>
                  </a:moveTo>
                  <a:cubicBezTo>
                    <a:pt x="0" y="77343"/>
                    <a:pt x="77343" y="0"/>
                    <a:pt x="172593" y="0"/>
                  </a:cubicBez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cubicBezTo>
                    <a:pt x="830453" y="0"/>
                    <a:pt x="907669" y="77343"/>
                    <a:pt x="907669" y="172593"/>
                  </a:cubicBezTo>
                  <a:lnTo>
                    <a:pt x="907669" y="735076"/>
                  </a:lnTo>
                  <a:lnTo>
                    <a:pt x="902589" y="735076"/>
                  </a:lnTo>
                  <a:lnTo>
                    <a:pt x="907669" y="735076"/>
                  </a:lnTo>
                  <a:cubicBezTo>
                    <a:pt x="907669" y="830453"/>
                    <a:pt x="830326" y="907669"/>
                    <a:pt x="735076" y="907669"/>
                  </a:cubicBezTo>
                  <a:lnTo>
                    <a:pt x="735076" y="902589"/>
                  </a:lnTo>
                  <a:lnTo>
                    <a:pt x="735076" y="907669"/>
                  </a:lnTo>
                  <a:lnTo>
                    <a:pt x="172593" y="907669"/>
                  </a:lnTo>
                  <a:lnTo>
                    <a:pt x="172593" y="902589"/>
                  </a:lnTo>
                  <a:lnTo>
                    <a:pt x="172593" y="907669"/>
                  </a:lnTo>
                  <a:cubicBezTo>
                    <a:pt x="77343" y="907669"/>
                    <a:pt x="0" y="830453"/>
                    <a:pt x="0" y="735076"/>
                  </a:cubicBezTo>
                  <a:lnTo>
                    <a:pt x="0" y="172593"/>
                  </a:lnTo>
                  <a:lnTo>
                    <a:pt x="5080" y="172593"/>
                  </a:lnTo>
                  <a:lnTo>
                    <a:pt x="0" y="172593"/>
                  </a:lnTo>
                  <a:moveTo>
                    <a:pt x="10160" y="172593"/>
                  </a:moveTo>
                  <a:lnTo>
                    <a:pt x="10160" y="735076"/>
                  </a:lnTo>
                  <a:lnTo>
                    <a:pt x="5080" y="735076"/>
                  </a:lnTo>
                  <a:lnTo>
                    <a:pt x="10160" y="735076"/>
                  </a:lnTo>
                  <a:cubicBezTo>
                    <a:pt x="10160" y="824865"/>
                    <a:pt x="82931" y="897509"/>
                    <a:pt x="172593" y="897509"/>
                  </a:cubicBezTo>
                  <a:lnTo>
                    <a:pt x="735076" y="897509"/>
                  </a:lnTo>
                  <a:cubicBezTo>
                    <a:pt x="824865" y="897509"/>
                    <a:pt x="897509" y="824738"/>
                    <a:pt x="897509" y="735076"/>
                  </a:cubicBezTo>
                  <a:lnTo>
                    <a:pt x="897509" y="172593"/>
                  </a:lnTo>
                  <a:lnTo>
                    <a:pt x="902589" y="172593"/>
                  </a:lnTo>
                  <a:lnTo>
                    <a:pt x="897509" y="172593"/>
                  </a:lnTo>
                  <a:cubicBezTo>
                    <a:pt x="897509" y="82931"/>
                    <a:pt x="824738" y="10160"/>
                    <a:pt x="735076" y="10160"/>
                  </a:cubicBezTo>
                  <a:lnTo>
                    <a:pt x="172593" y="10160"/>
                  </a:lnTo>
                  <a:lnTo>
                    <a:pt x="172593" y="5080"/>
                  </a:lnTo>
                  <a:lnTo>
                    <a:pt x="172593" y="10160"/>
                  </a:lnTo>
                  <a:cubicBezTo>
                    <a:pt x="82931" y="10160"/>
                    <a:pt x="10160" y="82931"/>
                    <a:pt x="10160" y="172593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477938" y="6605884"/>
            <a:ext cx="422374" cy="528043"/>
            <a:chOff x="0" y="0"/>
            <a:chExt cx="563165" cy="70405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spc="-65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2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185369" y="6496050"/>
            <a:ext cx="3520231" cy="439936"/>
            <a:chOff x="0" y="0"/>
            <a:chExt cx="4693641" cy="58658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693641" cy="586581"/>
            </a:xfrm>
            <a:custGeom>
              <a:avLst/>
              <a:gdLst/>
              <a:ahLst/>
              <a:cxnLst/>
              <a:rect l="l" t="t" r="r" b="b"/>
              <a:pathLst>
                <a:path w="4693641" h="586581">
                  <a:moveTo>
                    <a:pt x="0" y="0"/>
                  </a:moveTo>
                  <a:lnTo>
                    <a:pt x="4693641" y="0"/>
                  </a:lnTo>
                  <a:lnTo>
                    <a:pt x="4693641" y="586581"/>
                  </a:lnTo>
                  <a:lnTo>
                    <a:pt x="0" y="58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104775"/>
              <a:ext cx="4693641" cy="6913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8"/>
                </a:lnSpc>
              </a:pPr>
              <a:r>
                <a:rPr lang="en-US" sz="2400" spc="-55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 Enhancement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987674" y="8188226"/>
            <a:ext cx="897583" cy="38100"/>
            <a:chOff x="0" y="0"/>
            <a:chExt cx="1196777" cy="50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96721" cy="50800"/>
            </a:xfrm>
            <a:custGeom>
              <a:avLst/>
              <a:gdLst/>
              <a:ahLst/>
              <a:cxnLst/>
              <a:rect l="l" t="t" r="r" b="b"/>
              <a:pathLst>
                <a:path w="1196721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71321" y="0"/>
                  </a:lnTo>
                  <a:cubicBezTo>
                    <a:pt x="1185291" y="0"/>
                    <a:pt x="1196721" y="11430"/>
                    <a:pt x="1196721" y="25400"/>
                  </a:cubicBezTo>
                  <a:cubicBezTo>
                    <a:pt x="1196721" y="39370"/>
                    <a:pt x="1185291" y="50800"/>
                    <a:pt x="1171321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48814" y="7866964"/>
            <a:ext cx="680770" cy="680770"/>
            <a:chOff x="0" y="0"/>
            <a:chExt cx="907693" cy="907693"/>
          </a:xfrm>
        </p:grpSpPr>
        <p:sp>
          <p:nvSpPr>
            <p:cNvPr id="39" name="Freeform 39"/>
            <p:cNvSpPr/>
            <p:nvPr/>
          </p:nvSpPr>
          <p:spPr>
            <a:xfrm>
              <a:off x="5080" y="508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0" y="0"/>
              <a:ext cx="907669" cy="907669"/>
            </a:xfrm>
            <a:custGeom>
              <a:avLst/>
              <a:gdLst/>
              <a:ahLst/>
              <a:cxnLst/>
              <a:rect l="l" t="t" r="r" b="b"/>
              <a:pathLst>
                <a:path w="907669" h="907669">
                  <a:moveTo>
                    <a:pt x="0" y="172593"/>
                  </a:moveTo>
                  <a:cubicBezTo>
                    <a:pt x="0" y="77343"/>
                    <a:pt x="77343" y="0"/>
                    <a:pt x="172593" y="0"/>
                  </a:cubicBez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lnTo>
                    <a:pt x="735076" y="5080"/>
                  </a:lnTo>
                  <a:lnTo>
                    <a:pt x="735076" y="0"/>
                  </a:lnTo>
                  <a:cubicBezTo>
                    <a:pt x="830453" y="0"/>
                    <a:pt x="907669" y="77343"/>
                    <a:pt x="907669" y="172593"/>
                  </a:cubicBezTo>
                  <a:lnTo>
                    <a:pt x="907669" y="735076"/>
                  </a:lnTo>
                  <a:lnTo>
                    <a:pt x="902589" y="735076"/>
                  </a:lnTo>
                  <a:lnTo>
                    <a:pt x="907669" y="735076"/>
                  </a:lnTo>
                  <a:cubicBezTo>
                    <a:pt x="907669" y="830453"/>
                    <a:pt x="830326" y="907669"/>
                    <a:pt x="735076" y="907669"/>
                  </a:cubicBezTo>
                  <a:lnTo>
                    <a:pt x="735076" y="902589"/>
                  </a:lnTo>
                  <a:lnTo>
                    <a:pt x="735076" y="907669"/>
                  </a:lnTo>
                  <a:lnTo>
                    <a:pt x="172593" y="907669"/>
                  </a:lnTo>
                  <a:lnTo>
                    <a:pt x="172593" y="902589"/>
                  </a:lnTo>
                  <a:lnTo>
                    <a:pt x="172593" y="907669"/>
                  </a:lnTo>
                  <a:cubicBezTo>
                    <a:pt x="77343" y="907669"/>
                    <a:pt x="0" y="830453"/>
                    <a:pt x="0" y="735076"/>
                  </a:cubicBezTo>
                  <a:lnTo>
                    <a:pt x="0" y="172593"/>
                  </a:lnTo>
                  <a:lnTo>
                    <a:pt x="5080" y="172593"/>
                  </a:lnTo>
                  <a:lnTo>
                    <a:pt x="0" y="172593"/>
                  </a:lnTo>
                  <a:moveTo>
                    <a:pt x="10160" y="172593"/>
                  </a:moveTo>
                  <a:lnTo>
                    <a:pt x="10160" y="735076"/>
                  </a:lnTo>
                  <a:lnTo>
                    <a:pt x="5080" y="735076"/>
                  </a:lnTo>
                  <a:lnTo>
                    <a:pt x="10160" y="735076"/>
                  </a:lnTo>
                  <a:cubicBezTo>
                    <a:pt x="10160" y="824865"/>
                    <a:pt x="82931" y="897509"/>
                    <a:pt x="172593" y="897509"/>
                  </a:cubicBezTo>
                  <a:lnTo>
                    <a:pt x="735076" y="897509"/>
                  </a:lnTo>
                  <a:cubicBezTo>
                    <a:pt x="824865" y="897509"/>
                    <a:pt x="897509" y="824738"/>
                    <a:pt x="897509" y="735076"/>
                  </a:cubicBezTo>
                  <a:lnTo>
                    <a:pt x="897509" y="172593"/>
                  </a:lnTo>
                  <a:lnTo>
                    <a:pt x="902589" y="172593"/>
                  </a:lnTo>
                  <a:lnTo>
                    <a:pt x="897509" y="172593"/>
                  </a:lnTo>
                  <a:cubicBezTo>
                    <a:pt x="897509" y="82931"/>
                    <a:pt x="824738" y="10160"/>
                    <a:pt x="735076" y="10160"/>
                  </a:cubicBezTo>
                  <a:lnTo>
                    <a:pt x="172593" y="10160"/>
                  </a:lnTo>
                  <a:lnTo>
                    <a:pt x="172593" y="5080"/>
                  </a:lnTo>
                  <a:lnTo>
                    <a:pt x="172593" y="10160"/>
                  </a:lnTo>
                  <a:cubicBezTo>
                    <a:pt x="82931" y="10160"/>
                    <a:pt x="10160" y="82931"/>
                    <a:pt x="10160" y="172593"/>
                  </a:cubicBezTo>
                  <a:close/>
                </a:path>
              </a:pathLst>
            </a:custGeom>
            <a:solidFill>
              <a:srgbClr val="D6BAD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477938" y="7943254"/>
            <a:ext cx="422374" cy="528043"/>
            <a:chOff x="0" y="0"/>
            <a:chExt cx="563165" cy="704057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spc="-65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3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3185369" y="7833420"/>
            <a:ext cx="3520231" cy="439936"/>
            <a:chOff x="0" y="0"/>
            <a:chExt cx="4693641" cy="58658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693641" cy="586581"/>
            </a:xfrm>
            <a:custGeom>
              <a:avLst/>
              <a:gdLst/>
              <a:ahLst/>
              <a:cxnLst/>
              <a:rect l="l" t="t" r="r" b="b"/>
              <a:pathLst>
                <a:path w="4693641" h="586581">
                  <a:moveTo>
                    <a:pt x="0" y="0"/>
                  </a:moveTo>
                  <a:lnTo>
                    <a:pt x="4693641" y="0"/>
                  </a:lnTo>
                  <a:lnTo>
                    <a:pt x="4693641" y="586581"/>
                  </a:lnTo>
                  <a:lnTo>
                    <a:pt x="0" y="5865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104775"/>
              <a:ext cx="4693641" cy="6913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8"/>
                </a:lnSpc>
              </a:pPr>
              <a:r>
                <a:rPr lang="en-US" sz="2400" spc="-55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5G Networks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8974723" y="9644957"/>
            <a:ext cx="338554" cy="461665"/>
            <a:chOff x="0" y="0"/>
            <a:chExt cx="451405" cy="615553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451405" cy="615553"/>
            </a:xfrm>
            <a:custGeom>
              <a:avLst/>
              <a:gdLst/>
              <a:ahLst/>
              <a:cxnLst/>
              <a:rect l="l" t="t" r="r" b="b"/>
              <a:pathLst>
                <a:path w="451405" h="615553">
                  <a:moveTo>
                    <a:pt x="0" y="0"/>
                  </a:moveTo>
                  <a:lnTo>
                    <a:pt x="451405" y="0"/>
                  </a:lnTo>
                  <a:lnTo>
                    <a:pt x="451405" y="615553"/>
                  </a:lnTo>
                  <a:lnTo>
                    <a:pt x="0" y="615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451405" cy="6631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sp>
        <p:nvSpPr>
          <p:cNvPr id="50" name="Freeform 50" descr="A person in a suit and tie holding his hands up  AI-generated content may be incorrect."/>
          <p:cNvSpPr/>
          <p:nvPr/>
        </p:nvSpPr>
        <p:spPr>
          <a:xfrm>
            <a:off x="10422523" y="1104900"/>
            <a:ext cx="6493877" cy="3565497"/>
          </a:xfrm>
          <a:custGeom>
            <a:avLst/>
            <a:gdLst/>
            <a:ahLst/>
            <a:cxnLst/>
            <a:rect l="l" t="t" r="r" b="b"/>
            <a:pathLst>
              <a:path w="7946958" h="4595015">
                <a:moveTo>
                  <a:pt x="0" y="0"/>
                </a:moveTo>
                <a:lnTo>
                  <a:pt x="7946958" y="0"/>
                </a:lnTo>
                <a:lnTo>
                  <a:pt x="7946958" y="4595015"/>
                </a:lnTo>
                <a:lnTo>
                  <a:pt x="0" y="4595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31" r="-5331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3" name="Picture 52" descr="A person sitting on the floor with a computer&#10;&#10;AI-generated content may be incorrect.">
            <a:extLst>
              <a:ext uri="{FF2B5EF4-FFF2-40B4-BE49-F238E27FC236}">
                <a16:creationId xmlns:a16="http://schemas.microsoft.com/office/drawing/2014/main" id="{3057E71D-570B-A512-493A-E1C3DAF0D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23" y="4954449"/>
            <a:ext cx="6493877" cy="39990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99556" y="1866900"/>
            <a:ext cx="5040850" cy="1035591"/>
            <a:chOff x="0" y="0"/>
            <a:chExt cx="6721133" cy="13807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21133" cy="1380788"/>
            </a:xfrm>
            <a:custGeom>
              <a:avLst/>
              <a:gdLst/>
              <a:ahLst/>
              <a:cxnLst/>
              <a:rect l="l" t="t" r="r" b="b"/>
              <a:pathLst>
                <a:path w="6721133" h="1380788">
                  <a:moveTo>
                    <a:pt x="0" y="0"/>
                  </a:moveTo>
                  <a:lnTo>
                    <a:pt x="6721133" y="0"/>
                  </a:lnTo>
                  <a:lnTo>
                    <a:pt x="6721133" y="1380788"/>
                  </a:lnTo>
                  <a:lnTo>
                    <a:pt x="0" y="13807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42875"/>
              <a:ext cx="6721133" cy="15236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5"/>
                </a:lnSpc>
              </a:pPr>
              <a:r>
                <a:rPr lang="en-US" sz="5400" spc="-11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9556" y="3195636"/>
            <a:ext cx="7106244" cy="2557463"/>
            <a:chOff x="0" y="0"/>
            <a:chExt cx="9184283" cy="34099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184283" cy="3409951"/>
            </a:xfrm>
            <a:custGeom>
              <a:avLst/>
              <a:gdLst/>
              <a:ahLst/>
              <a:cxnLst/>
              <a:rect l="l" t="t" r="r" b="b"/>
              <a:pathLst>
                <a:path w="9184283" h="3409951">
                  <a:moveTo>
                    <a:pt x="0" y="0"/>
                  </a:moveTo>
                  <a:lnTo>
                    <a:pt x="9184283" y="0"/>
                  </a:lnTo>
                  <a:lnTo>
                    <a:pt x="9184283" y="3409951"/>
                  </a:lnTo>
                  <a:lnTo>
                    <a:pt x="0" y="34099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33350"/>
              <a:ext cx="9184283" cy="35433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0"/>
                </a:lnSpc>
              </a:pPr>
              <a:r>
                <a:rPr lang="en-US" sz="2400" spc="-48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Internet of Things (IoT) is revolutionizing the way we interact with technology by creating smarter homes, industries, cities, and healthcare systems. It enables real-time monitoring, automation, and decision-making across various sectors.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974723" y="9644957"/>
            <a:ext cx="338554" cy="461665"/>
            <a:chOff x="0" y="0"/>
            <a:chExt cx="451405" cy="61555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1405" cy="615553"/>
            </a:xfrm>
            <a:custGeom>
              <a:avLst/>
              <a:gdLst/>
              <a:ahLst/>
              <a:cxnLst/>
              <a:rect l="l" t="t" r="r" b="b"/>
              <a:pathLst>
                <a:path w="451405" h="615553">
                  <a:moveTo>
                    <a:pt x="0" y="0"/>
                  </a:moveTo>
                  <a:lnTo>
                    <a:pt x="451405" y="0"/>
                  </a:lnTo>
                  <a:lnTo>
                    <a:pt x="451405" y="615553"/>
                  </a:lnTo>
                  <a:lnTo>
                    <a:pt x="0" y="615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451405" cy="6631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sp>
        <p:nvSpPr>
          <p:cNvPr id="15" name="Freeform 15" descr="A blue and white background with a globe and text  AI-generated content may be incorrect."/>
          <p:cNvSpPr/>
          <p:nvPr/>
        </p:nvSpPr>
        <p:spPr>
          <a:xfrm>
            <a:off x="9067800" y="3198176"/>
            <a:ext cx="8113721" cy="4262072"/>
          </a:xfrm>
          <a:custGeom>
            <a:avLst/>
            <a:gdLst/>
            <a:ahLst/>
            <a:cxnLst/>
            <a:rect l="l" t="t" r="r" b="b"/>
            <a:pathLst>
              <a:path w="8113721" h="4262072">
                <a:moveTo>
                  <a:pt x="0" y="0"/>
                </a:moveTo>
                <a:lnTo>
                  <a:pt x="8113721" y="0"/>
                </a:lnTo>
                <a:lnTo>
                  <a:pt x="8113721" y="4262072"/>
                </a:lnTo>
                <a:lnTo>
                  <a:pt x="0" y="42620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65" r="-836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393</Words>
  <Application>Microsoft Office PowerPoint</Application>
  <PresentationFormat>Custom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Source Serif Pro Bold</vt:lpstr>
      <vt:lpstr>Times New Roman Bold</vt:lpstr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 (IoT).pptx</dc:title>
  <cp:lastModifiedBy>Md. Meahadi Hasan</cp:lastModifiedBy>
  <cp:revision>20</cp:revision>
  <dcterms:created xsi:type="dcterms:W3CDTF">2006-08-16T00:00:00Z</dcterms:created>
  <dcterms:modified xsi:type="dcterms:W3CDTF">2025-04-12T16:15:57Z</dcterms:modified>
  <dc:identifier>DAGkVe3Gfbs</dc:identifier>
</cp:coreProperties>
</file>