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RuFwykNNCjoqcS0PKfBNZgLai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73974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A picture containing logo&#10;&#10;Description automatically generated"/>
          <p:cNvPicPr preferRelativeResize="0"/>
          <p:nvPr/>
        </p:nvPicPr>
        <p:blipFill rotWithShape="1">
          <a:blip r:embed="rId3">
            <a:alphaModFix/>
          </a:blip>
          <a:srcRect/>
          <a:stretch/>
        </p:blipFill>
        <p:spPr>
          <a:xfrm>
            <a:off x="193786" y="101597"/>
            <a:ext cx="2668758" cy="1169377"/>
          </a:xfrm>
          <a:prstGeom prst="rect">
            <a:avLst/>
          </a:prstGeom>
          <a:noFill/>
          <a:ln>
            <a:noFill/>
          </a:ln>
        </p:spPr>
      </p:pic>
      <p:sp>
        <p:nvSpPr>
          <p:cNvPr id="85" name="Google Shape;85;p1"/>
          <p:cNvSpPr txBox="1"/>
          <p:nvPr/>
        </p:nvSpPr>
        <p:spPr>
          <a:xfrm>
            <a:off x="3040640" y="564539"/>
            <a:ext cx="8964000" cy="584735"/>
          </a:xfrm>
          <a:prstGeom prst="rect">
            <a:avLst/>
          </a:prstGeom>
          <a:solidFill>
            <a:srgbClr val="2E75B5"/>
          </a:solidFill>
          <a:ln>
            <a:noFill/>
          </a:ln>
        </p:spPr>
        <p:txBody>
          <a:bodyPr spcFirstLastPara="1" wrap="square" lIns="91425" tIns="45700" rIns="0" bIns="45700" anchor="t" anchorCtr="0">
            <a:spAutoFit/>
          </a:bodyPr>
          <a:lstStyle/>
          <a:p>
            <a:pPr marL="0" marR="0" lvl="0" indent="0" algn="ctr" rtl="0">
              <a:spcBef>
                <a:spcPts val="0"/>
              </a:spcBef>
              <a:spcAft>
                <a:spcPts val="0"/>
              </a:spcAft>
              <a:buNone/>
            </a:pPr>
            <a:r>
              <a:rPr lang="en-US" sz="3200" b="1" i="0" u="none" strike="noStrike" cap="none" dirty="0">
                <a:solidFill>
                  <a:srgbClr val="FFFF00"/>
                </a:solidFill>
                <a:latin typeface="Calibri"/>
                <a:ea typeface="Calibri"/>
                <a:cs typeface="Calibri"/>
                <a:sym typeface="Calibri"/>
              </a:rPr>
              <a:t>Smart Agriculture System Using IoT</a:t>
            </a:r>
            <a:endParaRPr lang="en-US" sz="3200" dirty="0">
              <a:solidFill>
                <a:srgbClr val="FFFF00"/>
              </a:solidFill>
              <a:latin typeface="Calibri"/>
              <a:ea typeface="Calibri"/>
              <a:cs typeface="Calibri"/>
              <a:sym typeface="Calibri"/>
            </a:endParaRPr>
          </a:p>
        </p:txBody>
      </p:sp>
      <p:sp>
        <p:nvSpPr>
          <p:cNvPr id="86" name="Google Shape;86;p1"/>
          <p:cNvSpPr txBox="1"/>
          <p:nvPr/>
        </p:nvSpPr>
        <p:spPr>
          <a:xfrm>
            <a:off x="3057974" y="1624897"/>
            <a:ext cx="8964000" cy="344705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none" strike="noStrike" cap="none" dirty="0">
                <a:solidFill>
                  <a:schemeClr val="dk1"/>
                </a:solidFill>
                <a:latin typeface="Calibri"/>
                <a:ea typeface="Calibri"/>
                <a:cs typeface="Calibri"/>
                <a:sym typeface="Calibri"/>
              </a:rPr>
              <a:t>Abstract/ Project Insights</a:t>
            </a:r>
            <a:r>
              <a:rPr lang="en-US" sz="1800" u="none" strike="noStrike" cap="none" dirty="0">
                <a:solidFill>
                  <a:schemeClr val="dk1"/>
                </a:solidFill>
                <a:latin typeface="Calibri"/>
                <a:ea typeface="Calibri"/>
                <a:cs typeface="Calibri"/>
                <a:sym typeface="Calibri"/>
              </a:rPr>
              <a:t>: </a:t>
            </a:r>
            <a:endParaRPr lang="en-US"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dirty="0"/>
              <a:t>The Internet of Things (IoT) is a typical example that is rapidly growing in the world of modern wireless telecommunication. It refers to a wireless network between objects. Internet of Things refers to the concept that the Internet is no longer just a global network for people to communicate with one another using computers, but it is also a platform for devices to communicate electronically with the world around them. Agriculture is the main occupation in India. India's two-third of population is directly or indirectly dependent on agriculture. Agriculture's performance has a substantial impact on the economy of our country. The agricultural productivity may be harmed mainly because of the problems like unplanned irrigation, intruder attacks. In agriculture, irrigation system plays an important role in getting the good yield. Traditional method of irrigation system is done manually which causes wastage of water. Crops may also be destroyed by the predators' attack which leads to production loss. The solution to this problem is making agriculture smart by using automation and IoT technologies. Hence this project aims at modernizing the current traditional methods of agriculture by making use of smart irrigation system by taking intelligent decisions based on the accurate field data. The intruders' problem can be overcome by monitoring the field and threatening the intruder. These can be made happened by using various sensors, GSM modem, Wi-Fi with microcontrollers .</a:t>
            </a:r>
            <a:endParaRPr sz="1100" u="none" strike="noStrike" cap="none" dirty="0">
              <a:solidFill>
                <a:schemeClr val="dk1"/>
              </a:solidFill>
              <a:latin typeface="Calibri"/>
              <a:ea typeface="Calibri"/>
              <a:cs typeface="Calibri"/>
              <a:sym typeface="Calibri"/>
            </a:endParaRPr>
          </a:p>
        </p:txBody>
      </p:sp>
      <p:sp>
        <p:nvSpPr>
          <p:cNvPr id="87" name="Google Shape;87;p1"/>
          <p:cNvSpPr txBox="1"/>
          <p:nvPr/>
        </p:nvSpPr>
        <p:spPr>
          <a:xfrm>
            <a:off x="179291" y="1334170"/>
            <a:ext cx="2801766" cy="707846"/>
          </a:xfrm>
          <a:prstGeom prst="rect">
            <a:avLst/>
          </a:prstGeom>
          <a:solidFill>
            <a:srgbClr val="C4E0B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Faculty Guide:</a:t>
            </a:r>
            <a:endParaRPr dirty="0"/>
          </a:p>
          <a:p>
            <a:pPr marL="0" marR="0" lvl="0" indent="0" algn="l" rtl="0">
              <a:lnSpc>
                <a:spcPct val="150000"/>
              </a:lnSpc>
              <a:spcBef>
                <a:spcPts val="0"/>
              </a:spcBef>
              <a:spcAft>
                <a:spcPts val="0"/>
              </a:spcAft>
              <a:buNone/>
            </a:pPr>
            <a:r>
              <a:rPr lang="en-US" sz="1600" b="1" dirty="0">
                <a:solidFill>
                  <a:schemeClr val="dk1"/>
                </a:solidFill>
                <a:latin typeface="Calibri"/>
                <a:ea typeface="Calibri"/>
                <a:cs typeface="Calibri"/>
                <a:sym typeface="Calibri"/>
              </a:rPr>
              <a:t>Prof. Sagar Tambe</a:t>
            </a:r>
            <a:endParaRPr dirty="0"/>
          </a:p>
        </p:txBody>
      </p:sp>
      <p:sp>
        <p:nvSpPr>
          <p:cNvPr id="88" name="Google Shape;88;p1"/>
          <p:cNvSpPr txBox="1"/>
          <p:nvPr/>
        </p:nvSpPr>
        <p:spPr>
          <a:xfrm>
            <a:off x="179291" y="2066343"/>
            <a:ext cx="2502363" cy="6155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Proposed Method</a:t>
            </a:r>
            <a:endParaRPr sz="1600"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93" name="Google Shape;93;p1"/>
          <p:cNvSpPr txBox="1"/>
          <p:nvPr/>
        </p:nvSpPr>
        <p:spPr>
          <a:xfrm>
            <a:off x="3057974" y="5328139"/>
            <a:ext cx="8964000" cy="1231066"/>
          </a:xfrm>
          <a:prstGeom prst="rect">
            <a:avLst/>
          </a:prstGeom>
          <a:solidFill>
            <a:srgbClr val="B3C6E7"/>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r>
              <a:rPr lang="en-US" sz="1800" b="1" dirty="0">
                <a:solidFill>
                  <a:schemeClr val="dk1"/>
                </a:solidFill>
                <a:latin typeface="Calibri"/>
                <a:ea typeface="Calibri"/>
                <a:cs typeface="Calibri"/>
                <a:sym typeface="Calibri"/>
              </a:rPr>
              <a:t>Future Scope:</a:t>
            </a:r>
          </a:p>
          <a:p>
            <a:pPr lvl="1"/>
            <a:r>
              <a:rPr lang="en-US" dirty="0">
                <a:effectLst/>
                <a:latin typeface="Calibri" panose="020F0502020204030204" pitchFamily="34" charset="0"/>
                <a:ea typeface="Calibri" panose="020F0502020204030204" pitchFamily="34" charset="0"/>
                <a:cs typeface="Times New Roman" panose="02020603050405020304" pitchFamily="18" charset="0"/>
              </a:rPr>
              <a:t>Future work would be focused more on increasing sensors on this system to fetch more data especially with regard to and by also integrating GPS module in this system to enhance this Agriculture IoT Technology to full-fledged Agriculture Precision ready product.</a:t>
            </a:r>
          </a:p>
          <a:p>
            <a:pPr lvl="1"/>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Google Shape;93;p1"/>
          <p:cNvSpPr txBox="1"/>
          <p:nvPr/>
        </p:nvSpPr>
        <p:spPr>
          <a:xfrm>
            <a:off x="179291" y="5616723"/>
            <a:ext cx="2697749" cy="954067"/>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rtl="0">
              <a:spcBef>
                <a:spcPts val="0"/>
              </a:spcBef>
              <a:spcAft>
                <a:spcPts val="0"/>
              </a:spcAft>
              <a:buNone/>
            </a:pPr>
            <a:r>
              <a:rPr lang="en-IN" dirty="0">
                <a:solidFill>
                  <a:schemeClr val="tx1"/>
                </a:solidFill>
                <a:latin typeface="Calibri"/>
                <a:ea typeface="Calibri"/>
                <a:cs typeface="Calibri"/>
                <a:sym typeface="Calibri"/>
              </a:rPr>
              <a:t>AKSHAY SANGHANI</a:t>
            </a:r>
          </a:p>
          <a:p>
            <a:pPr marL="0" marR="0" lvl="0" indent="0" rtl="0">
              <a:spcBef>
                <a:spcPts val="0"/>
              </a:spcBef>
              <a:spcAft>
                <a:spcPts val="0"/>
              </a:spcAft>
              <a:buNone/>
            </a:pPr>
            <a:r>
              <a:rPr lang="en-IN" dirty="0">
                <a:solidFill>
                  <a:schemeClr val="tx1"/>
                </a:solidFill>
                <a:latin typeface="Calibri"/>
                <a:ea typeface="Calibri"/>
                <a:cs typeface="Calibri"/>
                <a:sym typeface="Calibri"/>
              </a:rPr>
              <a:t>PRAGATI SATPUTE</a:t>
            </a:r>
          </a:p>
          <a:p>
            <a:pPr marL="0" marR="0" lvl="0" indent="0" rtl="0">
              <a:spcBef>
                <a:spcPts val="0"/>
              </a:spcBef>
              <a:spcAft>
                <a:spcPts val="0"/>
              </a:spcAft>
              <a:buNone/>
            </a:pPr>
            <a:r>
              <a:rPr lang="en-IN" dirty="0">
                <a:solidFill>
                  <a:schemeClr val="tx1"/>
                </a:solidFill>
                <a:latin typeface="Calibri"/>
                <a:ea typeface="Calibri"/>
                <a:cs typeface="Calibri"/>
                <a:sym typeface="Calibri"/>
              </a:rPr>
              <a:t>RISHABH PATHAK</a:t>
            </a:r>
          </a:p>
          <a:p>
            <a:pPr marL="0" marR="0" lvl="0" indent="0" rtl="0">
              <a:spcBef>
                <a:spcPts val="0"/>
              </a:spcBef>
              <a:spcAft>
                <a:spcPts val="0"/>
              </a:spcAft>
              <a:buNone/>
            </a:pPr>
            <a:r>
              <a:rPr lang="en-IN" dirty="0">
                <a:solidFill>
                  <a:schemeClr val="tx1"/>
                </a:solidFill>
                <a:latin typeface="Calibri"/>
                <a:ea typeface="Calibri"/>
                <a:cs typeface="Calibri"/>
                <a:sym typeface="Calibri"/>
              </a:rPr>
              <a:t>SAYALI LIGADE</a:t>
            </a:r>
          </a:p>
        </p:txBody>
      </p:sp>
      <p:pic>
        <p:nvPicPr>
          <p:cNvPr id="3" name="Content Placeholder 3">
            <a:extLst>
              <a:ext uri="{FF2B5EF4-FFF2-40B4-BE49-F238E27FC236}">
                <a16:creationId xmlns:a16="http://schemas.microsoft.com/office/drawing/2014/main" id="{D9B6AE38-BB0F-F71E-AF05-167C46875291}"/>
              </a:ext>
            </a:extLst>
          </p:cNvPr>
          <p:cNvPicPr>
            <a:picLocks noChangeAspect="1"/>
          </p:cNvPicPr>
          <p:nvPr/>
        </p:nvPicPr>
        <p:blipFill rotWithShape="1">
          <a:blip r:embed="rId4">
            <a:extLst>
              <a:ext uri="{28A0092B-C50C-407E-A947-70E740481C1C}">
                <a14:useLocalDpi xmlns:a14="http://schemas.microsoft.com/office/drawing/2010/main" val="0"/>
              </a:ext>
            </a:extLst>
          </a:blip>
          <a:srcRect r="22646" b="2158"/>
          <a:stretch/>
        </p:blipFill>
        <p:spPr>
          <a:xfrm>
            <a:off x="283002" y="2483462"/>
            <a:ext cx="2650746" cy="28446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4338-33B6-84F9-7A1F-B31B8F557CF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DAEDE29-0B17-5E7A-4AB8-08A25903104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10965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323</Words>
  <Application>Microsoft Office PowerPoint</Application>
  <PresentationFormat>Widescreen</PresentationFormat>
  <Paragraphs>12</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 Kapare</dc:creator>
  <cp:lastModifiedBy>Akshay</cp:lastModifiedBy>
  <cp:revision>6</cp:revision>
  <dcterms:created xsi:type="dcterms:W3CDTF">2021-10-01T05:15:36Z</dcterms:created>
  <dcterms:modified xsi:type="dcterms:W3CDTF">2022-11-23T04:45:06Z</dcterms:modified>
</cp:coreProperties>
</file>