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64" r:id="rId6"/>
    <p:sldId id="265" r:id="rId7"/>
    <p:sldId id="269" r:id="rId8"/>
    <p:sldId id="273" r:id="rId9"/>
    <p:sldId id="266" r:id="rId10"/>
    <p:sldId id="267" r:id="rId11"/>
    <p:sldId id="268" r:id="rId12"/>
    <p:sldId id="272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9F0-4850-852E-6C1A-A2C47F647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788AB-EE1B-218B-3D81-5417B4CD9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32B51-5BDB-4C68-AEA3-F529466B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DA391-09DE-328C-1C41-83BA0434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63604-F41F-7360-674B-CE4E9095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5928-DC3A-FACA-9149-1970EDBF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93EF0-6667-AC74-5779-42AC2C094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C348A-91A9-BA0F-99F8-A4BC00B7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27ADE-2167-D1F0-D651-45C90F86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5891-1EA1-C506-69A3-0B99FEE1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8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5E9B0-4C2C-629B-A41B-7860E78A3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0EC8E-3302-9B4B-E754-AE7611B4D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97C18-5983-0E3B-CDA2-C6244366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3D41C-BB66-0A4D-689F-85AB1E42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8812F-1139-C0F6-AE60-A5C6B41B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8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6F02-D797-4075-9049-0427DB2B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50F9A-B4D5-D120-C743-055B41D70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F4B40-04CB-EEB3-E35C-6230E196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928E9-33D3-AB43-9EFC-B612FEE8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74D3E-BD4C-6CBC-58E3-AEF0C117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7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3073-6790-188E-3A91-EF4210F6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69227-E46C-6D26-66D5-BEF6EC40B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853CD-032C-5AC5-55DC-8F30C75A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D92EE-D475-0264-EC5A-4911E976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5F0D-5720-900C-4B4F-8BD3A7CD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4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084F-38EE-0CB7-F224-5E85EFD7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160F-E837-521B-EF37-D8AEB7168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0EA50-9B00-F07F-638E-404916CC4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213A5-001F-5943-778E-960FC779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F1E47-DFE6-80E1-D0D8-071F089E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5ED9E-0405-909C-9297-CD9BA345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6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64EA-53E3-67BF-DA0D-019E03F0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59280-A4BE-A457-18AC-B46C5A5F1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59FFA-7E7D-44E6-EECB-649ADE666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D4968-0E5F-220C-D0C0-32A917AC4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9EF17-2E88-A2A8-7AE0-D71535D75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64213-6031-1437-8B97-D6B00C93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0B6EE-71D8-4FC8-1894-D08F643E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88890-4297-905D-6557-A145230C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8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7477-9047-DA0C-70C4-4D87248F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9EAB7-3A16-5411-4DF4-B56E6056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D07D5-C87B-7465-D0E3-EAC053F4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3E9BC-F7DC-2E76-DF89-FB5309C8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8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EE495-C569-35A3-B773-519FF63C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3CABE-76A1-A34C-97A8-F43B0176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B9003-C07F-F665-1042-58750F8A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9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BD45-A24D-E7CE-54A3-D088B77A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C65C-0B5A-5100-D95E-674E9F8CE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6F255-03B9-C0BD-B1F8-B4D46CAAC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E281A-BDD0-1BC2-6F96-E129393C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235F7-6311-026E-2A2A-B6CE3E67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7A248-C5F2-3086-303A-34778BA7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9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3E37-0EE0-D464-4F38-F88E71E8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5D590-0201-FD45-F908-4C1372DA0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17BA7-7C5A-0E4B-AC4B-51B2FA402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E0A8F-CD77-8B9C-8303-35ABAA0C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E2C8B-34F2-511E-7CC2-0E965014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56C08-D3D1-3246-D4B9-E58DAA1F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4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BFAE0-56AD-7F01-0BEF-F255CB56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E64AD-5994-0C63-DB18-62DE31BE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234C8-D10B-0301-2DB6-2D2EF7D0C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529158-49E3-488A-BE40-A1A439D48EB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4B4AC-79EE-5152-8FAA-C40032228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EDCAF-73B2-5CC2-A4EC-C249001C4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2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0E21-B0F9-D894-3600-66CB72E62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Raspberry Pi-5 Cryptography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B083E-6D46-C336-18F6-F361EC390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68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565BB3-B2A3-2240-E9B5-9A18E6229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6CFB-94AC-310B-F194-741E7032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26" y="210796"/>
            <a:ext cx="5519194" cy="1508829"/>
          </a:xfrm>
        </p:spPr>
        <p:txBody>
          <a:bodyPr>
            <a:normAutofit/>
          </a:bodyPr>
          <a:lstStyle/>
          <a:p>
            <a:r>
              <a:rPr lang="en-US"/>
              <a:t>Data Tables &amp; Graphs </a:t>
            </a:r>
            <a:br>
              <a:rPr lang="en-US"/>
            </a:br>
            <a:r>
              <a:rPr lang="en-US"/>
              <a:t>(Throughput)</a:t>
            </a:r>
          </a:p>
        </p:txBody>
      </p:sp>
      <p:pic>
        <p:nvPicPr>
          <p:cNvPr id="3" name="Content Placeholder 2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2EDE8FD2-DC05-FE8C-F417-82CB720B8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67" y="1946338"/>
            <a:ext cx="4784203" cy="2730594"/>
          </a:xfrm>
          <a:prstGeom prst="rect">
            <a:avLst/>
          </a:prstGeom>
        </p:spPr>
      </p:pic>
      <p:pic>
        <p:nvPicPr>
          <p:cNvPr id="4" name="Picture 3" descr="A graph with blue dots&#10;&#10;AI-generated content may be incorrect.">
            <a:extLst>
              <a:ext uri="{FF2B5EF4-FFF2-40B4-BE49-F238E27FC236}">
                <a16:creationId xmlns:a16="http://schemas.microsoft.com/office/drawing/2014/main" id="{CBB90298-B32E-E517-900F-471E8F7D3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407" y="3428818"/>
            <a:ext cx="5175210" cy="3029071"/>
          </a:xfrm>
          <a:prstGeom prst="rect">
            <a:avLst/>
          </a:prstGeom>
        </p:spPr>
      </p:pic>
      <p:pic>
        <p:nvPicPr>
          <p:cNvPr id="5" name="Picture 4" descr="A white paper with black text and numbers&#10;&#10;AI-generated content may be incorrect.">
            <a:extLst>
              <a:ext uri="{FF2B5EF4-FFF2-40B4-BE49-F238E27FC236}">
                <a16:creationId xmlns:a16="http://schemas.microsoft.com/office/drawing/2014/main" id="{195DB27B-0B6A-BF1D-C407-5C822407D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933" y="378408"/>
            <a:ext cx="3441057" cy="213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91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7FAD64-E53A-642A-EE1F-DF38B7280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0CE7-2B7C-4558-FB8D-03C52BBE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8765" cy="1354499"/>
          </a:xfrm>
        </p:spPr>
        <p:txBody>
          <a:bodyPr/>
          <a:lstStyle/>
          <a:p>
            <a:r>
              <a:rPr lang="en-US"/>
              <a:t>Data Tables &amp; Graphs (Latency) </a:t>
            </a:r>
          </a:p>
        </p:txBody>
      </p:sp>
      <p:pic>
        <p:nvPicPr>
          <p:cNvPr id="3" name="Content Placeholder 2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16DCB236-679E-CC25-0159-8BC6C4A16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215" y="2000001"/>
            <a:ext cx="4899950" cy="2864408"/>
          </a:xfrm>
          <a:prstGeom prst="rect">
            <a:avLst/>
          </a:prstGeom>
        </p:spPr>
      </p:pic>
      <p:pic>
        <p:nvPicPr>
          <p:cNvPr id="4" name="Picture 3" descr="A graph with a line graph&#10;&#10;AI-generated content may be incorrect.">
            <a:extLst>
              <a:ext uri="{FF2B5EF4-FFF2-40B4-BE49-F238E27FC236}">
                <a16:creationId xmlns:a16="http://schemas.microsoft.com/office/drawing/2014/main" id="{E90FB61B-8062-CD04-F0A1-1A124F6D0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476" y="3424538"/>
            <a:ext cx="5406945" cy="3259480"/>
          </a:xfrm>
          <a:prstGeom prst="rect">
            <a:avLst/>
          </a:prstGeom>
        </p:spPr>
      </p:pic>
      <p:pic>
        <p:nvPicPr>
          <p:cNvPr id="5" name="Picture 4" descr="A white paper with black text and numbers&#10;&#10;AI-generated content may be incorrect.">
            <a:extLst>
              <a:ext uri="{FF2B5EF4-FFF2-40B4-BE49-F238E27FC236}">
                <a16:creationId xmlns:a16="http://schemas.microsoft.com/office/drawing/2014/main" id="{398DA219-BBFA-8D19-109A-BA94061FD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711" y="460938"/>
            <a:ext cx="40005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7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3F1F-C8B9-1627-B7F5-829F47B8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6D815-31D0-A5F7-DBA6-0941B8971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u="none" strike="noStrike">
                <a:effectLst/>
                <a:latin typeface="-webkit-standard"/>
              </a:rPr>
              <a:t>The results highlight that both EVP and AF_ALG leverage the Pi 5’s </a:t>
            </a:r>
            <a:r>
              <a:rPr lang="en-US" i="0" u="none" strike="noStrike">
                <a:effectLst/>
              </a:rPr>
              <a:t>hardware-accelerated AES and SHA instructions </a:t>
            </a:r>
            <a:r>
              <a:rPr lang="en-US" i="0" u="none" strike="noStrike">
                <a:effectLst/>
                <a:latin typeface="-webkit-standard"/>
              </a:rPr>
              <a:t>within the ARM Cortex-A76 processor, while PURE runs entirely in software without using the pi’s hardware acceleration. </a:t>
            </a:r>
          </a:p>
          <a:p>
            <a:r>
              <a:rPr lang="en-US" i="0" u="none" strike="noStrike">
                <a:effectLst/>
                <a:latin typeface="-webkit-standard"/>
              </a:rPr>
              <a:t>The tables show that the Crypto Engine–based methods (EVP and AF_ALG) complete encryption and decryption tasks </a:t>
            </a:r>
            <a:r>
              <a:rPr lang="en-US" i="0" u="none" strike="noStrike">
                <a:effectLst/>
              </a:rPr>
              <a:t>in much less time</a:t>
            </a:r>
            <a:r>
              <a:rPr lang="en-US" i="0" u="none" strike="noStrike">
                <a:effectLst/>
                <a:latin typeface="-webkit-standard"/>
              </a:rPr>
              <a:t>, and they also have a much </a:t>
            </a:r>
            <a:r>
              <a:rPr lang="en-US" i="0" u="none" strike="noStrike">
                <a:effectLst/>
              </a:rPr>
              <a:t>higher throughput (data processed per second)</a:t>
            </a:r>
            <a:r>
              <a:rPr lang="en-US" i="0" u="none" strike="noStrike">
                <a:effectLst/>
                <a:latin typeface="-webkit-standard"/>
              </a:rPr>
              <a:t>, while also being able to maintain </a:t>
            </a:r>
            <a:r>
              <a:rPr lang="en-US" i="0" u="none" strike="noStrike">
                <a:effectLst/>
              </a:rPr>
              <a:t>lower latency times (faster response times)</a:t>
            </a:r>
            <a:r>
              <a:rPr lang="en-US" i="0" u="none" strike="noStrike">
                <a:effectLst/>
                <a:latin typeface="-webkit-standard"/>
              </a:rPr>
              <a:t> compared to the PURE approach.</a:t>
            </a:r>
          </a:p>
        </p:txBody>
      </p:sp>
    </p:spTree>
    <p:extLst>
      <p:ext uri="{BB962C8B-B14F-4D97-AF65-F5344CB8AC3E}">
        <p14:creationId xmlns:p14="http://schemas.microsoft.com/office/powerpoint/2010/main" val="378707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DD908-AD87-10F9-51A0-4453A6F6E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371AEAC-D2BE-C36E-1CB5-27CAA4045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2868" y="71470"/>
            <a:ext cx="4467511" cy="670990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9C0DF6A-1E4F-CF95-A95A-9236E384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 Results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DF79107-9868-B2BE-3168-2754CADB5C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6954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EVP: Envelope API Library</a:t>
            </a:r>
          </a:p>
          <a:p>
            <a:pPr lvl="1"/>
            <a:r>
              <a:rPr lang="en-US"/>
              <a:t>Utilizes Crypto-Engine instructions entirely through application</a:t>
            </a:r>
          </a:p>
          <a:p>
            <a:r>
              <a:rPr lang="en-US"/>
              <a:t>AF_ALG: Address Family Library</a:t>
            </a:r>
          </a:p>
          <a:p>
            <a:pPr lvl="1"/>
            <a:r>
              <a:rPr lang="en-US"/>
              <a:t>Utilizes Crypto-Engine instructions involving the kernel</a:t>
            </a:r>
          </a:p>
          <a:p>
            <a:r>
              <a:rPr lang="en-US"/>
              <a:t>PURE: Non-Crypto Engine </a:t>
            </a:r>
          </a:p>
          <a:p>
            <a:pPr lvl="1"/>
            <a:r>
              <a:rPr lang="en-US"/>
              <a:t>No Crypto-Engine instruction</a:t>
            </a:r>
          </a:p>
          <a:p>
            <a:r>
              <a:rPr lang="en-US"/>
              <a:t>Crypto-Engine exceeds x50 non-CE </a:t>
            </a:r>
          </a:p>
        </p:txBody>
      </p:sp>
    </p:spTree>
    <p:extLst>
      <p:ext uri="{BB962C8B-B14F-4D97-AF65-F5344CB8AC3E}">
        <p14:creationId xmlns:p14="http://schemas.microsoft.com/office/powerpoint/2010/main" val="50862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3034-168E-FB80-462B-E0AEDBCD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ARM Cortex-A76 CPU on Pi-5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A5031-2976-70D0-19FB-8F836419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7863" cy="4351338"/>
          </a:xfrm>
        </p:spPr>
        <p:txBody>
          <a:bodyPr>
            <a:normAutofit/>
          </a:bodyPr>
          <a:lstStyle/>
          <a:p>
            <a:r>
              <a:rPr lang="en-US"/>
              <a:t>Supports Armv8-A Cryptographic Extension, which adds hardware instructions (advanced SIMD) to accelerate AES encryption/decryption and implements SHA</a:t>
            </a:r>
          </a:p>
          <a:p>
            <a:r>
              <a:rPr lang="en-US"/>
              <a:t>Hardware accelerated AES and SHA functions are much faster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117B5-CC21-2D82-145E-785B466EF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900" y="1555692"/>
            <a:ext cx="3945956" cy="462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9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D7C51-603D-41F2-9FE2-3808BA5C7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/>
              <a:t>AESE: single round encryption</a:t>
            </a:r>
          </a:p>
          <a:p>
            <a:r>
              <a:rPr lang="en-US"/>
              <a:t>AESD: single round decryption</a:t>
            </a:r>
          </a:p>
          <a:p>
            <a:r>
              <a:rPr lang="en-US"/>
              <a:t>AESMC: mix columns</a:t>
            </a:r>
          </a:p>
          <a:p>
            <a:r>
              <a:rPr lang="en-US"/>
              <a:t>AESIMC: inverse mix columns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EB2D0E-355A-F716-DF5E-946C3CD6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AES Instructions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396E94-CD4B-E9AA-7DCD-E5FEDC50844C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426A948-BFD6-E6AB-9B87-1B701DC4D853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SHA instructions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C3601C-4CC1-F511-9FED-01748A03FA56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SHA1C: hash update (choose)</a:t>
            </a:r>
          </a:p>
          <a:p>
            <a:r>
              <a:rPr lang="en-US"/>
              <a:t>SHA1P: hash update (parity)</a:t>
            </a:r>
          </a:p>
          <a:p>
            <a:r>
              <a:rPr lang="en-US"/>
              <a:t>SHA1M: hash update (majority)</a:t>
            </a:r>
          </a:p>
          <a:p>
            <a:r>
              <a:rPr lang="en-US"/>
              <a:t>SHA1SU0: schedule update 0</a:t>
            </a:r>
          </a:p>
          <a:p>
            <a:r>
              <a:rPr lang="en-US"/>
              <a:t>SHA1SU1: schedule update 1</a:t>
            </a:r>
          </a:p>
          <a:p>
            <a:r>
              <a:rPr lang="en-US"/>
              <a:t>SHA256H: hash update 1</a:t>
            </a:r>
          </a:p>
          <a:p>
            <a:r>
              <a:rPr lang="en-US"/>
              <a:t>SHA256H2: hash update 2</a:t>
            </a:r>
          </a:p>
          <a:p>
            <a:r>
              <a:rPr lang="en-US"/>
              <a:t>SHA256U0: schedule update 0</a:t>
            </a:r>
          </a:p>
          <a:p>
            <a:r>
              <a:rPr lang="en-US"/>
              <a:t>SHA256U1: schedule update 1</a:t>
            </a:r>
          </a:p>
          <a:p>
            <a:endParaRPr lang="en-US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81F1BFB3-9207-4906-5CC2-CF7289F8D7B1}"/>
              </a:ext>
            </a:extLst>
          </p:cNvPr>
          <p:cNvSpPr txBox="1">
            <a:spLocks/>
          </p:cNvSpPr>
          <p:nvPr/>
        </p:nvSpPr>
        <p:spPr>
          <a:xfrm>
            <a:off x="838200" y="38417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Other Instructions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6C30E9A-91AD-B3B7-D57B-2BD90583836F}"/>
              </a:ext>
            </a:extLst>
          </p:cNvPr>
          <p:cNvSpPr txBox="1">
            <a:spLocks/>
          </p:cNvSpPr>
          <p:nvPr/>
        </p:nvSpPr>
        <p:spPr>
          <a:xfrm>
            <a:off x="838200" y="5167312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PMULL1, PMULL2: Polynomial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52213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889A-D122-9A9F-7682-B0DE75BE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</a:t>
            </a:r>
          </a:p>
        </p:txBody>
      </p:sp>
      <p:pic>
        <p:nvPicPr>
          <p:cNvPr id="4" name="Picture 3" descr="A cat standing on a black background&#10;&#10;AI-generated content may be incorrect.">
            <a:extLst>
              <a:ext uri="{FF2B5EF4-FFF2-40B4-BE49-F238E27FC236}">
                <a16:creationId xmlns:a16="http://schemas.microsoft.com/office/drawing/2014/main" id="{10E99591-446D-A322-3CEB-F01CA23E5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4953000"/>
            <a:ext cx="1905000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BD2E37-E307-D19A-E001-488969D95762}"/>
              </a:ext>
            </a:extLst>
          </p:cNvPr>
          <p:cNvSpPr txBox="1"/>
          <p:nvPr/>
        </p:nvSpPr>
        <p:spPr>
          <a:xfrm>
            <a:off x="2012546" y="5536168"/>
            <a:ext cx="7998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OpenSSL, Linux Kernel uses the Cortex-A76 Cryptography Extension instructions to complete S-box lookups, round transformations, </a:t>
            </a:r>
            <a:r>
              <a:rPr lang="en-US" err="1"/>
              <a:t>etc</a:t>
            </a:r>
            <a:r>
              <a:rPr lang="en-US"/>
              <a:t> (anything that would usually require a long code-level loop)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C1456-3EFC-8858-CB42-79E59D8D0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626" y="1895261"/>
            <a:ext cx="7144747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8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8CD4-5DC7-6847-C0A9-082A2C22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for Engine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BA46C-4A92-70C9-2E80-FDD3FA891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AES = Encryption Functions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D8C71D-7459-44D5-0727-61DEF1437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075" y="1969994"/>
            <a:ext cx="4637554" cy="407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7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46C99-5555-0617-800C-14BA62A02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9ABC-DE3F-CF19-D78E-347AB871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Engine Benchmarks</a:t>
            </a:r>
          </a:p>
        </p:txBody>
      </p:sp>
      <p:pic>
        <p:nvPicPr>
          <p:cNvPr id="8" name="Content Placeholder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A05E745-BE57-38AA-B28E-44ACE6C45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026" y="1691154"/>
            <a:ext cx="72752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5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66B88-D9C9-B40D-6861-939A6A3D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Data Table AES</a:t>
            </a:r>
          </a:p>
        </p:txBody>
      </p:sp>
      <p:pic>
        <p:nvPicPr>
          <p:cNvPr id="4" name="Content Placeholder 3" descr="A screenshot of a data&#10;&#10;AI-generated content may be incorrect.">
            <a:extLst>
              <a:ext uri="{FF2B5EF4-FFF2-40B4-BE49-F238E27FC236}">
                <a16:creationId xmlns:a16="http://schemas.microsoft.com/office/drawing/2014/main" id="{A7B3924C-62D1-9BB2-260C-3DD1CCDE8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102" y="2575740"/>
            <a:ext cx="84677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9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B7836E-94A9-5650-54BE-A0D176A49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65B6-3613-C9DD-3318-1943B428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Data Table AES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911BA-7A17-B344-7424-EAA8F96DE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74" y="2584206"/>
            <a:ext cx="10205226" cy="229259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11649E-C394-B0E6-855C-BC7D61421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DCBF-155B-055C-3D21-EE5DBFB7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Tables &amp; Graphs (Time) </a:t>
            </a:r>
          </a:p>
        </p:txBody>
      </p:sp>
      <p:pic>
        <p:nvPicPr>
          <p:cNvPr id="12" name="Content Placeholder 11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BCE8462D-825F-4985-0972-03DD083B8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56" y="1440702"/>
            <a:ext cx="5893443" cy="3500728"/>
          </a:xfrm>
          <a:prstGeom prst="rect">
            <a:avLst/>
          </a:prstGeom>
        </p:spPr>
      </p:pic>
      <p:pic>
        <p:nvPicPr>
          <p:cNvPr id="13" name="Picture 12" descr="A graph with a line graph&#10;&#10;AI-generated content may be incorrect.">
            <a:extLst>
              <a:ext uri="{FF2B5EF4-FFF2-40B4-BE49-F238E27FC236}">
                <a16:creationId xmlns:a16="http://schemas.microsoft.com/office/drawing/2014/main" id="{9094C657-3DD9-760D-F5DF-D0DD1C5B0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205" y="3265508"/>
            <a:ext cx="5891032" cy="3510023"/>
          </a:xfrm>
          <a:prstGeom prst="rect">
            <a:avLst/>
          </a:prstGeom>
        </p:spPr>
      </p:pic>
      <p:pic>
        <p:nvPicPr>
          <p:cNvPr id="14" name="Picture 13" descr="A white paper with black text and numbers&#10;&#10;AI-generated content may be incorrect.">
            <a:extLst>
              <a:ext uri="{FF2B5EF4-FFF2-40B4-BE49-F238E27FC236}">
                <a16:creationId xmlns:a16="http://schemas.microsoft.com/office/drawing/2014/main" id="{7631C301-8D80-0E84-3354-B30236A90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895" y="475526"/>
            <a:ext cx="39433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7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332</Words>
  <Application>Microsoft Office PowerPoint</Application>
  <PresentationFormat>Widescreen</PresentationFormat>
  <Paragraphs>42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-webkit-standard</vt:lpstr>
      <vt:lpstr>Office Theme</vt:lpstr>
      <vt:lpstr>Raspberry Pi-5 Cryptography Engine</vt:lpstr>
      <vt:lpstr>ARM Cortex-A76 CPU on Pi-5</vt:lpstr>
      <vt:lpstr>AES Instructions</vt:lpstr>
      <vt:lpstr>Block Diagram</vt:lpstr>
      <vt:lpstr>Code for Engine Benchmarks</vt:lpstr>
      <vt:lpstr>Engine Benchmarks</vt:lpstr>
      <vt:lpstr>Benchmark Data Table AES</vt:lpstr>
      <vt:lpstr>Benchmark Data Table AES</vt:lpstr>
      <vt:lpstr>Data Tables &amp; Graphs (Time) </vt:lpstr>
      <vt:lpstr>Data Tables &amp; Graphs  (Throughput)</vt:lpstr>
      <vt:lpstr>Data Tables &amp; Graphs (Latency) </vt:lpstr>
      <vt:lpstr>Data Summary</vt:lpstr>
      <vt:lpstr>Demonstration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Pi-5 Cryptography Engine</dc:title>
  <dc:creator>Jacob L. Chow</dc:creator>
  <cp:lastModifiedBy>Khristian Joseph Q. Chan</cp:lastModifiedBy>
  <cp:revision>2</cp:revision>
  <dcterms:created xsi:type="dcterms:W3CDTF">2025-10-06T17:13:57Z</dcterms:created>
  <dcterms:modified xsi:type="dcterms:W3CDTF">2025-10-09T07:00:17Z</dcterms:modified>
</cp:coreProperties>
</file>