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57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1" r:id="rId17"/>
    <p:sldId id="259" r:id="rId18"/>
    <p:sldId id="262" r:id="rId19"/>
    <p:sldId id="265" r:id="rId20"/>
    <p:sldId id="26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0633-530A-40BD-ADBF-D2C06A3E8F9A}" v="73" dt="2019-08-08T12:33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5D0D6-5088-4BBB-A80B-1BA90242AAD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58348-4D1C-43C0-B494-D0362DE2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binance.com/en/articles/what-s-a-blockchain-bridge" TargetMode="External"/><Relationship Id="rId13" Type="http://schemas.openxmlformats.org/officeDocument/2006/relationships/hyperlink" Target="https://academy.binance.com/en/articles/what-is-harmony-one" TargetMode="External"/><Relationship Id="rId3" Type="http://schemas.openxmlformats.org/officeDocument/2006/relationships/hyperlink" Target="https://www.gemini.com/cryptopedia/why-is-interoperability-important-for-blockchain" TargetMode="External"/><Relationship Id="rId7" Type="http://schemas.openxmlformats.org/officeDocument/2006/relationships/hyperlink" Target="https://chain.link/education/blockchain-oracles#:~:text=Blockchain%20oracles%20are%20entities%20that,legacy%20systems%2C%20and%20advanced%20computations" TargetMode="External"/><Relationship Id="rId12" Type="http://schemas.openxmlformats.org/officeDocument/2006/relationships/hyperlink" Target="https://medium.com/2gether/inside-polkadot-d2234707ffe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8I99WORewD8&amp;ab_channel=AroundtheBlock" TargetMode="External"/><Relationship Id="rId11" Type="http://schemas.openxmlformats.org/officeDocument/2006/relationships/hyperlink" Target="https://polkadot.network/" TargetMode="External"/><Relationship Id="rId5" Type="http://schemas.openxmlformats.org/officeDocument/2006/relationships/hyperlink" Target="https://www.coindesk.com/learn/an-introduction-to-sidechains/" TargetMode="External"/><Relationship Id="rId10" Type="http://schemas.openxmlformats.org/officeDocument/2006/relationships/hyperlink" Target="https://www.coinbase.com/price/cosmos#:~:text=Cosmos%20(ATOM)%20is%20a%20cryptocurrency,proof%2Dof%2Dstake%20chain" TargetMode="External"/><Relationship Id="rId4" Type="http://schemas.openxmlformats.org/officeDocument/2006/relationships/hyperlink" Target="https://www.analyticssteps.com/blogs/all-about-blockchain-interoperability-2022" TargetMode="External"/><Relationship Id="rId9" Type="http://schemas.openxmlformats.org/officeDocument/2006/relationships/hyperlink" Target="https://support.blockchain.com/hc/en-us/articles/4417203503252-What-is-Swap-#:~:text=Swap%20is%20Blockchain.com's%20in,Wallet%20or%20your%20Trading%20Account" TargetMode="External"/><Relationship Id="rId14" Type="http://schemas.openxmlformats.org/officeDocument/2006/relationships/hyperlink" Target="https://cryptonews.com/coins/harmony_one/#:~:text=Harmony%20(ONE)%20is%20a%20blockchain,no%20expense%20of%20one%20anoth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1614333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Blockchain Interoperability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1E9CD-84B6-41CF-BE71-5D0B45253B2A}"/>
              </a:ext>
            </a:extLst>
          </p:cNvPr>
          <p:cNvSpPr txBox="1">
            <a:spLocks/>
          </p:cNvSpPr>
          <p:nvPr/>
        </p:nvSpPr>
        <p:spPr>
          <a:xfrm>
            <a:off x="4060575" y="2813844"/>
            <a:ext cx="4070849" cy="9128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cap="none" dirty="0">
                <a:solidFill>
                  <a:schemeClr val="tx1"/>
                </a:solidFill>
              </a:rPr>
              <a:t>By Muhammad Ahmad &amp; Athar Ateeq</a:t>
            </a:r>
          </a:p>
        </p:txBody>
      </p:sp>
    </p:spTree>
    <p:extLst>
      <p:ext uri="{BB962C8B-B14F-4D97-AF65-F5344CB8AC3E}">
        <p14:creationId xmlns:p14="http://schemas.microsoft.com/office/powerpoint/2010/main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 of blockchain interoperability</a:t>
            </a:r>
            <a:endParaRPr lang="en-US" sz="3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67014"/>
            <a:ext cx="10874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Cosmos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Polkadot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Harmony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Wanchain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Chainlink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Hybrix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Loom network</a:t>
            </a:r>
          </a:p>
        </p:txBody>
      </p:sp>
    </p:spTree>
    <p:extLst>
      <p:ext uri="{BB962C8B-B14F-4D97-AF65-F5344CB8AC3E}">
        <p14:creationId xmlns:p14="http://schemas.microsoft.com/office/powerpoint/2010/main" val="11259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Cosmos</a:t>
            </a:r>
            <a:endParaRPr lang="en-US" sz="4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48352"/>
            <a:ext cx="10874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Cosmos (ATOM) is a cryptocurrency that powers an ecosystem of blockchains designed to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interoperate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each other.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team aims to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an Internet of Blockchains, a network of blockchains able to communicate with each other in a decentralized way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Cosmos is 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proof-of-stake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chain.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ATOM holders can stake their tokens in order to maintain the network and receive more ATOM as a reward.</a:t>
            </a:r>
          </a:p>
        </p:txBody>
      </p:sp>
    </p:spTree>
    <p:extLst>
      <p:ext uri="{BB962C8B-B14F-4D97-AF65-F5344CB8AC3E}">
        <p14:creationId xmlns:p14="http://schemas.microsoft.com/office/powerpoint/2010/main" val="270545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Polkadot</a:t>
            </a:r>
            <a:endParaRPr lang="en-US" sz="4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48352"/>
            <a:ext cx="10874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Polkadot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unites and secures a growing ecosystem of specialized blockchains called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parachains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Polkadot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 works with 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 chain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uses a variation of the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Chain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podcast covering blockchain development and building the decentralized web.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cryptocurrency consensus mechanism used to validate transactions through randomly selected validators.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DOT token gives the validators a voting power that enables them to take part in the decisions and evolution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879859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Harmony</a:t>
            </a:r>
            <a:endParaRPr lang="en-US" sz="4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48352"/>
            <a:ext cx="10874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Harmony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platform designed as 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 efforts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uses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scalability, security, and decentralization. 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validator doesn't need to maintain a full copy of the entire blockchain's transaction history.</a:t>
            </a:r>
          </a:p>
          <a:p>
            <a:pPr marL="800100" lvl="1" indent="-342900" algn="just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Validators are randomly assigned to shards to prevent hostile shard takeovers.</a:t>
            </a:r>
          </a:p>
          <a:p>
            <a:pPr marL="800100" lvl="1" indent="-342900" algn="just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every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validators will likely move to a new shard, and leaders rotate.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02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48352"/>
            <a:ext cx="108740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success of blockchain technology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ncreases the ease of sharing and integration of data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ncourages blockchain transactions.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future of emerging projects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ncrease the advent and success rate of existing and emerging projects of the field.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Cross-Chain Transactions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ased the process of cross-chain transactions.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they will all be able to communicate with each other and share data. 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Multi-Token Transactions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blockchain platform that is open-sourced and created to build the blockchain application that can work within the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between the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1"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7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Dis-Advantages</a:t>
            </a:r>
            <a:endParaRPr lang="en-US" sz="4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89585" y="1027577"/>
            <a:ext cx="1076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 flow of blockchain is not possible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registered on a network cannot go back to its original location.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is not possible between two different networks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Ethereum and Ripple cannot exchange their data with each other.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restricted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blockchain interoperability is highly restricted in nature. Though, this feature ensures safety while transferring data, but sometimes it becomes more complex and complicated for the users. </a:t>
            </a:r>
          </a:p>
          <a:p>
            <a:pPr lvl="1"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5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2"/>
            <a:ext cx="7690902" cy="637314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tx1"/>
                </a:solidFill>
              </a:rPr>
              <a:t>With interoperability  </a:t>
            </a:r>
          </a:p>
        </p:txBody>
      </p:sp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785" y="1899834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2B573-8581-44C5-9EAC-F8383B755216}"/>
              </a:ext>
            </a:extLst>
          </p:cNvPr>
          <p:cNvCxnSpPr>
            <a:cxnSpLocks/>
          </p:cNvCxnSpPr>
          <p:nvPr/>
        </p:nvCxnSpPr>
        <p:spPr>
          <a:xfrm flipV="1">
            <a:off x="1505423" y="2452969"/>
            <a:ext cx="2346830" cy="915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F5362-9493-4879-BE87-CE5A8EC3BDDE}"/>
              </a:ext>
            </a:extLst>
          </p:cNvPr>
          <p:cNvCxnSpPr>
            <a:cxnSpLocks/>
          </p:cNvCxnSpPr>
          <p:nvPr/>
        </p:nvCxnSpPr>
        <p:spPr>
          <a:xfrm>
            <a:off x="4700185" y="2133628"/>
            <a:ext cx="25849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PTCL Raises Broadband Package Prices">
            <a:extLst>
              <a:ext uri="{FF2B5EF4-FFF2-40B4-BE49-F238E27FC236}">
                <a16:creationId xmlns:a16="http://schemas.microsoft.com/office/drawing/2014/main" id="{C6F64429-B9B0-45CB-9D7D-2FE1873A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4" y="3489801"/>
            <a:ext cx="1818199" cy="10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CBFF1B-1547-40BC-87A7-0B1AC19F355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700185" y="2322512"/>
            <a:ext cx="2565040" cy="345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Man">
            <a:extLst>
              <a:ext uri="{FF2B5EF4-FFF2-40B4-BE49-F238E27FC236}">
                <a16:creationId xmlns:a16="http://schemas.microsoft.com/office/drawing/2014/main" id="{1B31897F-8698-422D-924E-C428CA89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8757" y="1803069"/>
            <a:ext cx="914400" cy="914400"/>
          </a:xfrm>
          <a:prstGeom prst="rect">
            <a:avLst/>
          </a:prstGeom>
        </p:spPr>
      </p:pic>
      <p:pic>
        <p:nvPicPr>
          <p:cNvPr id="27" name="Picture 10" descr="PTCL Raises Broadband Package Prices">
            <a:extLst>
              <a:ext uri="{FF2B5EF4-FFF2-40B4-BE49-F238E27FC236}">
                <a16:creationId xmlns:a16="http://schemas.microsoft.com/office/drawing/2014/main" id="{0E52A59A-CD34-4057-BF13-21057AA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96" y="3489801"/>
            <a:ext cx="1818199" cy="10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8E509B-270D-4085-A495-F5A2941096EF}"/>
              </a:ext>
            </a:extLst>
          </p:cNvPr>
          <p:cNvCxnSpPr>
            <a:cxnSpLocks/>
          </p:cNvCxnSpPr>
          <p:nvPr/>
        </p:nvCxnSpPr>
        <p:spPr>
          <a:xfrm flipH="1" flipV="1">
            <a:off x="8009378" y="2452969"/>
            <a:ext cx="2203134" cy="91377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ABF00C9C-2E72-4739-BA9A-ACE3CF14E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785" y="1899834"/>
            <a:ext cx="914400" cy="914400"/>
          </a:xfrm>
          <a:prstGeom prst="rect">
            <a:avLst/>
          </a:prstGeom>
        </p:spPr>
      </p:pic>
      <p:pic>
        <p:nvPicPr>
          <p:cNvPr id="13" name="Picture 10" descr="PTCL Raises Broadband Package Prices">
            <a:extLst>
              <a:ext uri="{FF2B5EF4-FFF2-40B4-BE49-F238E27FC236}">
                <a16:creationId xmlns:a16="http://schemas.microsoft.com/office/drawing/2014/main" id="{2782A801-797B-4F9C-A53F-D503E14C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4" y="3489801"/>
            <a:ext cx="1818199" cy="10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PTCL Raises Broadband Package Prices">
            <a:extLst>
              <a:ext uri="{FF2B5EF4-FFF2-40B4-BE49-F238E27FC236}">
                <a16:creationId xmlns:a16="http://schemas.microsoft.com/office/drawing/2014/main" id="{958E6BFE-32CA-44A3-AAC9-D45C52E8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64" y="3444747"/>
            <a:ext cx="1818199" cy="10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975BEAD2-21B0-4A6D-BF51-C00C1765B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4016" y="1899834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BC9F4B-0901-4016-9CB9-78105A4B3CE3}"/>
              </a:ext>
            </a:extLst>
          </p:cNvPr>
          <p:cNvCxnSpPr>
            <a:cxnSpLocks/>
          </p:cNvCxnSpPr>
          <p:nvPr/>
        </p:nvCxnSpPr>
        <p:spPr>
          <a:xfrm>
            <a:off x="4700185" y="2133628"/>
            <a:ext cx="25849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15E3C-0D81-4F2A-BAE8-69DC0502056A}"/>
              </a:ext>
            </a:extLst>
          </p:cNvPr>
          <p:cNvCxnSpPr>
            <a:cxnSpLocks/>
          </p:cNvCxnSpPr>
          <p:nvPr/>
        </p:nvCxnSpPr>
        <p:spPr>
          <a:xfrm flipH="1">
            <a:off x="4700185" y="2322512"/>
            <a:ext cx="2565040" cy="345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66743-7578-4089-B64B-058E8ACE0664}"/>
              </a:ext>
            </a:extLst>
          </p:cNvPr>
          <p:cNvCxnSpPr>
            <a:cxnSpLocks/>
          </p:cNvCxnSpPr>
          <p:nvPr/>
        </p:nvCxnSpPr>
        <p:spPr>
          <a:xfrm flipV="1">
            <a:off x="1505423" y="2452969"/>
            <a:ext cx="2346830" cy="915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E5C77-6CFF-40A1-A6FC-C23F6117B02C}"/>
              </a:ext>
            </a:extLst>
          </p:cNvPr>
          <p:cNvCxnSpPr>
            <a:cxnSpLocks/>
          </p:cNvCxnSpPr>
          <p:nvPr/>
        </p:nvCxnSpPr>
        <p:spPr>
          <a:xfrm flipH="1" flipV="1">
            <a:off x="8009378" y="2452969"/>
            <a:ext cx="2203134" cy="91377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75EAA9F4-1BE7-4029-95E2-F97BD4E5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2"/>
            <a:ext cx="7690902" cy="637314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tx1"/>
                </a:solidFill>
              </a:rPr>
              <a:t>Without interoperability  </a:t>
            </a:r>
          </a:p>
        </p:txBody>
      </p:sp>
      <p:pic>
        <p:nvPicPr>
          <p:cNvPr id="3078" name="Picture 6" descr="Apple electric car project Cupertino, apple iphone, electronics, heart,  logo png | PNGWing">
            <a:extLst>
              <a:ext uri="{FF2B5EF4-FFF2-40B4-BE49-F238E27FC236}">
                <a16:creationId xmlns:a16="http://schemas.microsoft.com/office/drawing/2014/main" id="{ADA4E430-5969-4AFE-A358-2B8BD793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5543" y1="25761" x2="57391" y2="2337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23" y="2568643"/>
            <a:ext cx="713149" cy="7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pple electric car project Cupertino, apple iphone, electronics, heart,  logo png | PNGWing">
            <a:extLst>
              <a:ext uri="{FF2B5EF4-FFF2-40B4-BE49-F238E27FC236}">
                <a16:creationId xmlns:a16="http://schemas.microsoft.com/office/drawing/2014/main" id="{A8B0214B-AD23-4449-B240-C5B09754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5543" y1="25761" x2="57391" y2="2337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27" y="3599086"/>
            <a:ext cx="713149" cy="7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Apple electric car project Cupertino, apple iphone, electronics, heart,  logo png | PNGWing">
            <a:extLst>
              <a:ext uri="{FF2B5EF4-FFF2-40B4-BE49-F238E27FC236}">
                <a16:creationId xmlns:a16="http://schemas.microsoft.com/office/drawing/2014/main" id="{7C6EAD4B-AD29-4F86-93A2-A29CB2F9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5543" y1="25761" x2="57391" y2="2337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21" y="2553282"/>
            <a:ext cx="713149" cy="7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ple electric car project Cupertino, apple iphone, electronics, heart,  logo png | PNGWing">
            <a:extLst>
              <a:ext uri="{FF2B5EF4-FFF2-40B4-BE49-F238E27FC236}">
                <a16:creationId xmlns:a16="http://schemas.microsoft.com/office/drawing/2014/main" id="{17C86983-C9E8-432C-96AA-91B5F70D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5543" y1="25761" x2="57391" y2="2337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67" y="3644140"/>
            <a:ext cx="713149" cy="7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3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767" y="678095"/>
            <a:ext cx="6473289" cy="779660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753153" y="1643866"/>
            <a:ext cx="10685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interoperability is not a set rule book. It refers to a broad range of techniques that allow different blockchains to listen to each other, transfer digital assets and data between one another and enable better collaboration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he Current State of Multi-chain Interoperability - Edge">
            <a:extLst>
              <a:ext uri="{FF2B5EF4-FFF2-40B4-BE49-F238E27FC236}">
                <a16:creationId xmlns:a16="http://schemas.microsoft.com/office/drawing/2014/main" id="{EB98E784-5B4E-40DC-981F-091776EC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2" y="3101621"/>
            <a:ext cx="5268550" cy="296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5DDE1F-7293-48F4-BF78-20969CFE71E1}"/>
              </a:ext>
            </a:extLst>
          </p:cNvPr>
          <p:cNvSpPr txBox="1">
            <a:spLocks/>
          </p:cNvSpPr>
          <p:nvPr/>
        </p:nvSpPr>
        <p:spPr>
          <a:xfrm>
            <a:off x="465476" y="208385"/>
            <a:ext cx="8374008" cy="893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Not Mass Adoption?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BB96F-7D30-4543-B6FA-2A08AC2266BB}"/>
              </a:ext>
            </a:extLst>
          </p:cNvPr>
          <p:cNvSpPr txBox="1"/>
          <p:nvPr/>
        </p:nvSpPr>
        <p:spPr>
          <a:xfrm>
            <a:off x="927956" y="1436865"/>
            <a:ext cx="6911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Proof-of-Work (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PoW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Proof-of-Stake (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PoS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Delegated Proof-of-Stake (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DPoS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Byzantine Fault Tolerance (BFT)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Practical Byzantine Fault Tolerance (PBFT)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SIEVE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Proof-of-Weight (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PoW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0B00B-4368-4165-9D7E-241EA114EF1F}"/>
              </a:ext>
            </a:extLst>
          </p:cNvPr>
          <p:cNvSpPr txBox="1"/>
          <p:nvPr/>
        </p:nvSpPr>
        <p:spPr>
          <a:xfrm>
            <a:off x="927956" y="4493460"/>
            <a:ext cx="837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Different semantics of one thing for other 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A6B97-3AC6-44E7-AD69-0EA39DE994BC}"/>
              </a:ext>
            </a:extLst>
          </p:cNvPr>
          <p:cNvSpPr txBox="1"/>
          <p:nvPr/>
        </p:nvSpPr>
        <p:spPr>
          <a:xfrm>
            <a:off x="8767280" y="655310"/>
            <a:ext cx="3132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SHA-1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SHA-2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NTLM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LANMAN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X15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19468-6575-4384-A8AC-DA3C7A67CF63}"/>
              </a:ext>
            </a:extLst>
          </p:cNvPr>
          <p:cNvSpPr txBox="1"/>
          <p:nvPr/>
        </p:nvSpPr>
        <p:spPr>
          <a:xfrm>
            <a:off x="927956" y="5444897"/>
            <a:ext cx="837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Build </a:t>
            </a:r>
            <a:r>
              <a:rPr lang="en-US" sz="2400" dirty="0">
                <a:latin typeface="arial" panose="020B0604020202020204" pitchFamily="34" charset="0"/>
              </a:rPr>
              <a:t>on 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ifferent languages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D030-5211-4229-98BE-6E1336D5C077}"/>
              </a:ext>
            </a:extLst>
          </p:cNvPr>
          <p:cNvSpPr txBox="1"/>
          <p:nvPr/>
        </p:nvSpPr>
        <p:spPr>
          <a:xfrm>
            <a:off x="8767280" y="4449151"/>
            <a:ext cx="3132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Publics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9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97" y="883746"/>
            <a:ext cx="10182259" cy="923330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Interoperability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410398" y="1785869"/>
            <a:ext cx="10874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Blockchain interoperability consists of two specific words: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lockchain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shared, immutable ledger that facilitates the process of recording transactions and tracking assets in a business network.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is a database that is shared across a network of computers.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xecution of several operations among the same kinds.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interoperability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the ability to see, access, and share information across different blockchains or blockchain networks.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8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804334D-659E-448C-BE65-D0BBF3B08E09}"/>
              </a:ext>
            </a:extLst>
          </p:cNvPr>
          <p:cNvSpPr txBox="1">
            <a:spLocks/>
          </p:cNvSpPr>
          <p:nvPr/>
        </p:nvSpPr>
        <p:spPr>
          <a:xfrm>
            <a:off x="876441" y="523982"/>
            <a:ext cx="9863093" cy="893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Blockchain Interoperability Happen?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3113F-5DAE-442E-8D83-AAF65F71B581}"/>
              </a:ext>
            </a:extLst>
          </p:cNvPr>
          <p:cNvSpPr txBox="1"/>
          <p:nvPr/>
        </p:nvSpPr>
        <p:spPr>
          <a:xfrm>
            <a:off x="876441" y="1582219"/>
            <a:ext cx="10301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reason interoperability is hard to achieve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if it achieved and project has be built of blockchain interoperability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That’s mean more money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 scope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places to invest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Bank Digital Currencies (CBDCs) and supply chain 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of blockchain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132073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45FFB-9A97-E8E5-435E-B32CB8BDE5EE}"/>
              </a:ext>
            </a:extLst>
          </p:cNvPr>
          <p:cNvSpPr txBox="1"/>
          <p:nvPr/>
        </p:nvSpPr>
        <p:spPr>
          <a:xfrm>
            <a:off x="594825" y="1193059"/>
            <a:ext cx="1035931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https://www.gemini.com/cryptopedia/why-is-interoperability-important-for-blockchain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https://www.analyticssteps.com/blogs/all-about-blockchain-interoperability-2022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https://www.coindesk.com/learn/an-introduction-to-sidechains/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https://www.youtube.com/watch?v=8I99WORewD8&amp;ab_channel=AroundtheBlock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https://chain.link/education/blockchain-oracles#:~:text=Blockchain%20oracles%20are%20entities%20that,legacy%20systems%2C%20and%20advanced%20computations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https://academy.binance.com/en/articles/what-s-a-blockchain-bridge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https://support.blockchain.com/hc/en-us/articles/4417203503252-What-is-Swap-#:~:text=Swap%20is%20Blockchain.com's%20in,Wallet%20or%20your%20Trading%20Account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https://www.coinbase.com/price/cosmos#:~:text=Cosmos%20(ATOM)%20is%20a%20cryptocurrency,proof%2Dof%2Dstake%20chain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https://polkadot.network/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https://medium.com/2gether/inside-polkadot-d2234707ffe2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https://academy.binance.com/en/articles/what-is-harmony-one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https://cryptonews.com/coins/harmony_one/#:~:text=Harmony%20(ONE)%20is%20a%20blockchain,no%20expense%20of%20one%20another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1871F-D6AE-4F38-4C5E-DD5FC6EC4CAC}"/>
              </a:ext>
            </a:extLst>
          </p:cNvPr>
          <p:cNvSpPr txBox="1"/>
          <p:nvPr/>
        </p:nvSpPr>
        <p:spPr>
          <a:xfrm>
            <a:off x="594825" y="670545"/>
            <a:ext cx="10695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P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51480A2-EE50-428D-BE36-F4FDEDA0CFDE}"/>
              </a:ext>
            </a:extLst>
          </p:cNvPr>
          <p:cNvSpPr txBox="1">
            <a:spLocks/>
          </p:cNvSpPr>
          <p:nvPr/>
        </p:nvSpPr>
        <p:spPr>
          <a:xfrm>
            <a:off x="753153" y="523982"/>
            <a:ext cx="9510520" cy="893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Blockchain Interoperability?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8052A-EE36-4071-96BA-5D04A87BF1D2}"/>
              </a:ext>
            </a:extLst>
          </p:cNvPr>
          <p:cNvSpPr txBox="1"/>
          <p:nvPr/>
        </p:nvSpPr>
        <p:spPr>
          <a:xfrm>
            <a:off x="753153" y="1643866"/>
            <a:ext cx="10507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these days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creating their own blockchain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for different purposes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communicate with each other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in their own echo system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is that?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Everyone’s idea of blockchain is different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project for what they needed </a:t>
            </a:r>
          </a:p>
          <a:p>
            <a:pPr algn="just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Crypto Woes: Cryptocurrency and Climate Change, from Coal to E-Waste |  Environmental Center | University of Colorado Boulder">
            <a:extLst>
              <a:ext uri="{FF2B5EF4-FFF2-40B4-BE49-F238E27FC236}">
                <a16:creationId xmlns:a16="http://schemas.microsoft.com/office/drawing/2014/main" id="{8EB52C27-3C8E-4578-933C-316624DA5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t="1899" r="575" b="-1899"/>
          <a:stretch/>
        </p:blipFill>
        <p:spPr bwMode="auto">
          <a:xfrm>
            <a:off x="7391833" y="2417992"/>
            <a:ext cx="3868653" cy="20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97" y="883746"/>
            <a:ext cx="10182259" cy="923330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Interoperability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410398" y="1785869"/>
            <a:ext cx="10874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ryptocurrency’s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iquidity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transmission of a given cryptocurrency’s liquidity from one blockchain to another.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rade an Asset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Allowing users to trade an asset on one chain for another asset on another chain.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sers to Borrow Assets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users to borrow assets on one chain by posting tokens or NFTs as collateral on another chain.</a:t>
            </a:r>
          </a:p>
        </p:txBody>
      </p:sp>
    </p:spTree>
    <p:extLst>
      <p:ext uri="{BB962C8B-B14F-4D97-AF65-F5344CB8AC3E}">
        <p14:creationId xmlns:p14="http://schemas.microsoft.com/office/powerpoint/2010/main" val="317306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702362" cy="923330"/>
          </a:xfrm>
        </p:spPr>
        <p:txBody>
          <a:bodyPr>
            <a:noAutofit/>
          </a:bodyPr>
          <a:lstStyle/>
          <a:p>
            <a:pPr algn="just"/>
            <a:r>
              <a:rPr lang="en-US" sz="3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Blockchain Interoperability Achieved?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26422" y="1020359"/>
            <a:ext cx="10874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Sidechains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sidechain is a separate blockchain network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nnects to another blockchain – called a parent blockchain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secondary blockchains have their own consensus protocols</a:t>
            </a:r>
            <a:endParaRPr lang="en-US" sz="2400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other blockchain network to improve its privacy and security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a smoother asset exchange between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secondary blockchain.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Allowing projects to expand their ecosystem in a decentralized manner.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u="none" strike="noStrike" dirty="0">
              <a:solidFill>
                <a:srgbClr val="0103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AFDB4-59FB-951D-DCC8-027AD40C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17" y="4217065"/>
            <a:ext cx="4059469" cy="21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Sidechains Work?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302EB-1DFA-5D82-2163-400BC8C1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2" y="1133815"/>
            <a:ext cx="9292109" cy="42038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9C64B-E2E8-84FD-4563-1E10EED5D9F5}"/>
              </a:ext>
            </a:extLst>
          </p:cNvPr>
          <p:cNvSpPr txBox="1"/>
          <p:nvPr/>
        </p:nvSpPr>
        <p:spPr>
          <a:xfrm>
            <a:off x="486372" y="5342377"/>
            <a:ext cx="10570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Two-Way Peg (2WP)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the transfer of bitcoins from the Bitcoin blockchain to a Secondary blockchain and vice-versa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Autofit/>
          </a:bodyPr>
          <a:lstStyle/>
          <a:p>
            <a:pPr algn="just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Blockchain Interoperability Achieved?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26422" y="1020359"/>
            <a:ext cx="10874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lockchain oracles are entities that connect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external systems, thereby enabling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execute based upon inputs and outputs from the real world. 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400" b="0" i="0" dirty="0">
              <a:effectLst/>
              <a:latin typeface="Circ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555C6C"/>
              </a:solidFill>
              <a:effectLst/>
              <a:latin typeface="Circular"/>
            </a:endParaRPr>
          </a:p>
          <a:p>
            <a:pPr algn="just"/>
            <a:endParaRPr lang="en-US" sz="2400" b="1" i="0" dirty="0">
              <a:effectLst/>
              <a:latin typeface="Work San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1C47F-C131-6F97-E7DA-793D5C9E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52" y="2714595"/>
            <a:ext cx="10404022" cy="33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6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182259" cy="92333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Blockchain Interoperability Achieved?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48352"/>
            <a:ext cx="108740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bridge is a protocol connecting two blockchains to enable interactions between them.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own bitcoin but want to participate in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activity on the Ethereum network, a blockchain bridge allows you to do that without selling your bitcoin. 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 of Bridges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Custodial Bridges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0" lvl="3" indent="-342900" fontAlgn="base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equire users to place their trust in a central entity to properly and safely operate the system. 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Non-custodial Bridges </a:t>
            </a:r>
          </a:p>
          <a:p>
            <a:pPr marL="1714500" lvl="3" indent="-342900" fontAlgn="base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perate in a decentralized manner, relying on smart contracts to manage the crypto locking and minting processes, removing the need to trust a bridge operator.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7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-26124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22" y="151357"/>
            <a:ext cx="10883383" cy="923330"/>
          </a:xfrm>
        </p:spPr>
        <p:txBody>
          <a:bodyPr>
            <a:noAutofit/>
          </a:bodyPr>
          <a:lstStyle/>
          <a:p>
            <a:pPr algn="just"/>
            <a:r>
              <a:rPr lang="en-US" sz="3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Blockchain Interoperability Achieved?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335753" y="1048352"/>
            <a:ext cx="10874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allows users to easily exchange one cryptocurrency for another without leaving their Blockchain.com Wallet. 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Swap, you can exchange crypto in your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Private Key Wallet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your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 Account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Swapping from your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Private Key Wallet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you with the benefits of non-custodial, on-chain trade settlement.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Swapping from your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Trading Account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faster settlement and no network fees. </a:t>
            </a: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9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1323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</vt:lpstr>
      <vt:lpstr>Calibri</vt:lpstr>
      <vt:lpstr>Circular</vt:lpstr>
      <vt:lpstr>Courier New</vt:lpstr>
      <vt:lpstr>Gill Sans MT</vt:lpstr>
      <vt:lpstr>roboto</vt:lpstr>
      <vt:lpstr>Times New Roman</vt:lpstr>
      <vt:lpstr>Wingdings</vt:lpstr>
      <vt:lpstr>Wingdings 2</vt:lpstr>
      <vt:lpstr>Work Sans</vt:lpstr>
      <vt:lpstr>DividendVTI</vt:lpstr>
      <vt:lpstr>Blockchain Interoperability</vt:lpstr>
      <vt:lpstr>Blockchain Interoperability</vt:lpstr>
      <vt:lpstr>PowerPoint Presentation</vt:lpstr>
      <vt:lpstr>Use Cases of Interoperability</vt:lpstr>
      <vt:lpstr>How Is Blockchain Interoperability Achieved?</vt:lpstr>
      <vt:lpstr>How Sidechains Work?</vt:lpstr>
      <vt:lpstr>How Is Blockchain Interoperability Achieved?</vt:lpstr>
      <vt:lpstr>How Is Blockchain Interoperability Achieved?</vt:lpstr>
      <vt:lpstr>How Is Blockchain Interoperability Achieved?</vt:lpstr>
      <vt:lpstr>projects of blockchain interoperability</vt:lpstr>
      <vt:lpstr>Cosmos</vt:lpstr>
      <vt:lpstr>Polkadot</vt:lpstr>
      <vt:lpstr>Harmony</vt:lpstr>
      <vt:lpstr>Advantages</vt:lpstr>
      <vt:lpstr>Dis-Advantages</vt:lpstr>
      <vt:lpstr>With interoperability  </vt:lpstr>
      <vt:lpstr>Without interoperability  </vt:lpstr>
      <vt:lpstr>Blockchain Interoperability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>Athar Ateeq</dc:creator>
  <cp:lastModifiedBy>M.Ahmad M.Ahmad</cp:lastModifiedBy>
  <cp:revision>258</cp:revision>
  <dcterms:created xsi:type="dcterms:W3CDTF">2019-08-08T08:28:13Z</dcterms:created>
  <dcterms:modified xsi:type="dcterms:W3CDTF">2022-07-27T04:38:05Z</dcterms:modified>
</cp:coreProperties>
</file>