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1" r:id="rId2"/>
    <p:sldId id="407" r:id="rId3"/>
    <p:sldId id="329" r:id="rId4"/>
    <p:sldId id="344" r:id="rId5"/>
    <p:sldId id="334" r:id="rId6"/>
    <p:sldId id="335" r:id="rId7"/>
    <p:sldId id="314" r:id="rId8"/>
    <p:sldId id="337" r:id="rId9"/>
    <p:sldId id="336" r:id="rId10"/>
    <p:sldId id="408" r:id="rId11"/>
    <p:sldId id="332" r:id="rId12"/>
    <p:sldId id="338" r:id="rId13"/>
    <p:sldId id="340" r:id="rId14"/>
    <p:sldId id="339" r:id="rId15"/>
    <p:sldId id="341" r:id="rId16"/>
    <p:sldId id="342" r:id="rId17"/>
    <p:sldId id="343" r:id="rId18"/>
    <p:sldId id="328" r:id="rId19"/>
    <p:sldId id="345" r:id="rId20"/>
    <p:sldId id="346" r:id="rId21"/>
    <p:sldId id="347" r:id="rId22"/>
    <p:sldId id="34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53ED2-C7D7-48D3-94BB-F23B46A58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231EA-8D9D-4712-BF1B-DFBB99742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A4252-6B2A-4C90-A4D4-7498F78E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DE47-FB5B-4CFB-AD48-872238E1CC0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4A500-151C-490E-BD9A-1872C560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5EBD4-62D2-4DA5-931A-EF24D4AC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7D1B-33AF-4700-8585-3F53E0500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9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DFAE-B5C6-44C9-8FA4-8F5957B9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A04B9-1C8E-4F87-AA66-DAE1E255D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DA409-6DD5-40FD-A161-F5089EEF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DE47-FB5B-4CFB-AD48-872238E1CC0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54987-9321-4DBD-87E0-5141690A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2C19-378A-494F-8B7C-F6253A980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7D1B-33AF-4700-8585-3F53E0500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2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0AFE1-0CD6-42D5-BCAE-7201D76AD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F9229-B032-41A0-B7CA-D1B4C7134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B964B-0691-4535-97DB-904BA43F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DE47-FB5B-4CFB-AD48-872238E1CC0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77ED8-F749-4B45-8F21-EEF07B40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0317C-F626-4E0B-813A-D5175249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7D1B-33AF-4700-8585-3F53E0500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2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A773-2682-4575-B5E6-7DDA83B1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9E12F-3A2D-4C49-B393-5B0FA175E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61CE-2EA8-4DF3-8F6D-834D15DE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DE47-FB5B-4CFB-AD48-872238E1CC0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FAD79-6691-42A6-AFEC-18A3035DB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D860B-D49B-4B2D-A429-1EF22E3D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7D1B-33AF-4700-8585-3F53E0500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5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4659-3563-4F66-A626-7B897FE97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4C400-CDC4-4D77-9B6C-7B1063313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0BF7C-5B43-4529-9306-7F488B76D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DE47-FB5B-4CFB-AD48-872238E1CC0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CA3F1-7EBF-4C20-B84D-C3BDFA45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CDD6C-29C6-4CB6-9867-EBC44394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7D1B-33AF-4700-8585-3F53E0500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4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B60F-9639-4C02-AE83-F87C7A4A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2A7C0-72C9-477C-850F-3515A5F4A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6353B-5811-4C63-9E58-53BBD5FFA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DD33A-DE08-4CF3-9281-68C9B0AE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DE47-FB5B-4CFB-AD48-872238E1CC0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03E14-1F00-4F3F-9ADD-604D2E4F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FF0E4-408F-4010-AA91-D972967C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7D1B-33AF-4700-8585-3F53E0500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7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E424-7C13-46F7-83F4-CC5580C1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B332C-6676-430B-8CBC-3300DAB91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39BEE-2B6D-4008-8E8B-93223B012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265D7F-901C-4B58-B11B-EDAF7846B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BA88BB-CF8B-4D53-A36E-5809970C6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421BB9-77CE-41F0-B851-3DDA1D89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DE47-FB5B-4CFB-AD48-872238E1CC0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F2719-13D8-476E-86A4-627C78B99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3F2ACE-6439-45C1-9BCD-11191C77C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7D1B-33AF-4700-8585-3F53E0500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5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60DE-3125-43E1-B14C-3EC21F53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6056EE-BE47-4371-8897-728622D1E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DE47-FB5B-4CFB-AD48-872238E1CC0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D57F1-0C5A-4C84-9E5B-9B03F9EB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8BE7B-0510-4FB9-9179-E6E0BE9B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7D1B-33AF-4700-8585-3F53E0500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5A5EB6-A76E-4DB1-91F8-16D07F12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DE47-FB5B-4CFB-AD48-872238E1CC0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2D58AB-7601-4ACC-9412-0661220F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1D6DA-99E6-4E2F-ABE8-0B294302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7D1B-33AF-4700-8585-3F53E0500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000A-4849-49CB-9A48-1CD46B915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7B7E4-44FF-4F58-8E26-2996D54CF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985F7-249C-474E-9B66-A17708109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97D9F-5897-4208-B33D-67D27ED2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DE47-FB5B-4CFB-AD48-872238E1CC0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54BBA-E328-463A-AE1F-3B0F6E313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84A38-5321-4230-96DA-E2CEA387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7D1B-33AF-4700-8585-3F53E0500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06FA2-EBF1-4B03-9F92-CFE389846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59EE5-C638-4021-A120-50968658E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E79DD-7542-4115-9FE1-32A0F2B74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C580B-7C01-46D3-9997-41823A42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DE47-FB5B-4CFB-AD48-872238E1CC0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633C3-C290-4B7B-91B0-22D131A3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44481-2ECE-4B28-BDA5-6CA631C7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07D1B-33AF-4700-8585-3F53E0500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4EF501-68A5-4B1B-91C2-5FCBF095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B85AB-506D-46C8-8E63-21FCEBB35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DD770-A98F-4182-8109-698055510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8DE47-FB5B-4CFB-AD48-872238E1CC0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8807D-4FED-4886-900A-40880A80B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C4D3E-EFF7-48C1-A596-30E29AF13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07D1B-33AF-4700-8585-3F53E0500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8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145979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wgrounds.com/art/view/redlord93/the-purple-mage-casting-a-spell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A plane flying in the sky&#10;&#10;Description automatically generated">
            <a:extLst>
              <a:ext uri="{FF2B5EF4-FFF2-40B4-BE49-F238E27FC236}">
                <a16:creationId xmlns:a16="http://schemas.microsoft.com/office/drawing/2014/main" id="{16EC40D1-1F12-0395-42E6-3FE968D974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386" t="24762" r="12098" b="18200"/>
          <a:stretch/>
        </p:blipFill>
        <p:spPr>
          <a:xfrm>
            <a:off x="6412254" y="2606820"/>
            <a:ext cx="4334006" cy="2408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16302F-EF0E-B471-4856-3CB8944E3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739" y="518675"/>
            <a:ext cx="9300521" cy="827599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E8EAED"/>
                </a:solidFill>
                <a:effectLst/>
                <a:latin typeface="Google Sans"/>
              </a:rPr>
              <a:t>OOP (Object-Oriented Programming)</a:t>
            </a:r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4CDF95-C2B4-2262-35C2-0B94CA64EA65}"/>
              </a:ext>
            </a:extLst>
          </p:cNvPr>
          <p:cNvSpPr txBox="1"/>
          <p:nvPr/>
        </p:nvSpPr>
        <p:spPr>
          <a:xfrm>
            <a:off x="3603242" y="1465941"/>
            <a:ext cx="6097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Object-oriented programming is a </a:t>
            </a:r>
            <a:r>
              <a:rPr lang="en-GB" b="1" dirty="0"/>
              <a:t>programming paradigm</a:t>
            </a:r>
            <a:r>
              <a:rPr lang="en-GB" dirty="0"/>
              <a:t> based on the concept of objects.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B483EDE-AF76-3587-2832-9B46F5DF4CB2}"/>
              </a:ext>
            </a:extLst>
          </p:cNvPr>
          <p:cNvCxnSpPr>
            <a:cxnSpLocks/>
            <a:stCxn id="54" idx="1"/>
            <a:endCxn id="5" idx="3"/>
          </p:cNvCxnSpPr>
          <p:nvPr/>
        </p:nvCxnSpPr>
        <p:spPr>
          <a:xfrm flipH="1" flipV="1">
            <a:off x="5699307" y="3811282"/>
            <a:ext cx="7129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E412C46A-753C-D5F7-ACD2-D288CBBF4FBC}"/>
              </a:ext>
            </a:extLst>
          </p:cNvPr>
          <p:cNvSpPr/>
          <p:nvPr/>
        </p:nvSpPr>
        <p:spPr>
          <a:xfrm>
            <a:off x="1866029" y="3841187"/>
            <a:ext cx="1724154" cy="6377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Methods (Behaviours)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C203DB7-F470-73FA-61FF-9A37185613FE}"/>
              </a:ext>
            </a:extLst>
          </p:cNvPr>
          <p:cNvSpPr/>
          <p:nvPr/>
        </p:nvSpPr>
        <p:spPr>
          <a:xfrm>
            <a:off x="2183414" y="3322378"/>
            <a:ext cx="1406769" cy="38686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Attributes</a:t>
            </a:r>
          </a:p>
        </p:txBody>
      </p: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2994558C-364A-FD6E-5F97-BED85C02AF57}"/>
              </a:ext>
            </a:extLst>
          </p:cNvPr>
          <p:cNvCxnSpPr>
            <a:cxnSpLocks/>
            <a:endCxn id="63" idx="3"/>
          </p:cNvCxnSpPr>
          <p:nvPr/>
        </p:nvCxnSpPr>
        <p:spPr>
          <a:xfrm flipH="1">
            <a:off x="3590183" y="3515809"/>
            <a:ext cx="7023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E87BC90B-E584-B5C4-0681-0DC4A453F05B}"/>
              </a:ext>
            </a:extLst>
          </p:cNvPr>
          <p:cNvCxnSpPr>
            <a:cxnSpLocks/>
            <a:endCxn id="62" idx="3"/>
          </p:cNvCxnSpPr>
          <p:nvPr/>
        </p:nvCxnSpPr>
        <p:spPr>
          <a:xfrm flipH="1">
            <a:off x="3590183" y="4160065"/>
            <a:ext cx="7023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BE49EA4-A566-84D6-2BC7-F274A445914C}"/>
              </a:ext>
            </a:extLst>
          </p:cNvPr>
          <p:cNvSpPr/>
          <p:nvPr/>
        </p:nvSpPr>
        <p:spPr>
          <a:xfrm>
            <a:off x="2598117" y="5124865"/>
            <a:ext cx="992066" cy="38686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Fire()</a:t>
            </a: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445997D7-DDC9-4296-E466-D2EAD905A46B}"/>
              </a:ext>
            </a:extLst>
          </p:cNvPr>
          <p:cNvSpPr/>
          <p:nvPr/>
        </p:nvSpPr>
        <p:spPr>
          <a:xfrm>
            <a:off x="4201119" y="5502311"/>
            <a:ext cx="992066" cy="38686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Fly()</a:t>
            </a:r>
          </a:p>
        </p:txBody>
      </p:sp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id="{688B82AC-6DEA-0D12-6299-027DCB4A673A}"/>
              </a:ext>
            </a:extLst>
          </p:cNvPr>
          <p:cNvCxnSpPr>
            <a:cxnSpLocks/>
            <a:stCxn id="62" idx="2"/>
            <a:endCxn id="1039" idx="0"/>
          </p:cNvCxnSpPr>
          <p:nvPr/>
        </p:nvCxnSpPr>
        <p:spPr>
          <a:xfrm>
            <a:off x="2728106" y="4478942"/>
            <a:ext cx="366044" cy="645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ACEC4938-DAF1-F8A1-9D96-D9D598BE4975}"/>
              </a:ext>
            </a:extLst>
          </p:cNvPr>
          <p:cNvCxnSpPr>
            <a:cxnSpLocks/>
            <a:stCxn id="62" idx="2"/>
            <a:endCxn id="1040" idx="0"/>
          </p:cNvCxnSpPr>
          <p:nvPr/>
        </p:nvCxnSpPr>
        <p:spPr>
          <a:xfrm>
            <a:off x="2728106" y="4478942"/>
            <a:ext cx="1969046" cy="1023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20DA12CA-20FE-0EBB-D6BE-5383DD5FFF08}"/>
              </a:ext>
            </a:extLst>
          </p:cNvPr>
          <p:cNvSpPr/>
          <p:nvPr/>
        </p:nvSpPr>
        <p:spPr>
          <a:xfrm>
            <a:off x="1191348" y="2413389"/>
            <a:ext cx="992066" cy="38686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Color</a:t>
            </a:r>
            <a:endParaRPr lang="en-GB" dirty="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F1D50B71-CA0B-9D8F-3BEE-975BB6005A51}"/>
              </a:ext>
            </a:extLst>
          </p:cNvPr>
          <p:cNvSpPr/>
          <p:nvPr/>
        </p:nvSpPr>
        <p:spPr>
          <a:xfrm>
            <a:off x="1791057" y="1695191"/>
            <a:ext cx="992066" cy="38686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Size</a:t>
            </a:r>
          </a:p>
        </p:txBody>
      </p:sp>
      <p:cxnSp>
        <p:nvCxnSpPr>
          <p:cNvPr id="1060" name="Straight Arrow Connector 1059">
            <a:extLst>
              <a:ext uri="{FF2B5EF4-FFF2-40B4-BE49-F238E27FC236}">
                <a16:creationId xmlns:a16="http://schemas.microsoft.com/office/drawing/2014/main" id="{54EF59E6-82E4-F835-B34A-7108B3BAC69C}"/>
              </a:ext>
            </a:extLst>
          </p:cNvPr>
          <p:cNvCxnSpPr>
            <a:cxnSpLocks/>
            <a:stCxn id="63" idx="0"/>
            <a:endCxn id="1049" idx="2"/>
          </p:cNvCxnSpPr>
          <p:nvPr/>
        </p:nvCxnSpPr>
        <p:spPr>
          <a:xfrm flipH="1" flipV="1">
            <a:off x="2287090" y="2082053"/>
            <a:ext cx="599709" cy="1240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063" name="Straight Arrow Connector 1062">
            <a:extLst>
              <a:ext uri="{FF2B5EF4-FFF2-40B4-BE49-F238E27FC236}">
                <a16:creationId xmlns:a16="http://schemas.microsoft.com/office/drawing/2014/main" id="{1ABE6ACA-D6F0-6BDE-ED78-51074CA5D5DB}"/>
              </a:ext>
            </a:extLst>
          </p:cNvPr>
          <p:cNvCxnSpPr>
            <a:cxnSpLocks/>
            <a:stCxn id="63" idx="0"/>
            <a:endCxn id="1048" idx="2"/>
          </p:cNvCxnSpPr>
          <p:nvPr/>
        </p:nvCxnSpPr>
        <p:spPr>
          <a:xfrm flipH="1" flipV="1">
            <a:off x="1687381" y="2800251"/>
            <a:ext cx="1199418" cy="5221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34E8A29-07A3-BD31-B998-FA81FD45A1CE}"/>
              </a:ext>
            </a:extLst>
          </p:cNvPr>
          <p:cNvSpPr/>
          <p:nvPr/>
        </p:nvSpPr>
        <p:spPr>
          <a:xfrm>
            <a:off x="4292538" y="3337651"/>
            <a:ext cx="1406769" cy="94726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Airplane</a:t>
            </a:r>
          </a:p>
        </p:txBody>
      </p:sp>
    </p:spTree>
    <p:extLst>
      <p:ext uri="{BB962C8B-B14F-4D97-AF65-F5344CB8AC3E}">
        <p14:creationId xmlns:p14="http://schemas.microsoft.com/office/powerpoint/2010/main" val="56538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1039" grpId="0" animBg="1"/>
      <p:bldP spid="1040" grpId="0" animBg="1"/>
      <p:bldP spid="1048" grpId="0" animBg="1"/>
      <p:bldP spid="1049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302F-EF0E-B471-4856-3CB8944E3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92" y="914399"/>
            <a:ext cx="4787709" cy="1447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cap="all" spc="300" baseline="0" dirty="0">
                <a:solidFill>
                  <a:schemeClr val="bg1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Inheritance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6AF9B1-4A6F-84AB-D6D6-D44AFCF22A89}"/>
              </a:ext>
            </a:extLst>
          </p:cNvPr>
          <p:cNvSpPr txBox="1"/>
          <p:nvPr/>
        </p:nvSpPr>
        <p:spPr>
          <a:xfrm>
            <a:off x="660592" y="2884869"/>
            <a:ext cx="4787710" cy="3325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</a:pPr>
            <a:r>
              <a:rPr lang="en-US" sz="2000" dirty="0"/>
              <a:t>Inheritance is the ability to build new classes on top of existing ones. The main benefit of inheritance is code reuse.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E38E6A-ADD5-4F3F-A03C-BCE39B902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1287" y="1705406"/>
            <a:ext cx="5223013" cy="344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132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302F-EF0E-B471-4856-3CB8944E3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1564913"/>
            <a:ext cx="5114879" cy="2487468"/>
          </a:xfr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</a:rPr>
              <a:t>Relations Between Objects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Graphic 3" descr="Cube with solid fill">
            <a:extLst>
              <a:ext uri="{FF2B5EF4-FFF2-40B4-BE49-F238E27FC236}">
                <a16:creationId xmlns:a16="http://schemas.microsoft.com/office/drawing/2014/main" id="{F7B14743-F867-1EF7-38AA-90231321C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735" y="923310"/>
            <a:ext cx="1438890" cy="1438890"/>
          </a:xfrm>
          <a:prstGeom prst="rect">
            <a:avLst/>
          </a:prstGeom>
        </p:spPr>
      </p:pic>
      <p:pic>
        <p:nvPicPr>
          <p:cNvPr id="6" name="Graphic 5" descr="Heart with solid fill">
            <a:extLst>
              <a:ext uri="{FF2B5EF4-FFF2-40B4-BE49-F238E27FC236}">
                <a16:creationId xmlns:a16="http://schemas.microsoft.com/office/drawing/2014/main" id="{CC7D387A-A0F1-D1FF-9279-8A0AD1A5A1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2047" y="2706555"/>
            <a:ext cx="1434373" cy="1434373"/>
          </a:xfrm>
          <a:prstGeom prst="rect">
            <a:avLst/>
          </a:prstGeom>
        </p:spPr>
      </p:pic>
      <p:pic>
        <p:nvPicPr>
          <p:cNvPr id="7" name="Graphic 6" descr="Cube with solid fill">
            <a:extLst>
              <a:ext uri="{FF2B5EF4-FFF2-40B4-BE49-F238E27FC236}">
                <a16:creationId xmlns:a16="http://schemas.microsoft.com/office/drawing/2014/main" id="{37C66431-2D87-F9E2-197B-6FAB09486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2047" y="4519546"/>
            <a:ext cx="1434373" cy="143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30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>
            <a:extLst>
              <a:ext uri="{FF2B5EF4-FFF2-40B4-BE49-F238E27FC236}">
                <a16:creationId xmlns:a16="http://schemas.microsoft.com/office/drawing/2014/main" id="{80ADCFF0-D627-EDDB-28FC-C6093A7F1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231" y="3185907"/>
            <a:ext cx="6354070" cy="114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B4A0D4-3D9D-8B95-F3A0-9497A12C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Association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0C2632C-E248-DAC8-2D36-00CC10639C09}"/>
              </a:ext>
            </a:extLst>
          </p:cNvPr>
          <p:cNvSpPr/>
          <p:nvPr/>
        </p:nvSpPr>
        <p:spPr>
          <a:xfrm>
            <a:off x="6840388" y="3806190"/>
            <a:ext cx="322604" cy="235131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160A42-4A5C-2C30-43FA-A364A3892524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>
            <a:off x="2943497" y="2533105"/>
            <a:ext cx="3896891" cy="1390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A4187D2-8FBF-FA32-671D-81BC3D6A9F69}"/>
              </a:ext>
            </a:extLst>
          </p:cNvPr>
          <p:cNvSpPr/>
          <p:nvPr/>
        </p:nvSpPr>
        <p:spPr>
          <a:xfrm>
            <a:off x="1994263" y="2316479"/>
            <a:ext cx="949234" cy="4332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Symbol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29B3FB-D6B7-69C8-8E7C-ADA1DEB7AB57}"/>
              </a:ext>
            </a:extLst>
          </p:cNvPr>
          <p:cNvSpPr txBox="1"/>
          <p:nvPr/>
        </p:nvSpPr>
        <p:spPr>
          <a:xfrm>
            <a:off x="4747492" y="4461549"/>
            <a:ext cx="30915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Computer has a keyboard.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714CA8-7427-D17E-D60A-3A5A45B987D9}"/>
              </a:ext>
            </a:extLst>
          </p:cNvPr>
          <p:cNvSpPr txBox="1"/>
          <p:nvPr/>
        </p:nvSpPr>
        <p:spPr>
          <a:xfrm>
            <a:off x="2733305" y="4985762"/>
            <a:ext cx="71199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Just to show that the computer has a relation with a keyboard.</a:t>
            </a:r>
          </a:p>
        </p:txBody>
      </p:sp>
    </p:spTree>
    <p:extLst>
      <p:ext uri="{BB962C8B-B14F-4D97-AF65-F5344CB8AC3E}">
        <p14:creationId xmlns:p14="http://schemas.microsoft.com/office/powerpoint/2010/main" val="386333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7B7AAA4F-5970-0406-32F7-8A75154DC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228" y="3040923"/>
            <a:ext cx="7680685" cy="138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B4A0D4-3D9D-8B95-F3A0-9497A12C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0C2632C-E248-DAC8-2D36-00CC10639C09}"/>
              </a:ext>
            </a:extLst>
          </p:cNvPr>
          <p:cNvSpPr/>
          <p:nvPr/>
        </p:nvSpPr>
        <p:spPr>
          <a:xfrm>
            <a:off x="6840388" y="3806190"/>
            <a:ext cx="322604" cy="235131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160A42-4A5C-2C30-43FA-A364A3892524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>
            <a:off x="2943497" y="2533105"/>
            <a:ext cx="3896891" cy="1390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A4187D2-8FBF-FA32-671D-81BC3D6A9F69}"/>
              </a:ext>
            </a:extLst>
          </p:cNvPr>
          <p:cNvSpPr/>
          <p:nvPr/>
        </p:nvSpPr>
        <p:spPr>
          <a:xfrm>
            <a:off x="1994263" y="2316479"/>
            <a:ext cx="949234" cy="4332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Symbol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254F6D-906D-F0B8-393D-A53B811DFD0C}"/>
              </a:ext>
            </a:extLst>
          </p:cNvPr>
          <p:cNvSpPr txBox="1"/>
          <p:nvPr/>
        </p:nvSpPr>
        <p:spPr>
          <a:xfrm>
            <a:off x="4550226" y="4427460"/>
            <a:ext cx="30915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Computer has a keyboard.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05E3F1-8CE1-6DD1-67DD-263EBABFEBAC}"/>
              </a:ext>
            </a:extLst>
          </p:cNvPr>
          <p:cNvSpPr txBox="1"/>
          <p:nvPr/>
        </p:nvSpPr>
        <p:spPr>
          <a:xfrm>
            <a:off x="2934018" y="4832128"/>
            <a:ext cx="63239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If the keyboard is missing the computer can still alive.</a:t>
            </a:r>
          </a:p>
        </p:txBody>
      </p:sp>
    </p:spTree>
    <p:extLst>
      <p:ext uri="{BB962C8B-B14F-4D97-AF65-F5344CB8AC3E}">
        <p14:creationId xmlns:p14="http://schemas.microsoft.com/office/powerpoint/2010/main" val="18072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>
            <a:extLst>
              <a:ext uri="{FF2B5EF4-FFF2-40B4-BE49-F238E27FC236}">
                <a16:creationId xmlns:a16="http://schemas.microsoft.com/office/drawing/2014/main" id="{3A4030DB-2B39-8E26-595B-25713B9AD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129" y="3162843"/>
            <a:ext cx="6354064" cy="114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B4A0D4-3D9D-8B95-F3A0-9497A12C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0C2632C-E248-DAC8-2D36-00CC10639C09}"/>
              </a:ext>
            </a:extLst>
          </p:cNvPr>
          <p:cNvSpPr/>
          <p:nvPr/>
        </p:nvSpPr>
        <p:spPr>
          <a:xfrm>
            <a:off x="5558435" y="3806190"/>
            <a:ext cx="322604" cy="235131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160A42-4A5C-2C30-43FA-A364A3892524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>
            <a:off x="2943497" y="2533105"/>
            <a:ext cx="2614938" cy="1390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A4187D2-8FBF-FA32-671D-81BC3D6A9F69}"/>
              </a:ext>
            </a:extLst>
          </p:cNvPr>
          <p:cNvSpPr/>
          <p:nvPr/>
        </p:nvSpPr>
        <p:spPr>
          <a:xfrm>
            <a:off x="1994263" y="2316479"/>
            <a:ext cx="949234" cy="4332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Symbol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254F6D-906D-F0B8-393D-A53B811DFD0C}"/>
              </a:ext>
            </a:extLst>
          </p:cNvPr>
          <p:cNvSpPr txBox="1"/>
          <p:nvPr/>
        </p:nvSpPr>
        <p:spPr>
          <a:xfrm>
            <a:off x="5002387" y="4367048"/>
            <a:ext cx="30389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Player has the inventory.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4A881-457D-068E-9444-6714AFEE64B8}"/>
              </a:ext>
            </a:extLst>
          </p:cNvPr>
          <p:cNvSpPr txBox="1"/>
          <p:nvPr/>
        </p:nvSpPr>
        <p:spPr>
          <a:xfrm>
            <a:off x="3100231" y="4812853"/>
            <a:ext cx="68432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If a player is deleted, the inventory will cascade accordingly.</a:t>
            </a:r>
          </a:p>
        </p:txBody>
      </p:sp>
    </p:spTree>
    <p:extLst>
      <p:ext uri="{BB962C8B-B14F-4D97-AF65-F5344CB8AC3E}">
        <p14:creationId xmlns:p14="http://schemas.microsoft.com/office/powerpoint/2010/main" val="138457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47309411-96F8-B2DA-4BF1-239A8425A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495" y="2149585"/>
            <a:ext cx="5377383" cy="354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B4A0D4-3D9D-8B95-F3A0-9497A12C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0C2632C-E248-DAC8-2D36-00CC10639C09}"/>
              </a:ext>
            </a:extLst>
          </p:cNvPr>
          <p:cNvSpPr/>
          <p:nvPr/>
        </p:nvSpPr>
        <p:spPr>
          <a:xfrm>
            <a:off x="5803683" y="3688625"/>
            <a:ext cx="322604" cy="235131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160A42-4A5C-2C30-43FA-A364A3892524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>
            <a:off x="2943497" y="2533105"/>
            <a:ext cx="2860186" cy="127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A4187D2-8FBF-FA32-671D-81BC3D6A9F69}"/>
              </a:ext>
            </a:extLst>
          </p:cNvPr>
          <p:cNvSpPr/>
          <p:nvPr/>
        </p:nvSpPr>
        <p:spPr>
          <a:xfrm>
            <a:off x="1994263" y="2316479"/>
            <a:ext cx="949234" cy="4332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Symbol</a:t>
            </a:r>
          </a:p>
        </p:txBody>
      </p:sp>
    </p:spTree>
    <p:extLst>
      <p:ext uri="{BB962C8B-B14F-4D97-AF65-F5344CB8AC3E}">
        <p14:creationId xmlns:p14="http://schemas.microsoft.com/office/powerpoint/2010/main" val="150982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C7A9BF38-EB24-33A8-C142-B7756A81D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765" y="2017474"/>
            <a:ext cx="6039835" cy="381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B4A0D4-3D9D-8B95-F3A0-9497A12C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0C2632C-E248-DAC8-2D36-00CC10639C09}"/>
              </a:ext>
            </a:extLst>
          </p:cNvPr>
          <p:cNvSpPr/>
          <p:nvPr/>
        </p:nvSpPr>
        <p:spPr>
          <a:xfrm>
            <a:off x="5703057" y="2950071"/>
            <a:ext cx="460350" cy="399798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160A42-4A5C-2C30-43FA-A364A3892524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>
            <a:off x="2943497" y="2533105"/>
            <a:ext cx="2759560" cy="61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A4187D2-8FBF-FA32-671D-81BC3D6A9F69}"/>
              </a:ext>
            </a:extLst>
          </p:cNvPr>
          <p:cNvSpPr/>
          <p:nvPr/>
        </p:nvSpPr>
        <p:spPr>
          <a:xfrm>
            <a:off x="1994263" y="2316479"/>
            <a:ext cx="949234" cy="43325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Symbol</a:t>
            </a:r>
          </a:p>
        </p:txBody>
      </p:sp>
    </p:spTree>
    <p:extLst>
      <p:ext uri="{BB962C8B-B14F-4D97-AF65-F5344CB8AC3E}">
        <p14:creationId xmlns:p14="http://schemas.microsoft.com/office/powerpoint/2010/main" val="406555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302F-EF0E-B471-4856-3CB8944E3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42" y="2906294"/>
            <a:ext cx="5114879" cy="69371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b="0" i="0" dirty="0">
                <a:effectLst/>
              </a:rPr>
              <a:t>SOLID Principles</a:t>
            </a:r>
            <a:endParaRPr lang="en-US" dirty="0"/>
          </a:p>
        </p:txBody>
      </p:sp>
      <p:pic>
        <p:nvPicPr>
          <p:cNvPr id="7" name="Graphic 6" descr="Cube with solid fill">
            <a:extLst>
              <a:ext uri="{FF2B5EF4-FFF2-40B4-BE49-F238E27FC236}">
                <a16:creationId xmlns:a16="http://schemas.microsoft.com/office/drawing/2014/main" id="{37C66431-2D87-F9E2-197B-6FAB09486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3678" y="2066193"/>
            <a:ext cx="2920573" cy="292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66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6505-DEB1-17C3-10EC-AA08503E6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006" y="789483"/>
            <a:ext cx="9129986" cy="1147053"/>
          </a:xfrm>
        </p:spPr>
        <p:txBody>
          <a:bodyPr>
            <a:normAutofit/>
          </a:bodyPr>
          <a:lstStyle/>
          <a:p>
            <a:r>
              <a:rPr lang="en-GB" dirty="0"/>
              <a:t>S — Single Responsibility Principle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CFE09-23A1-7008-0CA3-AB98F57A1D72}"/>
              </a:ext>
            </a:extLst>
          </p:cNvPr>
          <p:cNvSpPr txBox="1"/>
          <p:nvPr/>
        </p:nvSpPr>
        <p:spPr>
          <a:xfrm>
            <a:off x="3413591" y="2123440"/>
            <a:ext cx="53648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A class should have just one reason to change.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1D18EE-7C0D-4C8C-5BBF-69F502AB4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481" y="3067067"/>
            <a:ext cx="5136583" cy="157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B488240-7323-E3A6-8D46-6D3883FE5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177" y="3067067"/>
            <a:ext cx="2174052" cy="157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F9040B6E-B7CB-22C3-8964-0BB55DAF6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3288" y="4640552"/>
            <a:ext cx="914400" cy="914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1DCC29-2635-C694-F005-0911946EC5F8}"/>
              </a:ext>
            </a:extLst>
          </p:cNvPr>
          <p:cNvCxnSpPr>
            <a:stCxn id="1028" idx="3"/>
            <a:endCxn id="1026" idx="1"/>
          </p:cNvCxnSpPr>
          <p:nvPr/>
        </p:nvCxnSpPr>
        <p:spPr>
          <a:xfrm>
            <a:off x="4274229" y="3853810"/>
            <a:ext cx="1075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238E07B8-A949-ADCE-D303-DC591D8CEA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30003" y="45879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6427E459-032E-D151-F731-B8FDB670D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645" y="2011914"/>
            <a:ext cx="523875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8A6505-DEB1-17C3-10EC-AA08503E6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41" y="793180"/>
            <a:ext cx="6887118" cy="690572"/>
          </a:xfrm>
        </p:spPr>
        <p:txBody>
          <a:bodyPr>
            <a:normAutofit fontScale="90000"/>
          </a:bodyPr>
          <a:lstStyle/>
          <a:p>
            <a:r>
              <a:rPr lang="en-GB" dirty="0"/>
              <a:t>O — Open/Closed Principle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CFE09-23A1-7008-0CA3-AB98F57A1D72}"/>
              </a:ext>
            </a:extLst>
          </p:cNvPr>
          <p:cNvSpPr txBox="1"/>
          <p:nvPr/>
        </p:nvSpPr>
        <p:spPr>
          <a:xfrm>
            <a:off x="2406973" y="1547778"/>
            <a:ext cx="73780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Classes should be open for extension but closed for modification.</a:t>
            </a:r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F9040B6E-B7CB-22C3-8964-0BB55DAF6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0723" y="4464374"/>
            <a:ext cx="914400" cy="914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1DCC29-2635-C694-F005-0911946EC5F8}"/>
              </a:ext>
            </a:extLst>
          </p:cNvPr>
          <p:cNvCxnSpPr/>
          <p:nvPr/>
        </p:nvCxnSpPr>
        <p:spPr>
          <a:xfrm>
            <a:off x="4405349" y="3536706"/>
            <a:ext cx="1075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238E07B8-A949-ADCE-D303-DC591D8CEA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11785" y="4866963"/>
            <a:ext cx="914400" cy="914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8658FC-6182-5D80-DB4E-B7A7709E5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973" y="2217493"/>
            <a:ext cx="1724025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27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302F-EF0E-B471-4856-3CB8944E3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739" y="518675"/>
            <a:ext cx="9300521" cy="827599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E8EAED"/>
                </a:solidFill>
                <a:effectLst/>
                <a:latin typeface="Google Sans"/>
              </a:rPr>
              <a:t>OOP (Object-Oriented Programming)</a:t>
            </a:r>
            <a:endParaRPr lang="en-GB" dirty="0"/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F8F26B2C-1D32-6FF4-6FE1-358DE849C640}"/>
              </a:ext>
            </a:extLst>
          </p:cNvPr>
          <p:cNvSpPr>
            <a:spLocks noChangeAspect="1"/>
          </p:cNvSpPr>
          <p:nvPr/>
        </p:nvSpPr>
        <p:spPr>
          <a:xfrm>
            <a:off x="3873676" y="3981088"/>
            <a:ext cx="1407877" cy="1407877"/>
          </a:xfrm>
          <a:prstGeom prst="cub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Spitfire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E2E7E-8D44-2203-B546-6266B18B67F2}"/>
              </a:ext>
            </a:extLst>
          </p:cNvPr>
          <p:cNvSpPr/>
          <p:nvPr/>
        </p:nvSpPr>
        <p:spPr>
          <a:xfrm>
            <a:off x="5134154" y="2260657"/>
            <a:ext cx="1923690" cy="978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Class Airplane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5C62F-464E-CC54-0E24-A762D971ECFD}"/>
              </a:ext>
            </a:extLst>
          </p:cNvPr>
          <p:cNvSpPr txBox="1"/>
          <p:nvPr/>
        </p:nvSpPr>
        <p:spPr>
          <a:xfrm>
            <a:off x="5486537" y="1891325"/>
            <a:ext cx="1218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Blueprints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60B31340-6131-9C9D-B177-85CD39E3B960}"/>
              </a:ext>
            </a:extLst>
          </p:cNvPr>
          <p:cNvSpPr>
            <a:spLocks noChangeAspect="1"/>
          </p:cNvSpPr>
          <p:nvPr/>
        </p:nvSpPr>
        <p:spPr>
          <a:xfrm>
            <a:off x="6705461" y="3981088"/>
            <a:ext cx="1407877" cy="1407877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Boeing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DE8FE0-9DB0-593C-9D3E-2C1EBB65C30B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537494" y="3239217"/>
            <a:ext cx="1558505" cy="91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88E2C6-70CD-4706-C4B9-12BF09CED2B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5999" y="3239217"/>
            <a:ext cx="1331344" cy="91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60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6505-DEB1-17C3-10EC-AA08503E6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971" y="804235"/>
            <a:ext cx="9954058" cy="690572"/>
          </a:xfrm>
        </p:spPr>
        <p:txBody>
          <a:bodyPr>
            <a:normAutofit fontScale="90000"/>
          </a:bodyPr>
          <a:lstStyle/>
          <a:p>
            <a:r>
              <a:rPr lang="fr-FR" dirty="0"/>
              <a:t>L — </a:t>
            </a:r>
            <a:r>
              <a:rPr lang="fr-FR" dirty="0" err="1"/>
              <a:t>Liskov</a:t>
            </a:r>
            <a:r>
              <a:rPr lang="fr-FR" dirty="0"/>
              <a:t> Substitution </a:t>
            </a:r>
            <a:r>
              <a:rPr lang="fr-FR" dirty="0" err="1"/>
              <a:t>Principle</a:t>
            </a:r>
            <a:r>
              <a:rPr lang="fr-FR" dirty="0"/>
              <a:t> (LSP)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CFE09-23A1-7008-0CA3-AB98F57A1D72}"/>
              </a:ext>
            </a:extLst>
          </p:cNvPr>
          <p:cNvSpPr txBox="1"/>
          <p:nvPr/>
        </p:nvSpPr>
        <p:spPr>
          <a:xfrm>
            <a:off x="1944971" y="1570688"/>
            <a:ext cx="8302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When extending a class, remember that you should be able to pass objects of the subclass in place of objects of the parent class without breaking the client code.</a:t>
            </a:r>
            <a:endParaRPr lang="en-GB" sz="2000" dirty="0"/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F9040B6E-B7CB-22C3-8964-0BB55DAF6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5023" y="4978614"/>
            <a:ext cx="914400" cy="914400"/>
          </a:xfrm>
          <a:prstGeom prst="rect">
            <a:avLst/>
          </a:prstGeom>
        </p:spPr>
      </p:pic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238E07B8-A949-ADCE-D303-DC591D8CE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9081" y="5044114"/>
            <a:ext cx="914400" cy="914400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56F7F8D-5FF4-32CA-7C3E-FE0D18622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269" y="2339929"/>
            <a:ext cx="40100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AE1B208-D2A3-AC86-2A5E-08A0234E4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223" y="2339929"/>
            <a:ext cx="381000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A495038-6949-BF9C-A94F-328F9606227E}"/>
              </a:ext>
            </a:extLst>
          </p:cNvPr>
          <p:cNvCxnSpPr/>
          <p:nvPr/>
        </p:nvCxnSpPr>
        <p:spPr>
          <a:xfrm>
            <a:off x="4977353" y="3252247"/>
            <a:ext cx="1753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12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6505-DEB1-17C3-10EC-AA08503E6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647" y="799022"/>
            <a:ext cx="9308706" cy="690572"/>
          </a:xfrm>
        </p:spPr>
        <p:txBody>
          <a:bodyPr>
            <a:normAutofit fontScale="90000"/>
          </a:bodyPr>
          <a:lstStyle/>
          <a:p>
            <a:r>
              <a:rPr lang="en-GB" dirty="0"/>
              <a:t>I — Interface Segregation Principle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CFE09-23A1-7008-0CA3-AB98F57A1D72}"/>
              </a:ext>
            </a:extLst>
          </p:cNvPr>
          <p:cNvSpPr txBox="1"/>
          <p:nvPr/>
        </p:nvSpPr>
        <p:spPr>
          <a:xfrm>
            <a:off x="2519932" y="1551739"/>
            <a:ext cx="6724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Clients shouldn’t be forced to depend on methods they do not use.</a:t>
            </a:r>
            <a:endParaRPr lang="en-GB" sz="2000" dirty="0"/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F9040B6E-B7CB-22C3-8964-0BB55DAF6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1073" y="4930794"/>
            <a:ext cx="914400" cy="914400"/>
          </a:xfrm>
          <a:prstGeom prst="rect">
            <a:avLst/>
          </a:prstGeom>
        </p:spPr>
      </p:pic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238E07B8-A949-ADCE-D303-DC591D8CE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2327" y="4930794"/>
            <a:ext cx="914400" cy="914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3C8822-F4D3-A3D1-8CDF-CECA859048B3}"/>
              </a:ext>
            </a:extLst>
          </p:cNvPr>
          <p:cNvCxnSpPr>
            <a:cxnSpLocks/>
          </p:cNvCxnSpPr>
          <p:nvPr/>
        </p:nvCxnSpPr>
        <p:spPr>
          <a:xfrm>
            <a:off x="4656841" y="3073138"/>
            <a:ext cx="1225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9" name="Picture 5">
            <a:extLst>
              <a:ext uri="{FF2B5EF4-FFF2-40B4-BE49-F238E27FC236}">
                <a16:creationId xmlns:a16="http://schemas.microsoft.com/office/drawing/2014/main" id="{47FF4ED1-CCAD-A1FC-AAB5-2F2933EDC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77" y="2063769"/>
            <a:ext cx="41529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89BC2E20-2577-EC3A-F554-8ABBF8D3D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948" y="2349518"/>
            <a:ext cx="443865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97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6505-DEB1-17C3-10EC-AA08503E6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240" y="777858"/>
            <a:ext cx="9113519" cy="690572"/>
          </a:xfrm>
        </p:spPr>
        <p:txBody>
          <a:bodyPr>
            <a:normAutofit fontScale="90000"/>
          </a:bodyPr>
          <a:lstStyle/>
          <a:p>
            <a:r>
              <a:rPr lang="en-GB" dirty="0"/>
              <a:t>D - Dependency Inversion Principle</a:t>
            </a:r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F9040B6E-B7CB-22C3-8964-0BB55DAF6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4842" y="5331136"/>
            <a:ext cx="914400" cy="914400"/>
          </a:xfrm>
          <a:prstGeom prst="rect">
            <a:avLst/>
          </a:prstGeom>
        </p:spPr>
      </p:pic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238E07B8-A949-ADCE-D303-DC591D8CE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0182" y="5342926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6B63CD-5466-9C84-7447-061E269F8449}"/>
              </a:ext>
            </a:extLst>
          </p:cNvPr>
          <p:cNvSpPr txBox="1"/>
          <p:nvPr/>
        </p:nvSpPr>
        <p:spPr>
          <a:xfrm>
            <a:off x="1747103" y="1562743"/>
            <a:ext cx="86977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High-level classes shouldn’t depend on low-level classes.</a:t>
            </a:r>
            <a:r>
              <a:rPr lang="th-TH" dirty="0"/>
              <a:t> </a:t>
            </a:r>
            <a:r>
              <a:rPr lang="en-GB" dirty="0"/>
              <a:t>Both should depend on abstractions. Abstractions</a:t>
            </a:r>
            <a:r>
              <a:rPr lang="th-TH" dirty="0"/>
              <a:t> </a:t>
            </a:r>
            <a:r>
              <a:rPr lang="en-GB" dirty="0"/>
              <a:t>shouldn’t depend on details.</a:t>
            </a:r>
            <a:r>
              <a:rPr lang="th-TH" dirty="0"/>
              <a:t> </a:t>
            </a:r>
            <a:r>
              <a:rPr lang="en-GB" dirty="0"/>
              <a:t>Details should depend on</a:t>
            </a:r>
          </a:p>
          <a:p>
            <a:r>
              <a:rPr lang="en-GB" dirty="0"/>
              <a:t>abstractions.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7D166706-6C68-44A4-345A-8D50DFD27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967" y="2486073"/>
            <a:ext cx="424815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2BDF96-CEAD-F51A-C385-BAC5EB07C8CA}"/>
              </a:ext>
            </a:extLst>
          </p:cNvPr>
          <p:cNvCxnSpPr/>
          <p:nvPr/>
        </p:nvCxnSpPr>
        <p:spPr>
          <a:xfrm>
            <a:off x="6240544" y="3638746"/>
            <a:ext cx="1404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6" name="Picture 6">
            <a:extLst>
              <a:ext uri="{FF2B5EF4-FFF2-40B4-BE49-F238E27FC236}">
                <a16:creationId xmlns:a16="http://schemas.microsoft.com/office/drawing/2014/main" id="{1A09FA46-D3C2-599C-2C98-D107BC63A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07" y="2486073"/>
            <a:ext cx="4248150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08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302F-EF0E-B471-4856-3CB8944E3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181099"/>
            <a:ext cx="4729432" cy="35813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UML Diagrams</a:t>
            </a:r>
            <a:br>
              <a:rPr lang="en-US"/>
            </a:br>
            <a:r>
              <a:rPr lang="en-US"/>
              <a:t>Unified Modeling Language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322176-486E-5FFC-8D81-E8A418AA3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20484"/>
            <a:ext cx="3918450" cy="361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2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CFF41BD-AD81-176F-9BCF-37ED95E23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428" y="2164079"/>
            <a:ext cx="2621143" cy="347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16302F-EF0E-B471-4856-3CB8944E3A9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E8EAED"/>
                </a:solidFill>
                <a:effectLst/>
                <a:latin typeface="Google Sans"/>
              </a:rPr>
              <a:t>UML Basic</a:t>
            </a:r>
            <a:endParaRPr lang="en-GB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1765D95-1CAB-9D97-3ED6-7EE958DB48F5}"/>
              </a:ext>
            </a:extLst>
          </p:cNvPr>
          <p:cNvSpPr/>
          <p:nvPr/>
        </p:nvSpPr>
        <p:spPr>
          <a:xfrm>
            <a:off x="4946469" y="2760617"/>
            <a:ext cx="235131" cy="243840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34296A-4938-5E92-4BB6-E0683663531D}"/>
              </a:ext>
            </a:extLst>
          </p:cNvPr>
          <p:cNvSpPr/>
          <p:nvPr/>
        </p:nvSpPr>
        <p:spPr>
          <a:xfrm>
            <a:off x="4946468" y="3150738"/>
            <a:ext cx="235131" cy="243840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C742C8-4F36-55EC-B429-13DD2BB16A10}"/>
              </a:ext>
            </a:extLst>
          </p:cNvPr>
          <p:cNvCxnSpPr>
            <a:cxnSpLocks/>
            <a:stCxn id="13" idx="3"/>
            <a:endCxn id="3" idx="2"/>
          </p:cNvCxnSpPr>
          <p:nvPr/>
        </p:nvCxnSpPr>
        <p:spPr>
          <a:xfrm>
            <a:off x="3936378" y="2882537"/>
            <a:ext cx="1010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359DCC-0BA1-7450-799E-AB114FEAE4A4}"/>
              </a:ext>
            </a:extLst>
          </p:cNvPr>
          <p:cNvCxnSpPr>
            <a:cxnSpLocks/>
            <a:stCxn id="13" idx="3"/>
            <a:endCxn id="5" idx="2"/>
          </p:cNvCxnSpPr>
          <p:nvPr/>
        </p:nvCxnSpPr>
        <p:spPr>
          <a:xfrm>
            <a:off x="3936378" y="2882537"/>
            <a:ext cx="1010090" cy="390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122DF6A-543E-8E9D-92D5-66AE714EB6BA}"/>
              </a:ext>
            </a:extLst>
          </p:cNvPr>
          <p:cNvSpPr/>
          <p:nvPr/>
        </p:nvSpPr>
        <p:spPr>
          <a:xfrm>
            <a:off x="1924698" y="2426220"/>
            <a:ext cx="2011680" cy="91263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‘+’ is public</a:t>
            </a:r>
          </a:p>
          <a:p>
            <a:pPr algn="ctr"/>
            <a:r>
              <a:rPr lang="en-GB" dirty="0"/>
              <a:t>‘-’ is private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217721D-56F7-427D-2C24-B4925932E103}"/>
              </a:ext>
            </a:extLst>
          </p:cNvPr>
          <p:cNvSpPr/>
          <p:nvPr/>
        </p:nvSpPr>
        <p:spPr>
          <a:xfrm>
            <a:off x="4946467" y="4393418"/>
            <a:ext cx="235131" cy="243840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B633EA-8582-54A9-6FD1-D34B885A71AC}"/>
              </a:ext>
            </a:extLst>
          </p:cNvPr>
          <p:cNvCxnSpPr>
            <a:cxnSpLocks/>
            <a:stCxn id="13" idx="3"/>
            <a:endCxn id="19" idx="2"/>
          </p:cNvCxnSpPr>
          <p:nvPr/>
        </p:nvCxnSpPr>
        <p:spPr>
          <a:xfrm>
            <a:off x="3936378" y="2882537"/>
            <a:ext cx="1010089" cy="163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B1C3E97-3B21-A0DC-A07F-3C27EAC2C134}"/>
              </a:ext>
            </a:extLst>
          </p:cNvPr>
          <p:cNvSpPr/>
          <p:nvPr/>
        </p:nvSpPr>
        <p:spPr>
          <a:xfrm>
            <a:off x="5547360" y="2351315"/>
            <a:ext cx="1079863" cy="30480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59967B1-A12F-4628-EA83-8DE1F8B7F5D1}"/>
              </a:ext>
            </a:extLst>
          </p:cNvPr>
          <p:cNvCxnSpPr>
            <a:cxnSpLocks/>
            <a:stCxn id="28" idx="1"/>
            <a:endCxn id="23" idx="0"/>
          </p:cNvCxnSpPr>
          <p:nvPr/>
        </p:nvCxnSpPr>
        <p:spPr>
          <a:xfrm flipH="1">
            <a:off x="6087292" y="1771424"/>
            <a:ext cx="1319278" cy="57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34617D8-7FB1-FB95-3056-FFC65F46DB69}"/>
              </a:ext>
            </a:extLst>
          </p:cNvPr>
          <p:cNvSpPr/>
          <p:nvPr/>
        </p:nvSpPr>
        <p:spPr>
          <a:xfrm>
            <a:off x="7406570" y="1563431"/>
            <a:ext cx="2011680" cy="41598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Class name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AD8B5A-9012-3B72-01AE-58E8AF3E59D4}"/>
              </a:ext>
            </a:extLst>
          </p:cNvPr>
          <p:cNvSpPr/>
          <p:nvPr/>
        </p:nvSpPr>
        <p:spPr>
          <a:xfrm>
            <a:off x="5181598" y="2771915"/>
            <a:ext cx="1367248" cy="253526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79D8E7F-A98D-1151-D106-A6A944D6BCCF}"/>
              </a:ext>
            </a:extLst>
          </p:cNvPr>
          <p:cNvCxnSpPr>
            <a:cxnSpLocks/>
            <a:stCxn id="37" idx="1"/>
            <a:endCxn id="33" idx="3"/>
          </p:cNvCxnSpPr>
          <p:nvPr/>
        </p:nvCxnSpPr>
        <p:spPr>
          <a:xfrm flipH="1">
            <a:off x="6548846" y="2895147"/>
            <a:ext cx="1092854" cy="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6F392A0-AF80-D961-582F-B73D92E893C4}"/>
              </a:ext>
            </a:extLst>
          </p:cNvPr>
          <p:cNvSpPr/>
          <p:nvPr/>
        </p:nvSpPr>
        <p:spPr>
          <a:xfrm>
            <a:off x="7641700" y="2687154"/>
            <a:ext cx="2808586" cy="41598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Field name: Datatype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937F6C-96E2-EC56-20E3-B53D092EA3BD}"/>
              </a:ext>
            </a:extLst>
          </p:cNvPr>
          <p:cNvCxnSpPr>
            <a:cxnSpLocks/>
            <a:stCxn id="44" idx="1"/>
            <a:endCxn id="48" idx="3"/>
          </p:cNvCxnSpPr>
          <p:nvPr/>
        </p:nvCxnSpPr>
        <p:spPr>
          <a:xfrm flipH="1" flipV="1">
            <a:off x="5730241" y="4515338"/>
            <a:ext cx="2000546" cy="161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760530A-3ABB-5522-FCA4-C0B0B90F991B}"/>
              </a:ext>
            </a:extLst>
          </p:cNvPr>
          <p:cNvSpPr/>
          <p:nvPr/>
        </p:nvSpPr>
        <p:spPr>
          <a:xfrm>
            <a:off x="7730787" y="4468679"/>
            <a:ext cx="1297474" cy="41598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Method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C11C217-1275-6394-CE2B-F21DF9974F89}"/>
              </a:ext>
            </a:extLst>
          </p:cNvPr>
          <p:cNvSpPr/>
          <p:nvPr/>
        </p:nvSpPr>
        <p:spPr>
          <a:xfrm>
            <a:off x="5124925" y="4362938"/>
            <a:ext cx="605316" cy="30480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32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3" grpId="0" animBg="1"/>
      <p:bldP spid="19" grpId="0" animBg="1"/>
      <p:bldP spid="23" grpId="0" animBg="1"/>
      <p:bldP spid="28" grpId="0" animBg="1"/>
      <p:bldP spid="33" grpId="0" animBg="1"/>
      <p:bldP spid="37" grpId="0" animBg="1"/>
      <p:bldP spid="44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302F-EF0E-B471-4856-3CB8944E3A9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E8EAED"/>
                </a:solidFill>
                <a:effectLst/>
                <a:latin typeface="Google Sans"/>
              </a:rPr>
              <a:t>4 Pillars of </a:t>
            </a:r>
            <a:r>
              <a:rPr lang="en-GB" b="0" i="0" dirty="0" err="1">
                <a:solidFill>
                  <a:srgbClr val="E8EAED"/>
                </a:solidFill>
                <a:effectLst/>
                <a:latin typeface="Google Sans"/>
              </a:rPr>
              <a:t>oop</a:t>
            </a:r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713B7CA-6D48-BE0B-0E94-AFDD9F18A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76" y="2466024"/>
            <a:ext cx="5807048" cy="300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946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302F-EF0E-B471-4856-3CB8944E3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384" y="1576951"/>
            <a:ext cx="4379900" cy="1147053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GB" dirty="0">
                <a:solidFill>
                  <a:srgbClr val="E8EAED"/>
                </a:solidFill>
                <a:latin typeface="Google Sans"/>
              </a:rPr>
              <a:t>Abstraction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D39CEE-169A-E9C0-AAD0-2D5E485AFF8C}"/>
              </a:ext>
            </a:extLst>
          </p:cNvPr>
          <p:cNvSpPr txBox="1"/>
          <p:nvPr/>
        </p:nvSpPr>
        <p:spPr>
          <a:xfrm>
            <a:off x="586383" y="2970067"/>
            <a:ext cx="47556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Same thing can be different in your mind.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BD6E514-1108-2761-820A-7204CE71F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569" y="1800119"/>
            <a:ext cx="5864060" cy="298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67FB4A0-0DF4-3138-B2B4-EDB673D87CA2}"/>
              </a:ext>
            </a:extLst>
          </p:cNvPr>
          <p:cNvSpPr/>
          <p:nvPr/>
        </p:nvSpPr>
        <p:spPr>
          <a:xfrm>
            <a:off x="5675569" y="4746549"/>
            <a:ext cx="2559050" cy="5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Mechanical Keyboard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360D91-B932-EDC6-1C85-B1E686B8641C}"/>
              </a:ext>
            </a:extLst>
          </p:cNvPr>
          <p:cNvSpPr/>
          <p:nvPr/>
        </p:nvSpPr>
        <p:spPr>
          <a:xfrm>
            <a:off x="8963161" y="3282282"/>
            <a:ext cx="2559050" cy="5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Normal Keyboard</a:t>
            </a:r>
          </a:p>
        </p:txBody>
      </p:sp>
    </p:spTree>
    <p:extLst>
      <p:ext uri="{BB962C8B-B14F-4D97-AF65-F5344CB8AC3E}">
        <p14:creationId xmlns:p14="http://schemas.microsoft.com/office/powerpoint/2010/main" val="3149779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DD72-EFC1-A9E1-BCE5-5420B1F0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</a:t>
            </a:r>
          </a:p>
        </p:txBody>
      </p:sp>
      <p:pic>
        <p:nvPicPr>
          <p:cNvPr id="5" name="Picture 4" descr="A pixel art of a character&#10;&#10;Description automatically generated">
            <a:extLst>
              <a:ext uri="{FF2B5EF4-FFF2-40B4-BE49-F238E27FC236}">
                <a16:creationId xmlns:a16="http://schemas.microsoft.com/office/drawing/2014/main" id="{EA55D86B-281A-C04C-B1EF-B5C7AE1AE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86794" y="1935162"/>
            <a:ext cx="3333750" cy="33337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0123D1-7240-5714-E3DF-27AA7FBC93CE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5620544" y="2098230"/>
            <a:ext cx="1756131" cy="150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5F3A34-CA84-6272-ECC5-83462B3E8791}"/>
              </a:ext>
            </a:extLst>
          </p:cNvPr>
          <p:cNvSpPr txBox="1"/>
          <p:nvPr/>
        </p:nvSpPr>
        <p:spPr>
          <a:xfrm>
            <a:off x="7376675" y="1498065"/>
            <a:ext cx="26780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Username: “Rayato159”</a:t>
            </a:r>
          </a:p>
          <a:p>
            <a:r>
              <a:rPr lang="en-GB" dirty="0">
                <a:solidFill>
                  <a:schemeClr val="tx1"/>
                </a:solidFill>
              </a:rPr>
              <a:t>Level: 99</a:t>
            </a:r>
          </a:p>
          <a:p>
            <a:r>
              <a:rPr lang="en-GB" dirty="0">
                <a:solidFill>
                  <a:schemeClr val="tx1"/>
                </a:solidFill>
              </a:rPr>
              <a:t>Status: ”Online”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Class: “Magician”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1B492A-E650-C045-9343-F7CF82A603C2}"/>
              </a:ext>
            </a:extLst>
          </p:cNvPr>
          <p:cNvSpPr txBox="1"/>
          <p:nvPr/>
        </p:nvSpPr>
        <p:spPr>
          <a:xfrm>
            <a:off x="7917439" y="3697942"/>
            <a:ext cx="159647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move(…)</a:t>
            </a:r>
          </a:p>
          <a:p>
            <a:r>
              <a:rPr lang="en-GB" dirty="0">
                <a:solidFill>
                  <a:schemeClr val="tx1"/>
                </a:solidFill>
              </a:rPr>
              <a:t>attack(…)</a:t>
            </a:r>
          </a:p>
          <a:p>
            <a:r>
              <a:rPr lang="en-GB" dirty="0">
                <a:solidFill>
                  <a:schemeClr val="tx1"/>
                </a:solidFill>
              </a:rPr>
              <a:t>spell(…)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53EBC7-5EAC-9372-8BB2-E4E277E5881D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8715675" y="2698394"/>
            <a:ext cx="0" cy="99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CB6F3FE-86DD-D260-2114-E3491BD6DBB3}"/>
              </a:ext>
            </a:extLst>
          </p:cNvPr>
          <p:cNvSpPr txBox="1"/>
          <p:nvPr/>
        </p:nvSpPr>
        <p:spPr>
          <a:xfrm>
            <a:off x="7571723" y="3244334"/>
            <a:ext cx="1079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52786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302F-EF0E-B471-4856-3CB8944E3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92" y="914399"/>
            <a:ext cx="9512110" cy="1447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cap="all" spc="300" baseline="0" dirty="0">
                <a:solidFill>
                  <a:schemeClr val="bg1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Polymorphism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6AF9B1-4A6F-84AB-D6D6-D44AFCF22A89}"/>
              </a:ext>
            </a:extLst>
          </p:cNvPr>
          <p:cNvSpPr txBox="1"/>
          <p:nvPr/>
        </p:nvSpPr>
        <p:spPr>
          <a:xfrm>
            <a:off x="660591" y="2884869"/>
            <a:ext cx="4801998" cy="3058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</a:pPr>
            <a:r>
              <a:rPr lang="en-US" sz="2000" dirty="0"/>
              <a:t>As the concept of abstraction suggests, the same thing can be perceived differently in our minds. However, in this context, we have similar methods applied to different things.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F081D661-EA97-E9B3-8C27-A2756B704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3499" y="2743200"/>
            <a:ext cx="5080001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273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302F-EF0E-B471-4856-3CB8944E3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92" y="914399"/>
            <a:ext cx="4787709" cy="1447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cap="all" spc="300" baseline="0" dirty="0">
                <a:solidFill>
                  <a:schemeClr val="bg1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Encapsulation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6AF9B1-4A6F-84AB-D6D6-D44AFCF22A89}"/>
              </a:ext>
            </a:extLst>
          </p:cNvPr>
          <p:cNvSpPr txBox="1"/>
          <p:nvPr/>
        </p:nvSpPr>
        <p:spPr>
          <a:xfrm>
            <a:off x="660592" y="2884869"/>
            <a:ext cx="4787710" cy="3325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</a:pPr>
            <a:r>
              <a:rPr lang="en-US" sz="2000" dirty="0"/>
              <a:t>The ability of an object to hide parts of its state and behaviors from other objects.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EE797031-B3A1-0F0F-32BF-2FEA055C2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1287" y="1046001"/>
            <a:ext cx="5223013" cy="476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244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368</Words>
  <Application>Microsoft Office PowerPoint</Application>
  <PresentationFormat>Widescreen</PresentationFormat>
  <Paragraphs>69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Google Sans</vt:lpstr>
      <vt:lpstr>Office Theme</vt:lpstr>
      <vt:lpstr>OOP (Object-Oriented Programming)</vt:lpstr>
      <vt:lpstr>OOP (Object-Oriented Programming)</vt:lpstr>
      <vt:lpstr>UML Diagrams Unified Modeling Language</vt:lpstr>
      <vt:lpstr>UML Basic</vt:lpstr>
      <vt:lpstr>4 Pillars of oop</vt:lpstr>
      <vt:lpstr>Abstraction</vt:lpstr>
      <vt:lpstr>Struct</vt:lpstr>
      <vt:lpstr>Polymorphism</vt:lpstr>
      <vt:lpstr>Encapsulation</vt:lpstr>
      <vt:lpstr>Inheritance</vt:lpstr>
      <vt:lpstr>Relations Between Objects</vt:lpstr>
      <vt:lpstr>Association</vt:lpstr>
      <vt:lpstr>Aggregation</vt:lpstr>
      <vt:lpstr>Composite</vt:lpstr>
      <vt:lpstr>Inheritance</vt:lpstr>
      <vt:lpstr>Implementation</vt:lpstr>
      <vt:lpstr>SOLID Principles</vt:lpstr>
      <vt:lpstr>S — Single Responsibility Principle</vt:lpstr>
      <vt:lpstr>O — Open/Closed Principle</vt:lpstr>
      <vt:lpstr>L — Liskov Substitution Principle (LSP)</vt:lpstr>
      <vt:lpstr>I — Interface Segregation Principle</vt:lpstr>
      <vt:lpstr>D - Dependency Inversion Principle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(Object-Oriented Programming)</dc:title>
  <dc:creator>อธิกร สงวนศรี</dc:creator>
  <cp:lastModifiedBy>อธิกร สงวนศรี</cp:lastModifiedBy>
  <cp:revision>2</cp:revision>
  <dcterms:created xsi:type="dcterms:W3CDTF">2025-09-01T15:37:47Z</dcterms:created>
  <dcterms:modified xsi:type="dcterms:W3CDTF">2025-09-01T15:43:05Z</dcterms:modified>
</cp:coreProperties>
</file>