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83" r:id="rId6"/>
    <p:sldId id="260" r:id="rId7"/>
    <p:sldId id="261" r:id="rId8"/>
    <p:sldId id="262" r:id="rId9"/>
    <p:sldId id="276" r:id="rId10"/>
    <p:sldId id="277" r:id="rId11"/>
    <p:sldId id="278" r:id="rId12"/>
    <p:sldId id="279" r:id="rId13"/>
    <p:sldId id="280" r:id="rId14"/>
    <p:sldId id="263" r:id="rId15"/>
    <p:sldId id="281" r:id="rId16"/>
    <p:sldId id="28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32" autoAdjust="0"/>
    <p:restoredTop sz="94660"/>
  </p:normalViewPr>
  <p:slideViewPr>
    <p:cSldViewPr snapToGrid="0">
      <p:cViewPr varScale="1">
        <p:scale>
          <a:sx n="61" d="100"/>
          <a:sy n="61" d="100"/>
        </p:scale>
        <p:origin x="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F6C2-2FFB-4D55-B016-81991CB6CDB9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85611-D2DA-4460-8FD2-B6D41EF54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98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F6C2-2FFB-4D55-B016-81991CB6CDB9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85611-D2DA-4460-8FD2-B6D41EF54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16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F6C2-2FFB-4D55-B016-81991CB6CDB9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85611-D2DA-4460-8FD2-B6D41EF54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91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F6C2-2FFB-4D55-B016-81991CB6CDB9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85611-D2DA-4460-8FD2-B6D41EF5445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5273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F6C2-2FFB-4D55-B016-81991CB6CDB9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85611-D2DA-4460-8FD2-B6D41EF54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72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F6C2-2FFB-4D55-B016-81991CB6CDB9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85611-D2DA-4460-8FD2-B6D41EF54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03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F6C2-2FFB-4D55-B016-81991CB6CDB9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85611-D2DA-4460-8FD2-B6D41EF54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74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F6C2-2FFB-4D55-B016-81991CB6CDB9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85611-D2DA-4460-8FD2-B6D41EF54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21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F6C2-2FFB-4D55-B016-81991CB6CDB9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85611-D2DA-4460-8FD2-B6D41EF54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36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F6C2-2FFB-4D55-B016-81991CB6CDB9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85611-D2DA-4460-8FD2-B6D41EF54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16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F6C2-2FFB-4D55-B016-81991CB6CDB9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85611-D2DA-4460-8FD2-B6D41EF54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38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F6C2-2FFB-4D55-B016-81991CB6CDB9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85611-D2DA-4460-8FD2-B6D41EF54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9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F6C2-2FFB-4D55-B016-81991CB6CDB9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85611-D2DA-4460-8FD2-B6D41EF54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0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F6C2-2FFB-4D55-B016-81991CB6CDB9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85611-D2DA-4460-8FD2-B6D41EF54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6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F6C2-2FFB-4D55-B016-81991CB6CDB9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85611-D2DA-4460-8FD2-B6D41EF54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69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F6C2-2FFB-4D55-B016-81991CB6CDB9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85611-D2DA-4460-8FD2-B6D41EF54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34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F6C2-2FFB-4D55-B016-81991CB6CDB9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85611-D2DA-4460-8FD2-B6D41EF54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04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213F6C2-2FFB-4D55-B016-81991CB6CDB9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85611-D2DA-4460-8FD2-B6D41EF54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58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handlebarsjs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handlebarsjs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Travis </a:t>
            </a:r>
            <a:r>
              <a:rPr lang="en-US" dirty="0" err="1" smtClean="0"/>
              <a:t>Faas</a:t>
            </a:r>
            <a:endParaRPr lang="en-US" dirty="0" smtClean="0"/>
          </a:p>
          <a:p>
            <a:r>
              <a:rPr lang="en-US" dirty="0" smtClean="0"/>
              <a:t>Media Arts and Science</a:t>
            </a:r>
          </a:p>
          <a:p>
            <a:r>
              <a:rPr lang="en-US" dirty="0" err="1" smtClean="0"/>
              <a:t>IUPUi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51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Handlebars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&lt;script id="entry-template" type="text/x-handlebars-template"&gt;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&lt;</a:t>
            </a:r>
            <a:r>
              <a:rPr lang="en-US" dirty="0"/>
              <a:t>div class="entry"&gt;</a:t>
            </a:r>
          </a:p>
          <a:p>
            <a:pPr marL="400050" lvl="1" indent="0">
              <a:buNone/>
            </a:pPr>
            <a:r>
              <a:rPr lang="en-US" dirty="0"/>
              <a:t>  &lt;h1&gt;{{title}}&lt;/h1&gt;</a:t>
            </a:r>
          </a:p>
          <a:p>
            <a:pPr marL="400050" lvl="1" indent="0">
              <a:buNone/>
            </a:pPr>
            <a:r>
              <a:rPr lang="en-US" dirty="0"/>
              <a:t>  &lt;div class="body"&gt;</a:t>
            </a:r>
          </a:p>
          <a:p>
            <a:pPr marL="400050" lvl="1" indent="0">
              <a:buNone/>
            </a:pPr>
            <a:r>
              <a:rPr lang="en-US" dirty="0"/>
              <a:t>    {{body}}</a:t>
            </a:r>
          </a:p>
          <a:p>
            <a:pPr marL="400050" lvl="1" indent="0">
              <a:buNone/>
            </a:pPr>
            <a:r>
              <a:rPr lang="en-US" dirty="0"/>
              <a:t>  &lt;/div&gt;</a:t>
            </a:r>
          </a:p>
          <a:p>
            <a:pPr marL="400050" lvl="1" indent="0">
              <a:buNone/>
            </a:pPr>
            <a:r>
              <a:rPr lang="en-US" dirty="0"/>
              <a:t>&lt;/div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98473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 the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Turns it into something you can push data into: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source   = $("#entry-template").html();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template = </a:t>
            </a:r>
            <a:r>
              <a:rPr lang="en-US" dirty="0" err="1"/>
              <a:t>Handlebars.compile</a:t>
            </a:r>
            <a:r>
              <a:rPr lang="en-US" dirty="0"/>
              <a:t>(source);</a:t>
            </a:r>
          </a:p>
        </p:txBody>
      </p:sp>
    </p:spTree>
    <p:extLst>
      <p:ext uri="{BB962C8B-B14F-4D97-AF65-F5344CB8AC3E}">
        <p14:creationId xmlns:p14="http://schemas.microsoft.com/office/powerpoint/2010/main" val="385835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content to the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context = {title: "My New Post", body: "This is my first post!"}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html    = template(context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-- BECOMES –</a:t>
            </a:r>
          </a:p>
          <a:p>
            <a:pPr marL="0" indent="0">
              <a:buNone/>
            </a:pPr>
            <a:r>
              <a:rPr lang="en-US" dirty="0"/>
              <a:t>&lt;div class="entry"&gt;</a:t>
            </a:r>
          </a:p>
          <a:p>
            <a:pPr marL="0" indent="0">
              <a:buNone/>
            </a:pPr>
            <a:r>
              <a:rPr lang="en-US" dirty="0"/>
              <a:t>  &lt;h1&gt;My New Post&lt;/h1&gt;</a:t>
            </a:r>
          </a:p>
          <a:p>
            <a:pPr marL="0" indent="0">
              <a:buNone/>
            </a:pPr>
            <a:r>
              <a:rPr lang="en-US" dirty="0"/>
              <a:t>  &lt;div class="body"&gt;</a:t>
            </a:r>
          </a:p>
          <a:p>
            <a:pPr marL="0" indent="0">
              <a:buNone/>
            </a:pPr>
            <a:r>
              <a:rPr lang="en-US" dirty="0"/>
              <a:t>    This is my first post!</a:t>
            </a:r>
          </a:p>
          <a:p>
            <a:pPr marL="0" indent="0">
              <a:buNone/>
            </a:pPr>
            <a:r>
              <a:rPr lang="en-US" dirty="0"/>
              <a:t>  &lt;/div&gt;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12807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 smtClean="0"/>
              <a:t>htmlResult</a:t>
            </a:r>
            <a:r>
              <a:rPr lang="en-US" dirty="0" smtClean="0"/>
              <a:t>  = </a:t>
            </a:r>
            <a:r>
              <a:rPr lang="en-US" dirty="0"/>
              <a:t>template(context);</a:t>
            </a:r>
          </a:p>
          <a:p>
            <a:pPr marL="0" indent="0">
              <a:buNone/>
            </a:pPr>
            <a:r>
              <a:rPr lang="en-US" dirty="0" smtClean="0"/>
              <a:t>$(“#</a:t>
            </a:r>
            <a:r>
              <a:rPr lang="en-US" dirty="0" err="1" smtClean="0"/>
              <a:t>myDiv</a:t>
            </a:r>
            <a:r>
              <a:rPr lang="en-US" dirty="0" smtClean="0"/>
              <a:t>”).append(</a:t>
            </a:r>
            <a:r>
              <a:rPr lang="en-US" smtClean="0"/>
              <a:t>htmlResult);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275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template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Make a separate </a:t>
            </a:r>
            <a:r>
              <a:rPr lang="en-US" dirty="0" err="1" smtClean="0"/>
              <a:t>javascript</a:t>
            </a:r>
            <a:r>
              <a:rPr lang="en-US" dirty="0" smtClean="0"/>
              <a:t> file for your templates</a:t>
            </a:r>
          </a:p>
          <a:p>
            <a:r>
              <a:rPr lang="en-US" dirty="0" smtClean="0"/>
              <a:t>In </a:t>
            </a:r>
            <a:r>
              <a:rPr lang="en-US" b="1" dirty="0" smtClean="0"/>
              <a:t>templates.js </a:t>
            </a:r>
            <a:r>
              <a:rPr lang="en-US" dirty="0" smtClean="0"/>
              <a:t>(don’t forget to include it in your html file);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tweetTemplate</a:t>
            </a:r>
            <a:r>
              <a:rPr lang="en-US" dirty="0" smtClean="0"/>
              <a:t>= “</a:t>
            </a:r>
          </a:p>
          <a:p>
            <a:pPr marL="0" indent="0">
              <a:buNone/>
            </a:pPr>
            <a:r>
              <a:rPr lang="en-US" dirty="0" smtClean="0"/>
              <a:t>	//blah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“;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aboutTemplate</a:t>
            </a:r>
            <a:r>
              <a:rPr lang="en-US" dirty="0" smtClean="0"/>
              <a:t> = “</a:t>
            </a:r>
          </a:p>
          <a:p>
            <a:pPr marL="0" indent="0">
              <a:buNone/>
            </a:pPr>
            <a:r>
              <a:rPr lang="en-US" dirty="0" smtClean="0"/>
              <a:t>	//blah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“;</a:t>
            </a:r>
          </a:p>
        </p:txBody>
      </p:sp>
    </p:spTree>
    <p:extLst>
      <p:ext uri="{BB962C8B-B14F-4D97-AF65-F5344CB8AC3E}">
        <p14:creationId xmlns:p14="http://schemas.microsoft.com/office/powerpoint/2010/main" val="137388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Each helper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a lot of templates you will want to apply the same template to an </a:t>
            </a:r>
            <a:r>
              <a:rPr lang="en-US" b="1" dirty="0" smtClean="0"/>
              <a:t>array of data</a:t>
            </a:r>
            <a:endParaRPr lang="en-US" dirty="0" smtClean="0"/>
          </a:p>
          <a:p>
            <a:r>
              <a:rPr lang="en-US" dirty="0" smtClean="0"/>
              <a:t>Most template engines will supply a way to loop through all the data provided</a:t>
            </a:r>
          </a:p>
          <a:p>
            <a:pPr lvl="1"/>
            <a:r>
              <a:rPr lang="en-US" dirty="0" smtClean="0"/>
              <a:t>Oftentimes called a ‘</a:t>
            </a:r>
            <a:r>
              <a:rPr lang="en-US" dirty="0" err="1" smtClean="0"/>
              <a:t>foreach</a:t>
            </a:r>
            <a:r>
              <a:rPr lang="en-US" dirty="0" smtClean="0"/>
              <a:t>’ or a ‘each’</a:t>
            </a:r>
          </a:p>
          <a:p>
            <a:r>
              <a:rPr lang="en-US" dirty="0" smtClean="0"/>
              <a:t>In Handlebars it is called ‘each’</a:t>
            </a:r>
          </a:p>
        </p:txBody>
      </p:sp>
    </p:spTree>
    <p:extLst>
      <p:ext uri="{BB962C8B-B14F-4D97-AF65-F5344CB8AC3E}">
        <p14:creationId xmlns:p14="http://schemas.microsoft.com/office/powerpoint/2010/main" val="256744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Handlebars each</a:t>
            </a:r>
            <a:endParaRPr lang="en-US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286918" y="3851311"/>
            <a:ext cx="3624390" cy="1538883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9BDFF"/>
                </a:solidFill>
                <a:effectLst/>
                <a:latin typeface="Monaco"/>
              </a:rPr>
              <a:t>&lt;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89BDFF"/>
                </a:solidFill>
                <a:effectLst/>
                <a:latin typeface="Monaco"/>
              </a:rPr>
              <a:t>ul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9BDFF"/>
                </a:solidFill>
                <a:effectLst/>
                <a:latin typeface="Monaco"/>
              </a:rPr>
              <a:t> class=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5B042"/>
                </a:solidFill>
                <a:effectLst/>
                <a:latin typeface="Monaco"/>
              </a:rPr>
              <a:t>"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5B042"/>
                </a:solidFill>
                <a:effectLst/>
                <a:latin typeface="Monaco"/>
              </a:rPr>
              <a:t>people_list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5B042"/>
                </a:solidFill>
                <a:effectLst/>
                <a:latin typeface="Monaco"/>
              </a:rPr>
              <a:t>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9BDFF"/>
                </a:solidFill>
                <a:effectLst/>
                <a:latin typeface="Monaco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89BDFF"/>
                </a:solidFill>
                <a:latin typeface="Monaco"/>
              </a:rPr>
              <a:t>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Monaco"/>
              </a:rPr>
              <a:t> {{#each people}}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F8F8F8"/>
                </a:solidFill>
                <a:latin typeface="Monaco"/>
              </a:rPr>
              <a:t>	</a:t>
            </a:r>
            <a:r>
              <a:rPr lang="en-US" altLang="en-US" dirty="0" smtClean="0">
                <a:solidFill>
                  <a:srgbClr val="F8F8F8"/>
                </a:solidFill>
                <a:latin typeface="Monaco"/>
              </a:rPr>
              <a:t>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Monac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0C589"/>
                </a:solidFill>
                <a:effectLst/>
                <a:latin typeface="Monaco"/>
              </a:rPr>
              <a:t>&lt;li&gt;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Monaco"/>
              </a:rPr>
              <a:t>{{this}}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0C589"/>
                </a:solidFill>
                <a:effectLst/>
                <a:latin typeface="Monaco"/>
              </a:rPr>
              <a:t>&lt;/li&gt;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Monac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F8F8F8"/>
                </a:solidFill>
                <a:latin typeface="Monaco"/>
              </a:rPr>
              <a:t>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Monaco"/>
              </a:rPr>
              <a:t>{{/each}}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9BDFF"/>
                </a:solidFill>
                <a:effectLst/>
                <a:latin typeface="Monaco"/>
              </a:rPr>
              <a:t>&lt;/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89BDFF"/>
                </a:solidFill>
                <a:effectLst/>
                <a:latin typeface="Monaco"/>
              </a:rPr>
              <a:t>ul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9BDFF"/>
                </a:solidFill>
                <a:effectLst/>
                <a:latin typeface="Monaco"/>
              </a:rPr>
              <a:t>&gt;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141614" y="3543534"/>
            <a:ext cx="3725379" cy="2231356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6176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Monaco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F8F8F8"/>
                </a:solidFill>
                <a:latin typeface="Monaco"/>
              </a:rPr>
              <a:t>	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Monaco"/>
              </a:rPr>
              <a:t>people: [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F8F8F8"/>
                </a:solidFill>
                <a:latin typeface="Monaco"/>
              </a:rPr>
              <a:t>	</a:t>
            </a:r>
            <a:r>
              <a:rPr lang="en-US" altLang="en-US" sz="2000" dirty="0" smtClean="0">
                <a:solidFill>
                  <a:srgbClr val="F8F8F8"/>
                </a:solidFill>
                <a:latin typeface="Monaco"/>
              </a:rPr>
              <a:t>	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5B042"/>
                </a:solidFill>
                <a:effectLst/>
                <a:latin typeface="Monaco"/>
              </a:rPr>
              <a:t>"Yehuda Katz"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Monaco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5B042"/>
                </a:solidFill>
                <a:effectLst/>
                <a:latin typeface="Monaco"/>
              </a:rPr>
              <a:t>		"Alan Johnson"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Monaco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F8F8F8"/>
                </a:solidFill>
                <a:latin typeface="Monaco"/>
              </a:rPr>
              <a:t>	</a:t>
            </a:r>
            <a:r>
              <a:rPr lang="en-US" altLang="en-US" sz="2000" dirty="0" smtClean="0">
                <a:solidFill>
                  <a:srgbClr val="F8F8F8"/>
                </a:solidFill>
                <a:latin typeface="Monaco"/>
              </a:rPr>
              <a:t>	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5B042"/>
                </a:solidFill>
                <a:effectLst/>
                <a:latin typeface="Monaco"/>
              </a:rPr>
              <a:t>"Charles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5B042"/>
                </a:solidFill>
                <a:effectLst/>
                <a:latin typeface="Monaco"/>
              </a:rPr>
              <a:t>Jolley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5B042"/>
                </a:solidFill>
                <a:effectLst/>
                <a:latin typeface="Monaco"/>
              </a:rPr>
              <a:t>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Monac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F8F8F8"/>
                </a:solidFill>
                <a:latin typeface="Monaco"/>
              </a:rPr>
              <a:t>	</a:t>
            </a:r>
            <a:r>
              <a:rPr lang="en-US" altLang="en-US" sz="2000" dirty="0" smtClean="0">
                <a:solidFill>
                  <a:srgbClr val="F8F8F8"/>
                </a:solidFill>
                <a:latin typeface="Monaco"/>
              </a:rPr>
              <a:t>	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Monaco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Monaco"/>
              </a:rPr>
              <a:t> }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8327606" y="3851311"/>
            <a:ext cx="3446456" cy="1615803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6176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28964"/>
                </a:solidFill>
                <a:effectLst/>
                <a:latin typeface="Monaco"/>
              </a:rPr>
              <a:t>&lt;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Monaco"/>
              </a:rPr>
              <a:t>ul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Monac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CF50"/>
                </a:solidFill>
                <a:effectLst/>
                <a:latin typeface="Monaco"/>
              </a:rPr>
              <a:t>class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28964"/>
                </a:solidFill>
                <a:effectLst/>
                <a:latin typeface="Monaco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5B042"/>
                </a:solidFill>
                <a:effectLst/>
                <a:latin typeface="Monaco"/>
              </a:rPr>
              <a:t>"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5B042"/>
                </a:solidFill>
                <a:effectLst/>
                <a:latin typeface="Monaco"/>
              </a:rPr>
              <a:t>people_list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5B042"/>
                </a:solidFill>
                <a:effectLst/>
                <a:latin typeface="Monaco"/>
              </a:rPr>
              <a:t>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28964"/>
                </a:solidFill>
                <a:effectLst/>
                <a:latin typeface="Monaco"/>
              </a:rPr>
              <a:t>&gt;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Monac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F8F8F8"/>
                </a:solidFill>
                <a:latin typeface="Monaco"/>
              </a:rPr>
              <a:t>	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28964"/>
                </a:solidFill>
                <a:effectLst/>
                <a:latin typeface="Monaco"/>
              </a:rPr>
              <a:t>&lt;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Monaco"/>
              </a:rPr>
              <a:t>li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28964"/>
                </a:solidFill>
                <a:effectLst/>
                <a:latin typeface="Monaco"/>
              </a:rPr>
              <a:t>&gt;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Monaco"/>
              </a:rPr>
              <a:t>Yehuda Katz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28964"/>
                </a:solidFill>
                <a:effectLst/>
                <a:latin typeface="Monaco"/>
              </a:rPr>
              <a:t>&lt;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Monaco"/>
              </a:rPr>
              <a:t>/li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28964"/>
                </a:solidFill>
                <a:effectLst/>
                <a:latin typeface="Monaco"/>
              </a:rPr>
              <a:t>&gt;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Monac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F8F8F8"/>
                </a:solidFill>
                <a:latin typeface="Monaco"/>
              </a:rPr>
              <a:t>	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28964"/>
                </a:solidFill>
                <a:effectLst/>
                <a:latin typeface="Monaco"/>
              </a:rPr>
              <a:t>&lt;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Monaco"/>
              </a:rPr>
              <a:t>li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28964"/>
                </a:solidFill>
                <a:effectLst/>
                <a:latin typeface="Monaco"/>
              </a:rPr>
              <a:t>&gt;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Monaco"/>
              </a:rPr>
              <a:t>Alan Johnson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28964"/>
                </a:solidFill>
                <a:effectLst/>
                <a:latin typeface="Monaco"/>
              </a:rPr>
              <a:t>&lt;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Monaco"/>
              </a:rPr>
              <a:t>/li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28964"/>
                </a:solidFill>
                <a:effectLst/>
                <a:latin typeface="Monaco"/>
              </a:rPr>
              <a:t>&gt;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Monac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F8F8F8"/>
                </a:solidFill>
                <a:latin typeface="Monaco"/>
              </a:rPr>
              <a:t>	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28964"/>
                </a:solidFill>
                <a:effectLst/>
                <a:latin typeface="Monaco"/>
              </a:rPr>
              <a:t>&lt;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Monaco"/>
              </a:rPr>
              <a:t>li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28964"/>
                </a:solidFill>
                <a:effectLst/>
                <a:latin typeface="Monaco"/>
              </a:rPr>
              <a:t>&gt;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Monaco"/>
              </a:rPr>
              <a:t>Charles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Monaco"/>
              </a:rPr>
              <a:t>Jolley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28964"/>
                </a:solidFill>
                <a:effectLst/>
                <a:latin typeface="Monaco"/>
              </a:rPr>
              <a:t>&lt;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Monaco"/>
              </a:rPr>
              <a:t>/li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28964"/>
                </a:solidFill>
                <a:effectLst/>
                <a:latin typeface="Monaco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Monac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28964"/>
                </a:solidFill>
                <a:effectLst/>
                <a:latin typeface="Monaco"/>
              </a:rPr>
              <a:t>&lt;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Monaco"/>
              </a:rPr>
              <a:t>/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Monaco"/>
              </a:rPr>
              <a:t>ul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28964"/>
                </a:solidFill>
                <a:effectLst/>
                <a:latin typeface="Monaco"/>
              </a:rPr>
              <a:t>&gt;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85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Bits of markup that are reused often</a:t>
            </a:r>
          </a:p>
          <a:p>
            <a:r>
              <a:rPr lang="en-US" dirty="0" smtClean="0"/>
              <a:t>Twitter – Image, username, and body * 1000000</a:t>
            </a:r>
          </a:p>
          <a:p>
            <a:r>
              <a:rPr lang="en-US" dirty="0" smtClean="0"/>
              <a:t>Similar to classes or components</a:t>
            </a:r>
          </a:p>
          <a:p>
            <a:r>
              <a:rPr lang="en-US" i="1" dirty="0" smtClean="0"/>
              <a:t>Very</a:t>
            </a:r>
            <a:r>
              <a:rPr lang="en-US" dirty="0" smtClean="0"/>
              <a:t> good </a:t>
            </a:r>
            <a:r>
              <a:rPr lang="en-US" smtClean="0"/>
              <a:t>for dynamic data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1958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Javascript</a:t>
            </a:r>
            <a:r>
              <a:rPr lang="en-US" dirty="0" smtClean="0"/>
              <a:t> (our approach)</a:t>
            </a:r>
          </a:p>
          <a:p>
            <a:r>
              <a:rPr lang="en-US" dirty="0" smtClean="0"/>
              <a:t>In HTML</a:t>
            </a:r>
          </a:p>
        </p:txBody>
      </p:sp>
    </p:spTree>
    <p:extLst>
      <p:ext uri="{BB962C8B-B14F-4D97-AF65-F5344CB8AC3E}">
        <p14:creationId xmlns:p14="http://schemas.microsoft.com/office/powerpoint/2010/main" val="217806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HTML, in </a:t>
            </a:r>
            <a:r>
              <a:rPr lang="en-US" dirty="0" err="1" smtClean="0"/>
              <a:t>Javascript</a:t>
            </a:r>
            <a:r>
              <a:rPr lang="en-US" dirty="0" smtClean="0"/>
              <a:t> code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tweetTemplate</a:t>
            </a:r>
            <a:r>
              <a:rPr lang="en-US" dirty="0" smtClean="0"/>
              <a:t> = “</a:t>
            </a:r>
          </a:p>
          <a:p>
            <a:pPr marL="0" indent="0">
              <a:buNone/>
            </a:pPr>
            <a:r>
              <a:rPr lang="en-US" dirty="0" smtClean="0"/>
              <a:t>&lt;div&gt;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&lt;div&gt;&lt;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=‘{image}’ /&gt;&lt;/div&gt;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&lt;div&gt;{username}&lt;/div&gt;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&lt;div&gt;{body}&lt;/div&gt;</a:t>
            </a:r>
          </a:p>
          <a:p>
            <a:pPr marL="0" indent="0">
              <a:buNone/>
            </a:pPr>
            <a:r>
              <a:rPr lang="en-US" dirty="0" smtClean="0"/>
              <a:t>&lt;/div&gt;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“;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18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templates in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userData</a:t>
            </a:r>
            <a:r>
              <a:rPr lang="en-US" dirty="0" smtClean="0"/>
              <a:t> = {</a:t>
            </a:r>
          </a:p>
          <a:p>
            <a:pPr marL="0" indent="0">
              <a:buNone/>
            </a:pPr>
            <a:r>
              <a:rPr lang="en-US" dirty="0" smtClean="0"/>
              <a:t> name: “David”,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image: “whatever.jpg”,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body: “Testing this thing.”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filledTemplate</a:t>
            </a:r>
            <a:r>
              <a:rPr lang="en-US" dirty="0" smtClean="0"/>
              <a:t> = </a:t>
            </a:r>
            <a:r>
              <a:rPr lang="en-US" dirty="0" err="1" smtClean="0"/>
              <a:t>TweetTemplate.replace</a:t>
            </a:r>
            <a:r>
              <a:rPr lang="en-US" dirty="0" smtClean="0"/>
              <a:t>(“{username}”, userData.name);</a:t>
            </a:r>
          </a:p>
          <a:p>
            <a:pPr marL="0" indent="0">
              <a:buNone/>
            </a:pPr>
            <a:r>
              <a:rPr lang="en-US" dirty="0" err="1" smtClean="0"/>
              <a:t>filledTemplate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filledTemplate.replace</a:t>
            </a:r>
            <a:r>
              <a:rPr lang="en-US" dirty="0" smtClean="0"/>
              <a:t>(“{image}”, </a:t>
            </a:r>
            <a:r>
              <a:rPr lang="en-US" dirty="0" err="1" smtClean="0"/>
              <a:t>userData.image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err="1"/>
              <a:t>filledTemplate</a:t>
            </a:r>
            <a:r>
              <a:rPr lang="en-US" dirty="0"/>
              <a:t> = </a:t>
            </a:r>
            <a:r>
              <a:rPr lang="en-US" dirty="0" err="1"/>
              <a:t>filledTemplate.replace</a:t>
            </a:r>
            <a:r>
              <a:rPr lang="en-US" dirty="0" smtClean="0"/>
              <a:t>(“{body}”, </a:t>
            </a:r>
            <a:r>
              <a:rPr lang="en-US" smtClean="0"/>
              <a:t>userData.body);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57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{ Curly braces 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 requirement of </a:t>
            </a:r>
            <a:r>
              <a:rPr lang="en-US" i="1" dirty="0" smtClean="0"/>
              <a:t>all</a:t>
            </a:r>
            <a:r>
              <a:rPr lang="en-US" dirty="0" smtClean="0"/>
              <a:t> template engines</a:t>
            </a:r>
          </a:p>
          <a:p>
            <a:r>
              <a:rPr lang="en-US" dirty="0" smtClean="0"/>
              <a:t>However, often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9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templates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 template engine</a:t>
            </a:r>
          </a:p>
          <a:p>
            <a:pPr lvl="1"/>
            <a:r>
              <a:rPr lang="en-US" dirty="0" smtClean="0"/>
              <a:t>Mousetache.js</a:t>
            </a:r>
          </a:p>
          <a:p>
            <a:pPr lvl="1"/>
            <a:r>
              <a:rPr lang="en-US" dirty="0" smtClean="0"/>
              <a:t>Handlebars.js  - </a:t>
            </a:r>
            <a:r>
              <a:rPr lang="en-US" dirty="0" smtClean="0">
                <a:hlinkClick r:id="rId2"/>
              </a:rPr>
              <a:t>link</a:t>
            </a:r>
            <a:endParaRPr lang="en-US" dirty="0" smtClean="0"/>
          </a:p>
          <a:p>
            <a:pPr lvl="1"/>
            <a:r>
              <a:rPr lang="en-US" dirty="0" smtClean="0"/>
              <a:t>Underscore .</a:t>
            </a:r>
            <a:r>
              <a:rPr lang="en-US" dirty="0" err="1" smtClean="0"/>
              <a:t>js</a:t>
            </a:r>
            <a:endParaRPr lang="en-US" dirty="0" smtClean="0"/>
          </a:p>
          <a:p>
            <a:r>
              <a:rPr lang="en-US" dirty="0" smtClean="0"/>
              <a:t>Or, write your own</a:t>
            </a:r>
          </a:p>
          <a:p>
            <a:r>
              <a:rPr lang="en-US" dirty="0" smtClean="0"/>
              <a:t>We’ll be using </a:t>
            </a:r>
            <a:r>
              <a:rPr lang="en-US" b="1" dirty="0" smtClean="0"/>
              <a:t>handlebars</a:t>
            </a:r>
            <a:r>
              <a:rPr lang="en-US" dirty="0" smtClean="0"/>
              <a:t> in class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46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http://handlebarsjs.com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i="1" dirty="0" smtClean="0"/>
              <a:t>Another library</a:t>
            </a:r>
            <a:r>
              <a:rPr lang="en-US" dirty="0" smtClean="0"/>
              <a:t>, like jQuery</a:t>
            </a:r>
          </a:p>
          <a:p>
            <a:r>
              <a:rPr lang="en-US" dirty="0" smtClean="0"/>
              <a:t>Makes your </a:t>
            </a:r>
            <a:r>
              <a:rPr lang="en-US" dirty="0" err="1" smtClean="0"/>
              <a:t>templating</a:t>
            </a:r>
            <a:r>
              <a:rPr lang="en-US" dirty="0" smtClean="0"/>
              <a:t>, </a:t>
            </a:r>
            <a:r>
              <a:rPr lang="en-US" dirty="0" err="1" smtClean="0"/>
              <a:t>javascripting</a:t>
            </a:r>
            <a:r>
              <a:rPr lang="en-US" dirty="0" smtClean="0"/>
              <a:t> life easier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16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Handlebars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template</a:t>
            </a:r>
          </a:p>
          <a:p>
            <a:r>
              <a:rPr lang="en-US" dirty="0" smtClean="0"/>
              <a:t>Get variables</a:t>
            </a:r>
          </a:p>
          <a:p>
            <a:r>
              <a:rPr lang="en-US" dirty="0" smtClean="0"/>
              <a:t>Compile</a:t>
            </a:r>
          </a:p>
          <a:p>
            <a:r>
              <a:rPr lang="en-US" dirty="0" smtClean="0"/>
              <a:t>Add to 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20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1377</TotalTime>
  <Words>430</Words>
  <Application>Microsoft Office PowerPoint</Application>
  <PresentationFormat>Widescreen</PresentationFormat>
  <Paragraphs>112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Monaco</vt:lpstr>
      <vt:lpstr>Wingdings 3</vt:lpstr>
      <vt:lpstr>Ion</vt:lpstr>
      <vt:lpstr>Templates</vt:lpstr>
      <vt:lpstr>Templates</vt:lpstr>
      <vt:lpstr>Making templates</vt:lpstr>
      <vt:lpstr>Javascript templates</vt:lpstr>
      <vt:lpstr>Using templates in JS</vt:lpstr>
      <vt:lpstr>{ Curly braces }</vt:lpstr>
      <vt:lpstr>Using templates </vt:lpstr>
      <vt:lpstr>Handlebars</vt:lpstr>
      <vt:lpstr>Using Handlebars</vt:lpstr>
      <vt:lpstr>Handlebars template</vt:lpstr>
      <vt:lpstr>Compile the template</vt:lpstr>
      <vt:lpstr>Add content to the template</vt:lpstr>
      <vt:lpstr>Append HTML</vt:lpstr>
      <vt:lpstr>Separate template file</vt:lpstr>
      <vt:lpstr>Each helper</vt:lpstr>
      <vt:lpstr>Handlebars each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 Animation</dc:title>
  <dc:creator>Travis</dc:creator>
  <cp:lastModifiedBy>Travis</cp:lastModifiedBy>
  <cp:revision>119</cp:revision>
  <dcterms:created xsi:type="dcterms:W3CDTF">2013-09-04T20:01:54Z</dcterms:created>
  <dcterms:modified xsi:type="dcterms:W3CDTF">2014-04-06T22:39:45Z</dcterms:modified>
</cp:coreProperties>
</file>