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EC554-8042-9F56-8DD3-A7C971966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9F874C-DB62-91B3-832D-4F945D938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ED754-AD63-E71B-9B6C-E31D30A6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A8594-8FDE-7152-E067-0B1B07B9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06D51-BCE2-C901-7DE2-D406A30C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1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CC681-9433-C128-8DF1-F2DD9A14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A16357-A8FE-B9F0-7ADC-2306EDB2B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D5908-562B-AC51-FC00-D633D2C9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6918B-4057-D1E6-D7C6-F8FC7565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6D65-B5BA-D7F9-3C8E-390026EE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3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41CA15-1EA6-8F06-0600-6EA751557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4D9FE8-68BD-8651-4F37-ECF0C9B49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E7F55-66B5-EA2E-261D-A1C2D544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A92D1-CDB8-086C-6C10-8A8F1A16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D91D6-6EDC-B91A-2191-A0F5EC1A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70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C8D59-AC34-817C-394B-DA80B851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D957B-EF6F-1118-C8A1-49486C9B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B78B3-ED57-7E52-B4A9-52A7E805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9182-D0A7-A8C5-0FA6-CAD5392D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BA3A4-2D2A-C429-384C-DE6058CA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0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86A2D-8D76-EDDB-4EB3-C6CE8D36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EB52E-043E-FAC5-2EDC-75B911AFB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E4FFD-6A13-52F9-E1C7-1CFAA4EC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83DE-54A7-1C92-2EE3-BC87BE04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59CFC-9A2D-65FA-3AAE-5A75FF0D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8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4C98A-578E-FE8A-7D3F-C4E74081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0C207-C606-BEEE-A646-ED2D4F623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4A0048-5403-C6D4-CABE-0D0BCD5F3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55D543-8477-4986-B14A-30BFDF0C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D7D13A-1DFB-DB5C-F019-D0CC7CD6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57C01E-9288-B01F-953B-F5D633C1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4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ABDB0-E548-34CC-788F-12960382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D22A4F-3CDD-1B17-6BCA-7715E94AC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6DD93-7532-3AC0-6AEE-52C843D0C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C62DDE-3E67-5396-C00E-12CE3A480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8FA058-2541-9D86-FAA0-2AF4081E3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41A487-0D40-61B2-7CEF-0F52130D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3A50E2-D86D-2E04-4FA6-433C0AB5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50F6AB-6416-3850-17CB-5ECD88DF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06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05439-F404-3315-B9D7-7B2F6B62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C51C16-9079-6A8D-AE0C-DA90371A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A93D56-F700-A268-F661-3878FD31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7D8711-7D97-D13A-98CE-58543C27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54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012BF8-AE68-0827-610D-5370F3A4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D38EA8-D9AA-2848-CD7E-E22C3604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642353-7C3D-8B25-DA26-E48A7B42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1FD53-79CC-3749-435D-BD1CFB19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0920D-3885-D4E7-24B8-ACF7CB671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35F91A-24DD-96B3-4B70-AA0EEE8C6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9FD9A-3697-7B34-DEF2-151E4952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75578-C35A-BE43-8B66-4B6E0D6E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094DB6-A9E2-54FF-F8A6-4C6557B6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0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D295E-EC1C-FF51-9FEB-28B13E7B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98823E-9512-9CFE-9A5B-13368A869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F670D0-498D-F34D-C9B6-B9A9EACB5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5754A6-839C-EDD8-3D45-DC4BC796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62A6EE-4DAD-127C-0D4F-B82E203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EE3EE9-E202-FF99-A6F8-3929A22D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4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573E2-164C-91E5-5734-AE01554A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406E3C-A3D0-DC5B-99FA-F49D491E7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7A9AA-3732-14C4-2363-DBC9F0214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96B3F-2F1B-4719-8116-BE140EB71527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FED45-0D8D-E3D2-2C44-B78BEF8EE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ACCC3-450B-331D-706D-C09E54A98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7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AF9CCC-A491-7B3A-0A8B-0215A6EE3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504"/>
            <a:ext cx="12192000" cy="644699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8960EC7-43BE-2948-9271-138D9C2A9F7D}"/>
              </a:ext>
            </a:extLst>
          </p:cNvPr>
          <p:cNvSpPr/>
          <p:nvPr/>
        </p:nvSpPr>
        <p:spPr>
          <a:xfrm>
            <a:off x="6470650" y="1130300"/>
            <a:ext cx="2533650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기상청 데이터</a:t>
            </a:r>
            <a:r>
              <a:rPr lang="en-US" altLang="ko-KR" dirty="0"/>
              <a:t>, </a:t>
            </a:r>
          </a:p>
          <a:p>
            <a:pPr algn="ctr"/>
            <a:r>
              <a:rPr lang="en-US" altLang="ko-KR" dirty="0"/>
              <a:t>R</a:t>
            </a:r>
            <a:r>
              <a:rPr lang="ko-KR" altLang="en-US" dirty="0"/>
              <a:t>로 시각화</a:t>
            </a:r>
          </a:p>
        </p:txBody>
      </p:sp>
    </p:spTree>
    <p:extLst>
      <p:ext uri="{BB962C8B-B14F-4D97-AF65-F5344CB8AC3E}">
        <p14:creationId xmlns:p14="http://schemas.microsoft.com/office/powerpoint/2010/main" val="333027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8A4B67-7D41-4370-BDA4-E8584BD0F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07" y="253837"/>
            <a:ext cx="11379785" cy="63503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15138DE-2FC5-613B-22AB-B3833E5143D1}"/>
              </a:ext>
            </a:extLst>
          </p:cNvPr>
          <p:cNvSpPr/>
          <p:nvPr/>
        </p:nvSpPr>
        <p:spPr>
          <a:xfrm>
            <a:off x="6470650" y="1130300"/>
            <a:ext cx="2533650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2023 </a:t>
            </a:r>
            <a:r>
              <a:rPr lang="ko-KR" altLang="en-US" dirty="0" err="1"/>
              <a:t>에너지총조사</a:t>
            </a:r>
            <a:r>
              <a:rPr lang="ko-KR" altLang="en-US" dirty="0"/>
              <a:t> 보고서 </a:t>
            </a:r>
            <a:r>
              <a:rPr lang="en-US" altLang="ko-KR" dirty="0"/>
              <a:t>175</a:t>
            </a:r>
            <a:r>
              <a:rPr lang="ko-KR" altLang="en-US" dirty="0"/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49542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64B59B-3797-E945-FB9A-CC423169CB9C}"/>
              </a:ext>
            </a:extLst>
          </p:cNvPr>
          <p:cNvSpPr txBox="1"/>
          <p:nvPr/>
        </p:nvSpPr>
        <p:spPr>
          <a:xfrm>
            <a:off x="8198646" y="3747952"/>
            <a:ext cx="37139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30" dirty="0">
                <a:solidFill>
                  <a:srgbClr val="595959"/>
                </a:solidFill>
                <a:latin typeface="+mn-ea"/>
              </a:rPr>
              <a:t>건물부문 전력소비 증가율 </a:t>
            </a:r>
            <a:r>
              <a:rPr lang="en-US" altLang="ko-KR" sz="1400" b="1" spc="-130" dirty="0">
                <a:solidFill>
                  <a:srgbClr val="595959"/>
                </a:solidFill>
                <a:latin typeface="+mn-ea"/>
              </a:rPr>
              <a:t>(%, 2012~2022 </a:t>
            </a:r>
            <a:r>
              <a:rPr lang="ko-KR" altLang="en-US" sz="1400" b="1" spc="-130" dirty="0">
                <a:solidFill>
                  <a:srgbClr val="595959"/>
                </a:solidFill>
                <a:latin typeface="+mn-ea"/>
              </a:rPr>
              <a:t>연평균</a:t>
            </a:r>
            <a:r>
              <a:rPr lang="en-US" altLang="ko-KR" sz="1400" b="1" spc="-130" dirty="0">
                <a:solidFill>
                  <a:srgbClr val="595959"/>
                </a:solidFill>
                <a:latin typeface="+mn-ea"/>
              </a:rPr>
              <a:t>)</a:t>
            </a:r>
            <a:endParaRPr lang="ko-KR" altLang="en-US" sz="1400" spc="-130" dirty="0">
              <a:solidFill>
                <a:srgbClr val="595959"/>
              </a:solidFill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332444-8C82-2056-7C51-3A4BFCC8CEBD}"/>
              </a:ext>
            </a:extLst>
          </p:cNvPr>
          <p:cNvGrpSpPr/>
          <p:nvPr/>
        </p:nvGrpSpPr>
        <p:grpSpPr>
          <a:xfrm>
            <a:off x="4289221" y="4132825"/>
            <a:ext cx="3424423" cy="1925189"/>
            <a:chOff x="-7487706" y="7415816"/>
            <a:chExt cx="12192000" cy="648750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A5FD23D-139C-0D84-393B-65691EEAC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487706" y="7415816"/>
              <a:ext cx="12192000" cy="556008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72F5BB0-4927-9E5C-0DB6-AAC261A9CF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14" t="85842"/>
            <a:stretch/>
          </p:blipFill>
          <p:spPr>
            <a:xfrm>
              <a:off x="-6984788" y="12984626"/>
              <a:ext cx="11543031" cy="918695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4967748-BB48-9843-39F5-3E1B677076B4}"/>
              </a:ext>
            </a:extLst>
          </p:cNvPr>
          <p:cNvGrpSpPr/>
          <p:nvPr/>
        </p:nvGrpSpPr>
        <p:grpSpPr>
          <a:xfrm>
            <a:off x="8287774" y="4144854"/>
            <a:ext cx="3424422" cy="1925189"/>
            <a:chOff x="5175468" y="7362504"/>
            <a:chExt cx="12192000" cy="65825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F601F94-5095-8373-CC52-8B5D5BADCA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4285"/>
            <a:stretch/>
          </p:blipFill>
          <p:spPr>
            <a:xfrm>
              <a:off x="5175468" y="7362504"/>
              <a:ext cx="12192000" cy="557164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4AF462E-FBF0-570B-5C7D-ABF874C98B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875" t="85325"/>
            <a:stretch/>
          </p:blipFill>
          <p:spPr>
            <a:xfrm>
              <a:off x="5673307" y="12975904"/>
              <a:ext cx="11496041" cy="969164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1189652-DD22-F94B-4D08-DDE9E930D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53" y="4132826"/>
            <a:ext cx="3409411" cy="19251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06FBD7-0C0A-094C-1FEE-F6F8AADDAAFE}"/>
              </a:ext>
            </a:extLst>
          </p:cNvPr>
          <p:cNvSpPr txBox="1"/>
          <p:nvPr/>
        </p:nvSpPr>
        <p:spPr>
          <a:xfrm>
            <a:off x="4110990" y="3747952"/>
            <a:ext cx="3820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00" dirty="0">
                <a:solidFill>
                  <a:srgbClr val="595959"/>
                </a:solidFill>
                <a:latin typeface="+mn-ea"/>
              </a:rPr>
              <a:t>산업부문 전력소비 증가율 </a:t>
            </a:r>
            <a:r>
              <a:rPr lang="en-US" altLang="ko-KR" sz="1400" b="1" spc="-100" dirty="0">
                <a:solidFill>
                  <a:srgbClr val="595959"/>
                </a:solidFill>
                <a:latin typeface="+mn-ea"/>
              </a:rPr>
              <a:t>(%, 2012~2022 </a:t>
            </a:r>
            <a:r>
              <a:rPr lang="ko-KR" altLang="en-US" sz="1400" b="1" spc="-100" dirty="0">
                <a:solidFill>
                  <a:srgbClr val="595959"/>
                </a:solidFill>
                <a:latin typeface="+mn-ea"/>
              </a:rPr>
              <a:t>연평균</a:t>
            </a:r>
            <a:r>
              <a:rPr lang="en-US" altLang="ko-KR" sz="1400" b="1" spc="-100" dirty="0">
                <a:solidFill>
                  <a:srgbClr val="595959"/>
                </a:solidFill>
                <a:latin typeface="+mn-ea"/>
              </a:rPr>
              <a:t>)</a:t>
            </a:r>
            <a:endParaRPr lang="ko-KR" altLang="en-US" sz="14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B94F6-3011-81C7-CB48-2905C3049C4A}"/>
              </a:ext>
            </a:extLst>
          </p:cNvPr>
          <p:cNvSpPr txBox="1"/>
          <p:nvPr/>
        </p:nvSpPr>
        <p:spPr>
          <a:xfrm>
            <a:off x="347855" y="3747952"/>
            <a:ext cx="3256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00" dirty="0">
                <a:solidFill>
                  <a:srgbClr val="595959"/>
                </a:solidFill>
                <a:latin typeface="+mn-ea"/>
              </a:rPr>
              <a:t>전력소비 증가율 </a:t>
            </a:r>
            <a:r>
              <a:rPr lang="en-US" altLang="ko-KR" sz="1400" b="1" spc="-100" dirty="0">
                <a:solidFill>
                  <a:srgbClr val="595959"/>
                </a:solidFill>
                <a:latin typeface="+mn-ea"/>
              </a:rPr>
              <a:t>(%, 2012~2022 </a:t>
            </a:r>
            <a:r>
              <a:rPr lang="ko-KR" altLang="en-US" sz="1400" b="1" spc="-100" dirty="0">
                <a:solidFill>
                  <a:srgbClr val="595959"/>
                </a:solidFill>
                <a:latin typeface="+mn-ea"/>
              </a:rPr>
              <a:t>연평균</a:t>
            </a:r>
            <a:r>
              <a:rPr lang="en-US" altLang="ko-KR" sz="1400" b="1" spc="-100" dirty="0">
                <a:solidFill>
                  <a:srgbClr val="595959"/>
                </a:solidFill>
                <a:latin typeface="+mn-ea"/>
              </a:rPr>
              <a:t>)</a:t>
            </a:r>
            <a:endParaRPr lang="ko-KR" altLang="en-US" sz="14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520AAD-86EE-1934-30B3-79A9189F4F14}"/>
              </a:ext>
            </a:extLst>
          </p:cNvPr>
          <p:cNvSpPr/>
          <p:nvPr/>
        </p:nvSpPr>
        <p:spPr>
          <a:xfrm>
            <a:off x="567520" y="4571873"/>
            <a:ext cx="188118" cy="1138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B189E5-A318-6B3E-0282-4FA51599A267}"/>
              </a:ext>
            </a:extLst>
          </p:cNvPr>
          <p:cNvSpPr/>
          <p:nvPr/>
        </p:nvSpPr>
        <p:spPr>
          <a:xfrm>
            <a:off x="4414422" y="4196518"/>
            <a:ext cx="188118" cy="1310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86AAC8-EF27-50F5-57E2-5CB40866DDA3}"/>
              </a:ext>
            </a:extLst>
          </p:cNvPr>
          <p:cNvSpPr/>
          <p:nvPr/>
        </p:nvSpPr>
        <p:spPr>
          <a:xfrm>
            <a:off x="8614298" y="4856434"/>
            <a:ext cx="188118" cy="82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6F1537-BCE9-5C63-4170-6C7BC00780DB}"/>
              </a:ext>
            </a:extLst>
          </p:cNvPr>
          <p:cNvSpPr txBox="1"/>
          <p:nvPr/>
        </p:nvSpPr>
        <p:spPr>
          <a:xfrm>
            <a:off x="2392919" y="4853846"/>
            <a:ext cx="12112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spc="-100" dirty="0">
                <a:solidFill>
                  <a:srgbClr val="595959"/>
                </a:solidFill>
                <a:latin typeface="+mn-ea"/>
              </a:rPr>
              <a:t>전국평균</a:t>
            </a:r>
            <a:r>
              <a:rPr lang="en-US" altLang="ko-KR" sz="1200" spc="-100" dirty="0">
                <a:solidFill>
                  <a:srgbClr val="595959"/>
                </a:solidFill>
                <a:latin typeface="+mn-ea"/>
              </a:rPr>
              <a:t>: 1.70% </a:t>
            </a:r>
            <a:endParaRPr lang="ko-KR" altLang="en-US" sz="12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2FC498-C7CF-663B-49B4-BF251D27CDBF}"/>
              </a:ext>
            </a:extLst>
          </p:cNvPr>
          <p:cNvSpPr txBox="1"/>
          <p:nvPr/>
        </p:nvSpPr>
        <p:spPr>
          <a:xfrm>
            <a:off x="6539312" y="4727077"/>
            <a:ext cx="12423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spc="-100" dirty="0">
                <a:solidFill>
                  <a:srgbClr val="595959"/>
                </a:solidFill>
                <a:latin typeface="+mn-ea"/>
              </a:rPr>
              <a:t>전국평균</a:t>
            </a:r>
            <a:r>
              <a:rPr lang="en-US" altLang="ko-KR" sz="1200" spc="-100" dirty="0">
                <a:solidFill>
                  <a:srgbClr val="595959"/>
                </a:solidFill>
                <a:latin typeface="+mn-ea"/>
              </a:rPr>
              <a:t>: 1.61 % </a:t>
            </a:r>
            <a:endParaRPr lang="ko-KR" altLang="en-US" sz="12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86DEA5-CDAA-39A0-233D-3DFF135F50A2}"/>
              </a:ext>
            </a:extLst>
          </p:cNvPr>
          <p:cNvSpPr txBox="1"/>
          <p:nvPr/>
        </p:nvSpPr>
        <p:spPr>
          <a:xfrm>
            <a:off x="10451910" y="4910060"/>
            <a:ext cx="12423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spc="-100" dirty="0">
                <a:solidFill>
                  <a:srgbClr val="595959"/>
                </a:solidFill>
                <a:latin typeface="+mn-ea"/>
              </a:rPr>
              <a:t>전국평균</a:t>
            </a:r>
            <a:r>
              <a:rPr lang="en-US" altLang="ko-KR" sz="1200" spc="-100" dirty="0">
                <a:solidFill>
                  <a:srgbClr val="595959"/>
                </a:solidFill>
                <a:latin typeface="+mn-ea"/>
              </a:rPr>
              <a:t>: 1.56 % </a:t>
            </a:r>
            <a:endParaRPr lang="ko-KR" altLang="en-US" sz="12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2F8743-786D-D135-B997-B9B5B8B4F172}"/>
              </a:ext>
            </a:extLst>
          </p:cNvPr>
          <p:cNvSpPr txBox="1"/>
          <p:nvPr/>
        </p:nvSpPr>
        <p:spPr>
          <a:xfrm>
            <a:off x="309517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제주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2A450B-77DB-2CD4-5BE4-9B56808A8403}"/>
              </a:ext>
            </a:extLst>
          </p:cNvPr>
          <p:cNvSpPr txBox="1"/>
          <p:nvPr/>
        </p:nvSpPr>
        <p:spPr>
          <a:xfrm>
            <a:off x="514633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rgbClr val="595959"/>
                </a:solidFill>
                <a:latin typeface="+mn-ea"/>
              </a:rPr>
              <a:t>경기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C8D9A-A08A-4572-093B-C7502581FA60}"/>
              </a:ext>
            </a:extLst>
          </p:cNvPr>
          <p:cNvSpPr txBox="1"/>
          <p:nvPr/>
        </p:nvSpPr>
        <p:spPr>
          <a:xfrm>
            <a:off x="1540213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인천</a:t>
            </a:r>
            <a:endParaRPr lang="ko-KR" altLang="en-US" sz="1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9F108C-36E3-445A-160C-BDEB6D5749F9}"/>
              </a:ext>
            </a:extLst>
          </p:cNvPr>
          <p:cNvSpPr txBox="1"/>
          <p:nvPr/>
        </p:nvSpPr>
        <p:spPr>
          <a:xfrm>
            <a:off x="1129981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충남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F903A7-FEF0-248C-4B62-F38E33815E5D}"/>
              </a:ext>
            </a:extLst>
          </p:cNvPr>
          <p:cNvSpPr txBox="1"/>
          <p:nvPr/>
        </p:nvSpPr>
        <p:spPr>
          <a:xfrm>
            <a:off x="2976025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서울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E22367-0BDA-4C39-479A-A91558C44CBB}"/>
              </a:ext>
            </a:extLst>
          </p:cNvPr>
          <p:cNvSpPr txBox="1"/>
          <p:nvPr/>
        </p:nvSpPr>
        <p:spPr>
          <a:xfrm>
            <a:off x="2770909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부산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0FDF48-CB53-EC0C-1D3A-9AA9A93E93C4}"/>
              </a:ext>
            </a:extLst>
          </p:cNvPr>
          <p:cNvSpPr txBox="1"/>
          <p:nvPr/>
        </p:nvSpPr>
        <p:spPr>
          <a:xfrm>
            <a:off x="3181141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전북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B39E02-AEC5-CBC4-177B-258C6DAC03B7}"/>
              </a:ext>
            </a:extLst>
          </p:cNvPr>
          <p:cNvSpPr txBox="1"/>
          <p:nvPr/>
        </p:nvSpPr>
        <p:spPr>
          <a:xfrm>
            <a:off x="1950445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대전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325C92-3D90-6610-527A-D992BEFCCDA1}"/>
              </a:ext>
            </a:extLst>
          </p:cNvPr>
          <p:cNvSpPr txBox="1"/>
          <p:nvPr/>
        </p:nvSpPr>
        <p:spPr>
          <a:xfrm>
            <a:off x="924865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전남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376FB0-06DE-8B1F-DF49-312388F58999}"/>
              </a:ext>
            </a:extLst>
          </p:cNvPr>
          <p:cNvSpPr txBox="1"/>
          <p:nvPr/>
        </p:nvSpPr>
        <p:spPr>
          <a:xfrm>
            <a:off x="3386253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경북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F8BA5E-2F7B-009C-861B-37DFFBE7A72B}"/>
              </a:ext>
            </a:extLst>
          </p:cNvPr>
          <p:cNvSpPr txBox="1"/>
          <p:nvPr/>
        </p:nvSpPr>
        <p:spPr>
          <a:xfrm>
            <a:off x="2565793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대구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3E4AEF-C8AC-1426-F262-09688486D9D1}"/>
              </a:ext>
            </a:extLst>
          </p:cNvPr>
          <p:cNvSpPr txBox="1"/>
          <p:nvPr/>
        </p:nvSpPr>
        <p:spPr>
          <a:xfrm>
            <a:off x="1335097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울산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7029A8-1711-5150-C437-3E805E2AE967}"/>
              </a:ext>
            </a:extLst>
          </p:cNvPr>
          <p:cNvSpPr txBox="1"/>
          <p:nvPr/>
        </p:nvSpPr>
        <p:spPr>
          <a:xfrm>
            <a:off x="1745329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광주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8F8D67-CEF8-D98A-6831-B49AFEBFB29B}"/>
              </a:ext>
            </a:extLst>
          </p:cNvPr>
          <p:cNvSpPr txBox="1"/>
          <p:nvPr/>
        </p:nvSpPr>
        <p:spPr>
          <a:xfrm>
            <a:off x="2155561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경남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778C60-7382-90D3-5A11-FBBAD96796C8}"/>
              </a:ext>
            </a:extLst>
          </p:cNvPr>
          <p:cNvSpPr txBox="1"/>
          <p:nvPr/>
        </p:nvSpPr>
        <p:spPr>
          <a:xfrm>
            <a:off x="2360677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강원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8D0348-565E-1122-0835-7CCE47A83092}"/>
              </a:ext>
            </a:extLst>
          </p:cNvPr>
          <p:cNvSpPr txBox="1"/>
          <p:nvPr/>
        </p:nvSpPr>
        <p:spPr>
          <a:xfrm>
            <a:off x="719749" y="57958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충북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EFC5-92B5-C862-0261-FDCC1CF880C8}"/>
              </a:ext>
            </a:extLst>
          </p:cNvPr>
          <p:cNvSpPr txBox="1"/>
          <p:nvPr/>
        </p:nvSpPr>
        <p:spPr>
          <a:xfrm>
            <a:off x="4584794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제주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557A32-1718-FDCF-F9B6-78D454FEDFF0}"/>
              </a:ext>
            </a:extLst>
          </p:cNvPr>
          <p:cNvSpPr txBox="1"/>
          <p:nvPr/>
        </p:nvSpPr>
        <p:spPr>
          <a:xfrm>
            <a:off x="4379667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rgbClr val="595959"/>
                </a:solidFill>
                <a:latin typeface="+mn-ea"/>
              </a:rPr>
              <a:t>경기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01AD57-1413-EF90-20E9-09306C4CAB88}"/>
              </a:ext>
            </a:extLst>
          </p:cNvPr>
          <p:cNvSpPr txBox="1"/>
          <p:nvPr/>
        </p:nvSpPr>
        <p:spPr>
          <a:xfrm>
            <a:off x="6636064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인천</a:t>
            </a:r>
            <a:endParaRPr lang="ko-KR" altLang="en-US" sz="1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6605BF-EC1A-EB65-B842-9DB050737FD0}"/>
              </a:ext>
            </a:extLst>
          </p:cNvPr>
          <p:cNvSpPr txBox="1"/>
          <p:nvPr/>
        </p:nvSpPr>
        <p:spPr>
          <a:xfrm>
            <a:off x="5405302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충남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D0F090-FFBB-A22F-4113-37A173DEC6C2}"/>
              </a:ext>
            </a:extLst>
          </p:cNvPr>
          <p:cNvSpPr txBox="1"/>
          <p:nvPr/>
        </p:nvSpPr>
        <p:spPr>
          <a:xfrm>
            <a:off x="5815556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서울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46A606-C6C5-B007-259C-B7B9DC93941B}"/>
              </a:ext>
            </a:extLst>
          </p:cNvPr>
          <p:cNvSpPr txBox="1"/>
          <p:nvPr/>
        </p:nvSpPr>
        <p:spPr>
          <a:xfrm>
            <a:off x="7046318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부산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4FBD39-8A32-BBE9-5705-D4D0ABE4262D}"/>
              </a:ext>
            </a:extLst>
          </p:cNvPr>
          <p:cNvSpPr txBox="1"/>
          <p:nvPr/>
        </p:nvSpPr>
        <p:spPr>
          <a:xfrm>
            <a:off x="7251445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전북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05D702-D829-9CB9-77D8-453B78808D7A}"/>
              </a:ext>
            </a:extLst>
          </p:cNvPr>
          <p:cNvSpPr txBox="1"/>
          <p:nvPr/>
        </p:nvSpPr>
        <p:spPr>
          <a:xfrm>
            <a:off x="6430937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대전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3C6237-4BBC-500A-F183-2A79A23DF179}"/>
              </a:ext>
            </a:extLst>
          </p:cNvPr>
          <p:cNvSpPr txBox="1"/>
          <p:nvPr/>
        </p:nvSpPr>
        <p:spPr>
          <a:xfrm>
            <a:off x="4995048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전남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DC2BAD-00BE-FA3F-E91D-DDFA6BF8E309}"/>
              </a:ext>
            </a:extLst>
          </p:cNvPr>
          <p:cNvSpPr txBox="1"/>
          <p:nvPr/>
        </p:nvSpPr>
        <p:spPr>
          <a:xfrm>
            <a:off x="7456577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경북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99ABD2-C2F8-51E9-8A66-5E296638FD9D}"/>
              </a:ext>
            </a:extLst>
          </p:cNvPr>
          <p:cNvSpPr txBox="1"/>
          <p:nvPr/>
        </p:nvSpPr>
        <p:spPr>
          <a:xfrm>
            <a:off x="6841191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대구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BBFE48-E801-C445-AF54-C54A11CE2981}"/>
              </a:ext>
            </a:extLst>
          </p:cNvPr>
          <p:cNvSpPr txBox="1"/>
          <p:nvPr/>
        </p:nvSpPr>
        <p:spPr>
          <a:xfrm>
            <a:off x="5200175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울산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39D34F-2679-4BED-9BAE-F856BFF71185}"/>
              </a:ext>
            </a:extLst>
          </p:cNvPr>
          <p:cNvSpPr txBox="1"/>
          <p:nvPr/>
        </p:nvSpPr>
        <p:spPr>
          <a:xfrm>
            <a:off x="6020683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광주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F7E398-F77E-5B94-4998-C0521C7B3BC2}"/>
              </a:ext>
            </a:extLst>
          </p:cNvPr>
          <p:cNvSpPr txBox="1"/>
          <p:nvPr/>
        </p:nvSpPr>
        <p:spPr>
          <a:xfrm>
            <a:off x="5610429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경남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729C41-3D82-EBD2-5127-737B65D5087D}"/>
              </a:ext>
            </a:extLst>
          </p:cNvPr>
          <p:cNvSpPr txBox="1"/>
          <p:nvPr/>
        </p:nvSpPr>
        <p:spPr>
          <a:xfrm>
            <a:off x="6225810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강원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BD3C16-5E4D-690F-1E99-240C2F194A55}"/>
              </a:ext>
            </a:extLst>
          </p:cNvPr>
          <p:cNvSpPr txBox="1"/>
          <p:nvPr/>
        </p:nvSpPr>
        <p:spPr>
          <a:xfrm>
            <a:off x="4789921" y="5783158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충북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A46494-8FB5-5D49-BA6D-40598F93A605}"/>
              </a:ext>
            </a:extLst>
          </p:cNvPr>
          <p:cNvSpPr txBox="1"/>
          <p:nvPr/>
        </p:nvSpPr>
        <p:spPr>
          <a:xfrm>
            <a:off x="4132255" y="5577166"/>
            <a:ext cx="4238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95959"/>
                </a:solidFill>
                <a:latin typeface="+mn-ea"/>
              </a:rPr>
              <a:t>(%)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D42F82-3FF8-D14C-86E0-3E854C9F6BF7}"/>
              </a:ext>
            </a:extLst>
          </p:cNvPr>
          <p:cNvSpPr txBox="1"/>
          <p:nvPr/>
        </p:nvSpPr>
        <p:spPr>
          <a:xfrm>
            <a:off x="8356766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제주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32E45A-69C3-A267-572D-F1044B2E3178}"/>
              </a:ext>
            </a:extLst>
          </p:cNvPr>
          <p:cNvSpPr txBox="1"/>
          <p:nvPr/>
        </p:nvSpPr>
        <p:spPr>
          <a:xfrm>
            <a:off x="8562820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rgbClr val="595959"/>
                </a:solidFill>
                <a:latin typeface="+mn-ea"/>
              </a:rPr>
              <a:t>경기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333B92-2844-3B66-1BF5-D9ADD93A4AC7}"/>
              </a:ext>
            </a:extLst>
          </p:cNvPr>
          <p:cNvSpPr txBox="1"/>
          <p:nvPr/>
        </p:nvSpPr>
        <p:spPr>
          <a:xfrm>
            <a:off x="8768874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인천</a:t>
            </a:r>
            <a:endParaRPr lang="ko-KR" altLang="en-US" sz="1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6DFC1C-39BA-4A3E-A347-8D9BA8244D86}"/>
              </a:ext>
            </a:extLst>
          </p:cNvPr>
          <p:cNvSpPr txBox="1"/>
          <p:nvPr/>
        </p:nvSpPr>
        <p:spPr>
          <a:xfrm>
            <a:off x="9387036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충남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5595CE-E5FE-A9A9-33ED-7316377A2735}"/>
              </a:ext>
            </a:extLst>
          </p:cNvPr>
          <p:cNvSpPr txBox="1"/>
          <p:nvPr/>
        </p:nvSpPr>
        <p:spPr>
          <a:xfrm>
            <a:off x="11241522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서울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7E048A-92C4-EE12-3CA2-353BD742ED8F}"/>
              </a:ext>
            </a:extLst>
          </p:cNvPr>
          <p:cNvSpPr txBox="1"/>
          <p:nvPr/>
        </p:nvSpPr>
        <p:spPr>
          <a:xfrm>
            <a:off x="11035468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부산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4A7CD1-6098-50E1-98E4-B35562D07636}"/>
              </a:ext>
            </a:extLst>
          </p:cNvPr>
          <p:cNvSpPr txBox="1"/>
          <p:nvPr/>
        </p:nvSpPr>
        <p:spPr>
          <a:xfrm>
            <a:off x="10623360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전북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AA2442-B9D8-34CB-F4B0-532E224D308A}"/>
              </a:ext>
            </a:extLst>
          </p:cNvPr>
          <p:cNvSpPr txBox="1"/>
          <p:nvPr/>
        </p:nvSpPr>
        <p:spPr>
          <a:xfrm>
            <a:off x="10417306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대전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0DE5BA-9B88-D47D-F2BB-76A97DDD547E}"/>
              </a:ext>
            </a:extLst>
          </p:cNvPr>
          <p:cNvSpPr txBox="1"/>
          <p:nvPr/>
        </p:nvSpPr>
        <p:spPr>
          <a:xfrm>
            <a:off x="8974928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전남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222B91-CD74-0A56-C378-4D3ECC5BFB27}"/>
              </a:ext>
            </a:extLst>
          </p:cNvPr>
          <p:cNvSpPr txBox="1"/>
          <p:nvPr/>
        </p:nvSpPr>
        <p:spPr>
          <a:xfrm>
            <a:off x="10829414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경북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E45077-9B24-2498-BE33-C976634ECA2F}"/>
              </a:ext>
            </a:extLst>
          </p:cNvPr>
          <p:cNvSpPr txBox="1"/>
          <p:nvPr/>
        </p:nvSpPr>
        <p:spPr>
          <a:xfrm>
            <a:off x="10211252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대구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3A9D4D3-0FAF-A662-C063-826D21AFA62D}"/>
              </a:ext>
            </a:extLst>
          </p:cNvPr>
          <p:cNvSpPr txBox="1"/>
          <p:nvPr/>
        </p:nvSpPr>
        <p:spPr>
          <a:xfrm>
            <a:off x="11447574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울산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331D96-B269-887D-C8DA-4EEEA4C98D5F}"/>
              </a:ext>
            </a:extLst>
          </p:cNvPr>
          <p:cNvSpPr txBox="1"/>
          <p:nvPr/>
        </p:nvSpPr>
        <p:spPr>
          <a:xfrm>
            <a:off x="9593090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광주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FFC859-EDE1-1F23-2FEF-96D8596C6896}"/>
              </a:ext>
            </a:extLst>
          </p:cNvPr>
          <p:cNvSpPr txBox="1"/>
          <p:nvPr/>
        </p:nvSpPr>
        <p:spPr>
          <a:xfrm>
            <a:off x="9799144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경남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2A37F3-2812-E523-739E-DDE374CB79A3}"/>
              </a:ext>
            </a:extLst>
          </p:cNvPr>
          <p:cNvSpPr txBox="1"/>
          <p:nvPr/>
        </p:nvSpPr>
        <p:spPr>
          <a:xfrm>
            <a:off x="10005198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강원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1343BC-4CFB-5FDA-26CF-BA6358661713}"/>
              </a:ext>
            </a:extLst>
          </p:cNvPr>
          <p:cNvSpPr txBox="1"/>
          <p:nvPr/>
        </p:nvSpPr>
        <p:spPr>
          <a:xfrm>
            <a:off x="9180982" y="577986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충북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708E3DC-6678-400A-5973-1D534920ADA4}"/>
              </a:ext>
            </a:extLst>
          </p:cNvPr>
          <p:cNvSpPr/>
          <p:nvPr/>
        </p:nvSpPr>
        <p:spPr>
          <a:xfrm>
            <a:off x="5471622" y="1301011"/>
            <a:ext cx="2533650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전승호</a:t>
            </a:r>
            <a:r>
              <a:rPr lang="en-US" altLang="ko-KR" dirty="0"/>
              <a:t>,</a:t>
            </a:r>
            <a:r>
              <a:rPr lang="ko-KR" altLang="en-US" dirty="0"/>
              <a:t>김한수</a:t>
            </a:r>
            <a:r>
              <a:rPr lang="en-US" altLang="ko-KR" dirty="0"/>
              <a:t>(2024) </a:t>
            </a:r>
            <a:r>
              <a:rPr lang="ko-KR" altLang="en-US" dirty="0"/>
              <a:t>논문 참고함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93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546193B5-E483-09B6-DF93-F1FC3CC0F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449"/>
          <a:stretch/>
        </p:blipFill>
        <p:spPr>
          <a:xfrm>
            <a:off x="149428" y="4075701"/>
            <a:ext cx="3581691" cy="163405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80F713B-69EE-1434-5B26-AC97BFE38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34" t="85607"/>
          <a:stretch/>
        </p:blipFill>
        <p:spPr>
          <a:xfrm>
            <a:off x="471636" y="5716352"/>
            <a:ext cx="3193671" cy="29069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DD373DF-68DA-AB67-917E-58344FD1B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206"/>
          <a:stretch/>
        </p:blipFill>
        <p:spPr>
          <a:xfrm>
            <a:off x="4169310" y="4075701"/>
            <a:ext cx="3581691" cy="16365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0070416-6CA0-B729-4D9D-D88FF86B9C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102"/>
          <a:stretch/>
        </p:blipFill>
        <p:spPr>
          <a:xfrm>
            <a:off x="8304444" y="4075701"/>
            <a:ext cx="3581690" cy="163248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C2E334E-EB78-B25D-5028-D279C431EECC}"/>
              </a:ext>
            </a:extLst>
          </p:cNvPr>
          <p:cNvSpPr txBox="1"/>
          <p:nvPr/>
        </p:nvSpPr>
        <p:spPr>
          <a:xfrm>
            <a:off x="593584" y="3742408"/>
            <a:ext cx="2847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00" dirty="0">
                <a:solidFill>
                  <a:srgbClr val="595959"/>
                </a:solidFill>
                <a:latin typeface="+mn-ea"/>
              </a:rPr>
              <a:t>인구 증가율 </a:t>
            </a:r>
            <a:r>
              <a:rPr lang="en-US" altLang="ko-KR" sz="1400" b="1" spc="-100" dirty="0">
                <a:solidFill>
                  <a:srgbClr val="595959"/>
                </a:solidFill>
                <a:latin typeface="+mn-ea"/>
              </a:rPr>
              <a:t>(%, 2013~2023 </a:t>
            </a:r>
            <a:r>
              <a:rPr lang="ko-KR" altLang="en-US" sz="1400" b="1" spc="-100" dirty="0">
                <a:solidFill>
                  <a:srgbClr val="595959"/>
                </a:solidFill>
                <a:latin typeface="+mn-ea"/>
              </a:rPr>
              <a:t>연평균</a:t>
            </a:r>
            <a:r>
              <a:rPr lang="en-US" altLang="ko-KR" sz="1400" b="1" spc="-100" dirty="0">
                <a:solidFill>
                  <a:srgbClr val="595959"/>
                </a:solidFill>
                <a:latin typeface="+mn-ea"/>
              </a:rPr>
              <a:t>)</a:t>
            </a:r>
            <a:endParaRPr lang="ko-KR" altLang="en-US" sz="14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34396B-3A52-51C5-FD6F-3060546BD673}"/>
              </a:ext>
            </a:extLst>
          </p:cNvPr>
          <p:cNvSpPr txBox="1"/>
          <p:nvPr/>
        </p:nvSpPr>
        <p:spPr>
          <a:xfrm>
            <a:off x="2301875" y="4779511"/>
            <a:ext cx="14593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595959"/>
                </a:solidFill>
                <a:latin typeface="+mn-ea"/>
              </a:rPr>
              <a:t>전국평균</a:t>
            </a:r>
            <a:r>
              <a:rPr lang="en-US" altLang="ko-KR" sz="1200" dirty="0">
                <a:solidFill>
                  <a:srgbClr val="595959"/>
                </a:solidFill>
                <a:latin typeface="+mn-ea"/>
              </a:rPr>
              <a:t>: 0.035 % </a:t>
            </a:r>
            <a:endParaRPr lang="ko-KR" altLang="en-US" sz="12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9BF0CE-932C-F2C5-93BD-A87AA6F3CF2C}"/>
              </a:ext>
            </a:extLst>
          </p:cNvPr>
          <p:cNvSpPr txBox="1"/>
          <p:nvPr/>
        </p:nvSpPr>
        <p:spPr>
          <a:xfrm>
            <a:off x="6449523" y="4494990"/>
            <a:ext cx="13990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595959"/>
                </a:solidFill>
                <a:latin typeface="+mn-ea"/>
              </a:rPr>
              <a:t>전국평균</a:t>
            </a:r>
            <a:r>
              <a:rPr lang="en-US" altLang="ko-KR" sz="1200" dirty="0">
                <a:solidFill>
                  <a:srgbClr val="595959"/>
                </a:solidFill>
                <a:latin typeface="+mn-ea"/>
              </a:rPr>
              <a:t>: 2.65 % </a:t>
            </a:r>
            <a:endParaRPr lang="ko-KR" altLang="en-US" sz="12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B2A032-8E83-C96C-74AA-8FD8E2DD3105}"/>
              </a:ext>
            </a:extLst>
          </p:cNvPr>
          <p:cNvSpPr txBox="1"/>
          <p:nvPr/>
        </p:nvSpPr>
        <p:spPr>
          <a:xfrm>
            <a:off x="10545273" y="4494990"/>
            <a:ext cx="13990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595959"/>
                </a:solidFill>
                <a:latin typeface="+mn-ea"/>
              </a:rPr>
              <a:t>전국평균</a:t>
            </a:r>
            <a:r>
              <a:rPr lang="en-US" altLang="ko-KR" sz="1200" dirty="0">
                <a:solidFill>
                  <a:srgbClr val="595959"/>
                </a:solidFill>
                <a:latin typeface="+mn-ea"/>
              </a:rPr>
              <a:t>: 0.80 % </a:t>
            </a:r>
            <a:endParaRPr lang="ko-KR" altLang="en-US" sz="12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1E84E4-DB44-7FD1-CE12-1894DEDA181D}"/>
              </a:ext>
            </a:extLst>
          </p:cNvPr>
          <p:cNvSpPr txBox="1"/>
          <p:nvPr/>
        </p:nvSpPr>
        <p:spPr>
          <a:xfrm>
            <a:off x="4263200" y="3742408"/>
            <a:ext cx="34878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00" dirty="0">
                <a:solidFill>
                  <a:srgbClr val="595959"/>
                </a:solidFill>
                <a:latin typeface="+mn-ea"/>
              </a:rPr>
              <a:t>지역내 총생산 증가율 </a:t>
            </a:r>
            <a:r>
              <a:rPr lang="en-US" altLang="ko-KR" sz="1400" b="1" spc="-100" dirty="0">
                <a:solidFill>
                  <a:srgbClr val="595959"/>
                </a:solidFill>
                <a:latin typeface="+mn-ea"/>
              </a:rPr>
              <a:t>(%, 2012~2022</a:t>
            </a:r>
            <a:r>
              <a:rPr lang="ko-KR" altLang="en-US" sz="1400" b="1" spc="-100" dirty="0">
                <a:solidFill>
                  <a:srgbClr val="595959"/>
                </a:solidFill>
                <a:latin typeface="+mn-ea"/>
              </a:rPr>
              <a:t> 연평균</a:t>
            </a:r>
            <a:r>
              <a:rPr lang="en-US" altLang="ko-KR" sz="1400" b="1" spc="-100" dirty="0">
                <a:solidFill>
                  <a:srgbClr val="595959"/>
                </a:solidFill>
                <a:latin typeface="+mn-ea"/>
              </a:rPr>
              <a:t>)</a:t>
            </a:r>
            <a:endParaRPr lang="ko-KR" altLang="en-US" sz="14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57D94D-4EDA-14F4-4BC1-AA4978BB5C84}"/>
              </a:ext>
            </a:extLst>
          </p:cNvPr>
          <p:cNvSpPr txBox="1"/>
          <p:nvPr/>
        </p:nvSpPr>
        <p:spPr>
          <a:xfrm>
            <a:off x="8513853" y="3742408"/>
            <a:ext cx="330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spc="-100" dirty="0">
                <a:solidFill>
                  <a:srgbClr val="595959"/>
                </a:solidFill>
                <a:latin typeface="+mn-ea"/>
              </a:rPr>
              <a:t>사업체 수 증가율 </a:t>
            </a:r>
            <a:r>
              <a:rPr lang="en-US" altLang="ko-KR" sz="1400" b="1" spc="-100" dirty="0">
                <a:solidFill>
                  <a:srgbClr val="595959"/>
                </a:solidFill>
                <a:latin typeface="+mn-ea"/>
              </a:rPr>
              <a:t>(2012~2022 </a:t>
            </a:r>
            <a:r>
              <a:rPr lang="ko-KR" altLang="en-US" sz="1400" b="1" spc="-100" dirty="0">
                <a:solidFill>
                  <a:srgbClr val="595959"/>
                </a:solidFill>
                <a:latin typeface="+mn-ea"/>
              </a:rPr>
              <a:t>연평균</a:t>
            </a:r>
            <a:r>
              <a:rPr lang="en-US" altLang="ko-KR" sz="1400" b="1" spc="-100" dirty="0">
                <a:solidFill>
                  <a:srgbClr val="595959"/>
                </a:solidFill>
                <a:latin typeface="+mn-ea"/>
              </a:rPr>
              <a:t>)</a:t>
            </a:r>
            <a:endParaRPr lang="ko-KR" altLang="en-US" sz="14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9865FE-D7E7-6C4C-119D-96427E8F881B}"/>
              </a:ext>
            </a:extLst>
          </p:cNvPr>
          <p:cNvSpPr txBox="1"/>
          <p:nvPr/>
        </p:nvSpPr>
        <p:spPr>
          <a:xfrm>
            <a:off x="8150315" y="3934305"/>
            <a:ext cx="4238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95959"/>
                </a:solidFill>
                <a:latin typeface="+mn-ea"/>
              </a:rPr>
              <a:t>(%)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522397-58D5-2BAA-ED83-EA4F1556FA38}"/>
              </a:ext>
            </a:extLst>
          </p:cNvPr>
          <p:cNvSpPr/>
          <p:nvPr/>
        </p:nvSpPr>
        <p:spPr>
          <a:xfrm>
            <a:off x="664369" y="4297823"/>
            <a:ext cx="188118" cy="7790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AA57805-C9F6-8759-8D74-630B409F0B50}"/>
              </a:ext>
            </a:extLst>
          </p:cNvPr>
          <p:cNvSpPr/>
          <p:nvPr/>
        </p:nvSpPr>
        <p:spPr>
          <a:xfrm>
            <a:off x="4296783" y="4149799"/>
            <a:ext cx="201204" cy="136517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75964DB-7D1C-DAD5-9A12-9075A5D5591E}"/>
              </a:ext>
            </a:extLst>
          </p:cNvPr>
          <p:cNvSpPr/>
          <p:nvPr/>
        </p:nvSpPr>
        <p:spPr>
          <a:xfrm>
            <a:off x="8479766" y="4147418"/>
            <a:ext cx="201204" cy="92940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61CA68-5E2D-549B-F4F7-D3197D0DCDB9}"/>
              </a:ext>
            </a:extLst>
          </p:cNvPr>
          <p:cNvSpPr txBox="1"/>
          <p:nvPr/>
        </p:nvSpPr>
        <p:spPr>
          <a:xfrm>
            <a:off x="402279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제주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E52D1C-5648-412C-A6ED-4CB35E4AB2E5}"/>
              </a:ext>
            </a:extLst>
          </p:cNvPr>
          <p:cNvSpPr txBox="1"/>
          <p:nvPr/>
        </p:nvSpPr>
        <p:spPr>
          <a:xfrm>
            <a:off x="607002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rgbClr val="595959"/>
                </a:solidFill>
                <a:latin typeface="+mn-ea"/>
              </a:rPr>
              <a:t>경기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56CA1C-AA4E-616C-3F96-F147C4412C97}"/>
              </a:ext>
            </a:extLst>
          </p:cNvPr>
          <p:cNvSpPr txBox="1"/>
          <p:nvPr/>
        </p:nvSpPr>
        <p:spPr>
          <a:xfrm>
            <a:off x="811725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인천</a:t>
            </a:r>
            <a:endParaRPr lang="ko-KR" altLang="en-US" sz="1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60F09F-5809-E36A-33C0-0D7D348F6D29}"/>
              </a:ext>
            </a:extLst>
          </p:cNvPr>
          <p:cNvSpPr txBox="1"/>
          <p:nvPr/>
        </p:nvSpPr>
        <p:spPr>
          <a:xfrm>
            <a:off x="1016448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충남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8308B7-4E6C-B990-9F6B-ABA8AAAF6AF5}"/>
              </a:ext>
            </a:extLst>
          </p:cNvPr>
          <p:cNvSpPr txBox="1"/>
          <p:nvPr/>
        </p:nvSpPr>
        <p:spPr>
          <a:xfrm>
            <a:off x="3473121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서울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1688DA-E666-779D-DC42-711F798D8589}"/>
              </a:ext>
            </a:extLst>
          </p:cNvPr>
          <p:cNvSpPr txBox="1"/>
          <p:nvPr/>
        </p:nvSpPr>
        <p:spPr>
          <a:xfrm>
            <a:off x="3268401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부산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22880C-1AEB-4036-79E3-E9312E950BB6}"/>
              </a:ext>
            </a:extLst>
          </p:cNvPr>
          <p:cNvSpPr txBox="1"/>
          <p:nvPr/>
        </p:nvSpPr>
        <p:spPr>
          <a:xfrm>
            <a:off x="3063678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전북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B3E275-78E6-73E5-E69B-273745E47E01}"/>
              </a:ext>
            </a:extLst>
          </p:cNvPr>
          <p:cNvSpPr txBox="1"/>
          <p:nvPr/>
        </p:nvSpPr>
        <p:spPr>
          <a:xfrm>
            <a:off x="2858955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대전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79E0A4-E54F-1E4B-69A5-7B945D65A6C9}"/>
              </a:ext>
            </a:extLst>
          </p:cNvPr>
          <p:cNvSpPr txBox="1"/>
          <p:nvPr/>
        </p:nvSpPr>
        <p:spPr>
          <a:xfrm>
            <a:off x="2654232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전남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2D3E2A-8E16-469C-D47A-ABE5FCD08EBC}"/>
              </a:ext>
            </a:extLst>
          </p:cNvPr>
          <p:cNvSpPr txBox="1"/>
          <p:nvPr/>
        </p:nvSpPr>
        <p:spPr>
          <a:xfrm>
            <a:off x="2449509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경북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2BCAA0-D63A-51FB-3550-A565B31360D7}"/>
              </a:ext>
            </a:extLst>
          </p:cNvPr>
          <p:cNvSpPr txBox="1"/>
          <p:nvPr/>
        </p:nvSpPr>
        <p:spPr>
          <a:xfrm>
            <a:off x="2244786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대구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47F9C1-47B3-7D6D-DA21-3CE9E879E036}"/>
              </a:ext>
            </a:extLst>
          </p:cNvPr>
          <p:cNvSpPr txBox="1"/>
          <p:nvPr/>
        </p:nvSpPr>
        <p:spPr>
          <a:xfrm>
            <a:off x="2040063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울산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138A2D-AA6F-9762-193E-E912F52B7140}"/>
              </a:ext>
            </a:extLst>
          </p:cNvPr>
          <p:cNvSpPr txBox="1"/>
          <p:nvPr/>
        </p:nvSpPr>
        <p:spPr>
          <a:xfrm>
            <a:off x="1835340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광주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A93979-54C4-7D9B-815F-B69935C8EE17}"/>
              </a:ext>
            </a:extLst>
          </p:cNvPr>
          <p:cNvSpPr txBox="1"/>
          <p:nvPr/>
        </p:nvSpPr>
        <p:spPr>
          <a:xfrm>
            <a:off x="1630617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경남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02261B-E80A-2FB1-C16B-2DF7DE52B163}"/>
              </a:ext>
            </a:extLst>
          </p:cNvPr>
          <p:cNvSpPr txBox="1"/>
          <p:nvPr/>
        </p:nvSpPr>
        <p:spPr>
          <a:xfrm>
            <a:off x="1425894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강원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ABE018-001B-C84F-2992-8561BCAC9B64}"/>
              </a:ext>
            </a:extLst>
          </p:cNvPr>
          <p:cNvSpPr txBox="1"/>
          <p:nvPr/>
        </p:nvSpPr>
        <p:spPr>
          <a:xfrm>
            <a:off x="1221171" y="5711453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충북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051581-E1C4-A1B8-CBB6-6B774CD88003}"/>
              </a:ext>
            </a:extLst>
          </p:cNvPr>
          <p:cNvSpPr txBox="1"/>
          <p:nvPr/>
        </p:nvSpPr>
        <p:spPr>
          <a:xfrm>
            <a:off x="4254792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rgbClr val="595959"/>
                </a:solidFill>
                <a:latin typeface="+mn-ea"/>
              </a:rPr>
              <a:t>경기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052AD8-547E-A64B-D05F-DD1FEA7DB47B}"/>
              </a:ext>
            </a:extLst>
          </p:cNvPr>
          <p:cNvSpPr txBox="1"/>
          <p:nvPr/>
        </p:nvSpPr>
        <p:spPr>
          <a:xfrm>
            <a:off x="7489308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울산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A011C7-C4A7-FD5D-CE5A-ACD36992F5C0}"/>
              </a:ext>
            </a:extLst>
          </p:cNvPr>
          <p:cNvSpPr txBox="1"/>
          <p:nvPr/>
        </p:nvSpPr>
        <p:spPr>
          <a:xfrm>
            <a:off x="4470426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충북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7E592A-6725-6DBB-31D5-9B66E6F6A9A9}"/>
              </a:ext>
            </a:extLst>
          </p:cNvPr>
          <p:cNvSpPr txBox="1"/>
          <p:nvPr/>
        </p:nvSpPr>
        <p:spPr>
          <a:xfrm>
            <a:off x="4686060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제주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4D548F-E2B2-935C-7CC7-BFD86C964D6C}"/>
              </a:ext>
            </a:extLst>
          </p:cNvPr>
          <p:cNvSpPr txBox="1"/>
          <p:nvPr/>
        </p:nvSpPr>
        <p:spPr>
          <a:xfrm>
            <a:off x="4901694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광주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FA5693-5E29-B771-AE79-777F2C2E985D}"/>
              </a:ext>
            </a:extLst>
          </p:cNvPr>
          <p:cNvSpPr txBox="1"/>
          <p:nvPr/>
        </p:nvSpPr>
        <p:spPr>
          <a:xfrm>
            <a:off x="5117328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인천</a:t>
            </a:r>
            <a:endParaRPr lang="ko-KR" altLang="en-US" sz="1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18688A-2A9F-BF9D-3F8D-E6AFEB62DC8F}"/>
              </a:ext>
            </a:extLst>
          </p:cNvPr>
          <p:cNvSpPr txBox="1"/>
          <p:nvPr/>
        </p:nvSpPr>
        <p:spPr>
          <a:xfrm>
            <a:off x="5332962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강원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737C4B-9E5A-600A-7056-F56CD9F6A18E}"/>
              </a:ext>
            </a:extLst>
          </p:cNvPr>
          <p:cNvSpPr txBox="1"/>
          <p:nvPr/>
        </p:nvSpPr>
        <p:spPr>
          <a:xfrm>
            <a:off x="5548596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대전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1D6722-5E57-5470-D434-DBA5E499EB54}"/>
              </a:ext>
            </a:extLst>
          </p:cNvPr>
          <p:cNvSpPr txBox="1"/>
          <p:nvPr/>
        </p:nvSpPr>
        <p:spPr>
          <a:xfrm>
            <a:off x="5764230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서울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688ECD-37AC-F4AE-3035-B42A3B2BDA8E}"/>
              </a:ext>
            </a:extLst>
          </p:cNvPr>
          <p:cNvSpPr txBox="1"/>
          <p:nvPr/>
        </p:nvSpPr>
        <p:spPr>
          <a:xfrm>
            <a:off x="5979864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충남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A3C213-B2B2-8EC1-C56B-1D3E26CBC932}"/>
              </a:ext>
            </a:extLst>
          </p:cNvPr>
          <p:cNvSpPr txBox="1"/>
          <p:nvPr/>
        </p:nvSpPr>
        <p:spPr>
          <a:xfrm>
            <a:off x="6195498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대구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D4E393-9116-EB1C-C0CB-92195C9F0E21}"/>
              </a:ext>
            </a:extLst>
          </p:cNvPr>
          <p:cNvSpPr txBox="1"/>
          <p:nvPr/>
        </p:nvSpPr>
        <p:spPr>
          <a:xfrm>
            <a:off x="6411132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부산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4F5E5D-28B8-8F1B-4DD7-76088CF44247}"/>
              </a:ext>
            </a:extLst>
          </p:cNvPr>
          <p:cNvSpPr txBox="1"/>
          <p:nvPr/>
        </p:nvSpPr>
        <p:spPr>
          <a:xfrm>
            <a:off x="6626766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전북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FF46850-958C-1E19-B0BB-9B90B2B136BB}"/>
              </a:ext>
            </a:extLst>
          </p:cNvPr>
          <p:cNvSpPr txBox="1"/>
          <p:nvPr/>
        </p:nvSpPr>
        <p:spPr>
          <a:xfrm>
            <a:off x="6842400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경북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24B1FF-10AB-5B17-F56B-3B1B388C399F}"/>
              </a:ext>
            </a:extLst>
          </p:cNvPr>
          <p:cNvSpPr txBox="1"/>
          <p:nvPr/>
        </p:nvSpPr>
        <p:spPr>
          <a:xfrm>
            <a:off x="7058034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전남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5B6B24-4D4A-A3A4-5CF5-48377688DA14}"/>
              </a:ext>
            </a:extLst>
          </p:cNvPr>
          <p:cNvSpPr txBox="1"/>
          <p:nvPr/>
        </p:nvSpPr>
        <p:spPr>
          <a:xfrm>
            <a:off x="7273668" y="5700051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경남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CBDDDA4-50D7-E721-3FC1-F49201FBF02F}"/>
              </a:ext>
            </a:extLst>
          </p:cNvPr>
          <p:cNvSpPr txBox="1"/>
          <p:nvPr/>
        </p:nvSpPr>
        <p:spPr>
          <a:xfrm>
            <a:off x="8450556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rgbClr val="595959"/>
                </a:solidFill>
                <a:latin typeface="+mn-ea"/>
              </a:rPr>
              <a:t>경기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C9B41E-1E41-FFA8-9720-848DFDDC6EDC}"/>
              </a:ext>
            </a:extLst>
          </p:cNvPr>
          <p:cNvSpPr txBox="1"/>
          <p:nvPr/>
        </p:nvSpPr>
        <p:spPr>
          <a:xfrm>
            <a:off x="8662474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충남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2B3D9FB-3F9B-9BF3-DDD3-0C540BDA78B7}"/>
              </a:ext>
            </a:extLst>
          </p:cNvPr>
          <p:cNvSpPr txBox="1"/>
          <p:nvPr/>
        </p:nvSpPr>
        <p:spPr>
          <a:xfrm>
            <a:off x="8874392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충북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B50DF8-1F1A-83D6-FB9B-4810D8EFDA1F}"/>
              </a:ext>
            </a:extLst>
          </p:cNvPr>
          <p:cNvSpPr txBox="1"/>
          <p:nvPr/>
        </p:nvSpPr>
        <p:spPr>
          <a:xfrm>
            <a:off x="9086310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제주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E957DF-D144-1C09-4540-C3B465D5F431}"/>
              </a:ext>
            </a:extLst>
          </p:cNvPr>
          <p:cNvSpPr txBox="1"/>
          <p:nvPr/>
        </p:nvSpPr>
        <p:spPr>
          <a:xfrm>
            <a:off x="9298228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전남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CD7C1C-2738-2556-923D-FF6CBA993A3C}"/>
              </a:ext>
            </a:extLst>
          </p:cNvPr>
          <p:cNvSpPr txBox="1"/>
          <p:nvPr/>
        </p:nvSpPr>
        <p:spPr>
          <a:xfrm>
            <a:off x="9510146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인천</a:t>
            </a:r>
            <a:endParaRPr lang="ko-KR" altLang="en-US" sz="1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BF95A8F-756E-1370-B10C-E98604A6C0E2}"/>
              </a:ext>
            </a:extLst>
          </p:cNvPr>
          <p:cNvSpPr txBox="1"/>
          <p:nvPr/>
        </p:nvSpPr>
        <p:spPr>
          <a:xfrm>
            <a:off x="9722064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강원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81F3F57-8C2E-FAF7-DD11-2E186B08597E}"/>
              </a:ext>
            </a:extLst>
          </p:cNvPr>
          <p:cNvSpPr txBox="1"/>
          <p:nvPr/>
        </p:nvSpPr>
        <p:spPr>
          <a:xfrm>
            <a:off x="9933982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경북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861A72-991E-030B-3933-9E86F291AF30}"/>
              </a:ext>
            </a:extLst>
          </p:cNvPr>
          <p:cNvSpPr txBox="1"/>
          <p:nvPr/>
        </p:nvSpPr>
        <p:spPr>
          <a:xfrm>
            <a:off x="10145900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전북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B47C2F-9822-C11A-B696-1F5355CC4884}"/>
              </a:ext>
            </a:extLst>
          </p:cNvPr>
          <p:cNvSpPr txBox="1"/>
          <p:nvPr/>
        </p:nvSpPr>
        <p:spPr>
          <a:xfrm>
            <a:off x="10357818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경남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FBA3BD-09FD-574A-658C-014C43373D55}"/>
              </a:ext>
            </a:extLst>
          </p:cNvPr>
          <p:cNvSpPr txBox="1"/>
          <p:nvPr/>
        </p:nvSpPr>
        <p:spPr>
          <a:xfrm>
            <a:off x="10569736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대전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AC824E-A9ED-0DB7-7715-2D05DC13741D}"/>
              </a:ext>
            </a:extLst>
          </p:cNvPr>
          <p:cNvSpPr txBox="1"/>
          <p:nvPr/>
        </p:nvSpPr>
        <p:spPr>
          <a:xfrm>
            <a:off x="10781654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서울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3FC433-1F8E-AD9A-4076-565D93F4D804}"/>
              </a:ext>
            </a:extLst>
          </p:cNvPr>
          <p:cNvSpPr txBox="1"/>
          <p:nvPr/>
        </p:nvSpPr>
        <p:spPr>
          <a:xfrm>
            <a:off x="10993572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부산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574BAF0-A560-DEEC-C303-D1B9AD7EA0F2}"/>
              </a:ext>
            </a:extLst>
          </p:cNvPr>
          <p:cNvSpPr txBox="1"/>
          <p:nvPr/>
        </p:nvSpPr>
        <p:spPr>
          <a:xfrm>
            <a:off x="11205490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광주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E0F45C9-DC6D-F5AC-7F25-C776AD0850A0}"/>
              </a:ext>
            </a:extLst>
          </p:cNvPr>
          <p:cNvSpPr txBox="1"/>
          <p:nvPr/>
        </p:nvSpPr>
        <p:spPr>
          <a:xfrm>
            <a:off x="11417408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울산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AE9A04-0CFB-27DF-B4B0-7BF6ACF02039}"/>
              </a:ext>
            </a:extLst>
          </p:cNvPr>
          <p:cNvSpPr txBox="1"/>
          <p:nvPr/>
        </p:nvSpPr>
        <p:spPr>
          <a:xfrm>
            <a:off x="11629321" y="5680126"/>
            <a:ext cx="27144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100" spc="-100" dirty="0">
                <a:solidFill>
                  <a:srgbClr val="595959"/>
                </a:solidFill>
                <a:latin typeface="+mn-ea"/>
              </a:rPr>
              <a:t>대구</a:t>
            </a:r>
            <a:endParaRPr lang="en-US" altLang="ko-KR" sz="1100" spc="-1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844C845-4865-7B5E-CE3F-185B8ECFCF98}"/>
              </a:ext>
            </a:extLst>
          </p:cNvPr>
          <p:cNvSpPr/>
          <p:nvPr/>
        </p:nvSpPr>
        <p:spPr>
          <a:xfrm>
            <a:off x="5471622" y="1301011"/>
            <a:ext cx="2533650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전승호</a:t>
            </a:r>
            <a:r>
              <a:rPr lang="en-US" altLang="ko-KR" dirty="0"/>
              <a:t>,</a:t>
            </a:r>
            <a:r>
              <a:rPr lang="ko-KR" altLang="en-US" dirty="0"/>
              <a:t>김한수</a:t>
            </a:r>
            <a:r>
              <a:rPr lang="en-US" altLang="ko-KR" dirty="0"/>
              <a:t>(2024) </a:t>
            </a:r>
            <a:r>
              <a:rPr lang="ko-KR" altLang="en-US" dirty="0"/>
              <a:t>논문 참고함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54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191</Words>
  <Application>Microsoft Office PowerPoint</Application>
  <PresentationFormat>와이드스크린</PresentationFormat>
  <Paragraphs>115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Seungho Jeon</dc:creator>
  <cp:lastModifiedBy>Seungho Jeon</cp:lastModifiedBy>
  <cp:revision>4</cp:revision>
  <dcterms:created xsi:type="dcterms:W3CDTF">2025-08-06T01:12:33Z</dcterms:created>
  <dcterms:modified xsi:type="dcterms:W3CDTF">2025-08-12T04:09:31Z</dcterms:modified>
</cp:coreProperties>
</file>