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9" autoAdjust="0"/>
    <p:restoredTop sz="94660"/>
  </p:normalViewPr>
  <p:slideViewPr>
    <p:cSldViewPr snapToGrid="0">
      <p:cViewPr>
        <p:scale>
          <a:sx n="125" d="100"/>
          <a:sy n="125" d="100"/>
        </p:scale>
        <p:origin x="216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KTOP\Desktop\Github\platForm\&#51204;&#47928;&#44032;WorkShop\%5b3-2%5d%20&#44221;&#44592;&#46020;%20&#53468;&#50577;&#44305;%20&#51104;&#51116;&#47049;%20&#44277;&#44036;&#51221;&#48372;%20&#44396;&#52629;\&#49884;&#44400;&#48324;%20&#53468;&#50577;&#44305;%20&#51104;&#51116;&#4704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KTOP\Desktop\Github\platForm\&#51204;&#47928;&#44032;WorkShop\%5b3-2%5d%20&#44221;&#44592;&#46020;%20&#53468;&#50577;&#44305;%20&#51104;&#51116;&#47049;%20&#44277;&#44036;&#51221;&#48372;%20&#44396;&#52629;\&#49884;&#44400;&#48324;%20&#53468;&#50577;&#44305;%20&#51104;&#51116;&#4704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KTOP\Desktop\Github\platForm\&#51204;&#47928;&#44032;WorkShop\%5b3-2%5d%20&#44221;&#44592;&#46020;%20&#53468;&#50577;&#44305;%20&#51104;&#51116;&#47049;%20&#44277;&#44036;&#51221;&#48372;%20&#44396;&#52629;\&#49884;&#44400;&#48324;%20&#53468;&#50577;&#44305;%20&#51104;&#51116;&#4704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149840496038419E-2"/>
          <c:y val="4.0048950454236204E-2"/>
          <c:w val="0.80385282530833346"/>
          <c:h val="0.668786931617994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Sheet2!$C$40</c:f>
              <c:strCache>
                <c:ptCount val="1"/>
                <c:pt idx="0">
                  <c:v>Technical potential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Sheet2!$A$42:$A$72</c:f>
              <c:strCache>
                <c:ptCount val="31"/>
                <c:pt idx="0">
                  <c:v>Hwaseong-si</c:v>
                </c:pt>
                <c:pt idx="1">
                  <c:v>Paju-si</c:v>
                </c:pt>
                <c:pt idx="2">
                  <c:v>Pyeongtaek-si</c:v>
                </c:pt>
                <c:pt idx="3">
                  <c:v>Yeoju-si</c:v>
                </c:pt>
                <c:pt idx="4">
                  <c:v>Icheon-si</c:v>
                </c:pt>
                <c:pt idx="5">
                  <c:v>Anseong-si</c:v>
                </c:pt>
                <c:pt idx="6">
                  <c:v>Yongin-si</c:v>
                </c:pt>
                <c:pt idx="7">
                  <c:v>Pocheon-si</c:v>
                </c:pt>
                <c:pt idx="8">
                  <c:v>Yeoncheon-gun</c:v>
                </c:pt>
                <c:pt idx="9">
                  <c:v>Yangpyeong-gun</c:v>
                </c:pt>
                <c:pt idx="10">
                  <c:v>Gimpo-si</c:v>
                </c:pt>
                <c:pt idx="11">
                  <c:v>Goyang-si</c:v>
                </c:pt>
                <c:pt idx="12">
                  <c:v>Namyangju-si</c:v>
                </c:pt>
                <c:pt idx="13">
                  <c:v>Yangju-si</c:v>
                </c:pt>
                <c:pt idx="14">
                  <c:v>Gwangju-si</c:v>
                </c:pt>
                <c:pt idx="15">
                  <c:v>Gapyeong-gun</c:v>
                </c:pt>
                <c:pt idx="16">
                  <c:v>Ansan-si</c:v>
                </c:pt>
                <c:pt idx="17">
                  <c:v>Siheung-si</c:v>
                </c:pt>
                <c:pt idx="18">
                  <c:v>Suwon-si</c:v>
                </c:pt>
                <c:pt idx="19">
                  <c:v>Seongnam-si</c:v>
                </c:pt>
                <c:pt idx="20">
                  <c:v>Bucheon-si</c:v>
                </c:pt>
                <c:pt idx="21">
                  <c:v>Hanam-si</c:v>
                </c:pt>
                <c:pt idx="22">
                  <c:v>Uijeongbu-si</c:v>
                </c:pt>
                <c:pt idx="23">
                  <c:v>Osan-si</c:v>
                </c:pt>
                <c:pt idx="24">
                  <c:v>Anyang-si</c:v>
                </c:pt>
                <c:pt idx="25">
                  <c:v>Gwangmyeong-si</c:v>
                </c:pt>
                <c:pt idx="26">
                  <c:v>Dongducheon-si</c:v>
                </c:pt>
                <c:pt idx="27">
                  <c:v>Uiwang-si</c:v>
                </c:pt>
                <c:pt idx="28">
                  <c:v>Gunpo-si</c:v>
                </c:pt>
                <c:pt idx="29">
                  <c:v>Guri-si</c:v>
                </c:pt>
                <c:pt idx="30">
                  <c:v>Gwacheon-si</c:v>
                </c:pt>
              </c:strCache>
            </c:strRef>
          </c:cat>
          <c:val>
            <c:numRef>
              <c:f>Sheet2!$C$42:$C$72</c:f>
              <c:numCache>
                <c:formatCode>0</c:formatCode>
                <c:ptCount val="31"/>
                <c:pt idx="0">
                  <c:v>44751.392991897432</c:v>
                </c:pt>
                <c:pt idx="1">
                  <c:v>31355.336931794514</c:v>
                </c:pt>
                <c:pt idx="2">
                  <c:v>31245.400532437368</c:v>
                </c:pt>
                <c:pt idx="3">
                  <c:v>27735.132525380792</c:v>
                </c:pt>
                <c:pt idx="4">
                  <c:v>27055.708066988154</c:v>
                </c:pt>
                <c:pt idx="5">
                  <c:v>26854.336309870869</c:v>
                </c:pt>
                <c:pt idx="6">
                  <c:v>24151.977285743757</c:v>
                </c:pt>
                <c:pt idx="7">
                  <c:v>21840.895466752601</c:v>
                </c:pt>
                <c:pt idx="8">
                  <c:v>19327.554148223146</c:v>
                </c:pt>
                <c:pt idx="9">
                  <c:v>18350.067029442034</c:v>
                </c:pt>
                <c:pt idx="10">
                  <c:v>16960.33486496273</c:v>
                </c:pt>
                <c:pt idx="11">
                  <c:v>14593.03026418845</c:v>
                </c:pt>
                <c:pt idx="12">
                  <c:v>12899.100715625664</c:v>
                </c:pt>
                <c:pt idx="13">
                  <c:v>11762.539121880636</c:v>
                </c:pt>
                <c:pt idx="14">
                  <c:v>10988.834203464858</c:v>
                </c:pt>
                <c:pt idx="15">
                  <c:v>9793.6831244079513</c:v>
                </c:pt>
                <c:pt idx="16">
                  <c:v>8871.1323354231117</c:v>
                </c:pt>
                <c:pt idx="17">
                  <c:v>8668.5007439447181</c:v>
                </c:pt>
                <c:pt idx="18">
                  <c:v>7935.4560050335003</c:v>
                </c:pt>
                <c:pt idx="19">
                  <c:v>5711.5137585405673</c:v>
                </c:pt>
                <c:pt idx="20">
                  <c:v>3823.426548084667</c:v>
                </c:pt>
                <c:pt idx="21">
                  <c:v>3446.780221259145</c:v>
                </c:pt>
                <c:pt idx="22">
                  <c:v>2950.3734714636626</c:v>
                </c:pt>
                <c:pt idx="23">
                  <c:v>2853.9785406570368</c:v>
                </c:pt>
                <c:pt idx="24">
                  <c:v>2276.9368646054131</c:v>
                </c:pt>
                <c:pt idx="25">
                  <c:v>2219.2646619820498</c:v>
                </c:pt>
                <c:pt idx="26">
                  <c:v>2082.0128753843478</c:v>
                </c:pt>
                <c:pt idx="27">
                  <c:v>2005.9091581458854</c:v>
                </c:pt>
                <c:pt idx="28">
                  <c:v>1737.5953858203882</c:v>
                </c:pt>
                <c:pt idx="29">
                  <c:v>1694.4436725592789</c:v>
                </c:pt>
                <c:pt idx="30">
                  <c:v>1188.7077430954027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9D-4243-A93B-8457F2669C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52924847"/>
        <c:axId val="352917647"/>
      </c:barChart>
      <c:scatterChart>
        <c:scatterStyle val="lineMarker"/>
        <c:varyColors val="0"/>
        <c:ser>
          <c:idx val="1"/>
          <c:order val="1"/>
          <c:tx>
            <c:strRef>
              <c:f>Sheet2!$D$40</c:f>
              <c:strCache>
                <c:ptCount val="1"/>
                <c:pt idx="0">
                  <c:v>Administrative Area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Sheet2!$A$42:$A$72</c:f>
              <c:strCache>
                <c:ptCount val="31"/>
                <c:pt idx="0">
                  <c:v>Hwaseong-si</c:v>
                </c:pt>
                <c:pt idx="1">
                  <c:v>Paju-si</c:v>
                </c:pt>
                <c:pt idx="2">
                  <c:v>Pyeongtaek-si</c:v>
                </c:pt>
                <c:pt idx="3">
                  <c:v>Yeoju-si</c:v>
                </c:pt>
                <c:pt idx="4">
                  <c:v>Icheon-si</c:v>
                </c:pt>
                <c:pt idx="5">
                  <c:v>Anseong-si</c:v>
                </c:pt>
                <c:pt idx="6">
                  <c:v>Yongin-si</c:v>
                </c:pt>
                <c:pt idx="7">
                  <c:v>Pocheon-si</c:v>
                </c:pt>
                <c:pt idx="8">
                  <c:v>Yeoncheon-gun</c:v>
                </c:pt>
                <c:pt idx="9">
                  <c:v>Yangpyeong-gun</c:v>
                </c:pt>
                <c:pt idx="10">
                  <c:v>Gimpo-si</c:v>
                </c:pt>
                <c:pt idx="11">
                  <c:v>Goyang-si</c:v>
                </c:pt>
                <c:pt idx="12">
                  <c:v>Namyangju-si</c:v>
                </c:pt>
                <c:pt idx="13">
                  <c:v>Yangju-si</c:v>
                </c:pt>
                <c:pt idx="14">
                  <c:v>Gwangju-si</c:v>
                </c:pt>
                <c:pt idx="15">
                  <c:v>Gapyeong-gun</c:v>
                </c:pt>
                <c:pt idx="16">
                  <c:v>Ansan-si</c:v>
                </c:pt>
                <c:pt idx="17">
                  <c:v>Siheung-si</c:v>
                </c:pt>
                <c:pt idx="18">
                  <c:v>Suwon-si</c:v>
                </c:pt>
                <c:pt idx="19">
                  <c:v>Seongnam-si</c:v>
                </c:pt>
                <c:pt idx="20">
                  <c:v>Bucheon-si</c:v>
                </c:pt>
                <c:pt idx="21">
                  <c:v>Hanam-si</c:v>
                </c:pt>
                <c:pt idx="22">
                  <c:v>Uijeongbu-si</c:v>
                </c:pt>
                <c:pt idx="23">
                  <c:v>Osan-si</c:v>
                </c:pt>
                <c:pt idx="24">
                  <c:v>Anyang-si</c:v>
                </c:pt>
                <c:pt idx="25">
                  <c:v>Gwangmyeong-si</c:v>
                </c:pt>
                <c:pt idx="26">
                  <c:v>Dongducheon-si</c:v>
                </c:pt>
                <c:pt idx="27">
                  <c:v>Uiwang-si</c:v>
                </c:pt>
                <c:pt idx="28">
                  <c:v>Gunpo-si</c:v>
                </c:pt>
                <c:pt idx="29">
                  <c:v>Guri-si</c:v>
                </c:pt>
                <c:pt idx="30">
                  <c:v>Gwacheon-si</c:v>
                </c:pt>
              </c:strCache>
            </c:strRef>
          </c:xVal>
          <c:yVal>
            <c:numRef>
              <c:f>Sheet2!$D$42:$D$72</c:f>
              <c:numCache>
                <c:formatCode>0</c:formatCode>
                <c:ptCount val="31"/>
                <c:pt idx="0">
                  <c:v>698.18</c:v>
                </c:pt>
                <c:pt idx="1">
                  <c:v>673.86</c:v>
                </c:pt>
                <c:pt idx="2">
                  <c:v>458.24</c:v>
                </c:pt>
                <c:pt idx="3">
                  <c:v>608.26</c:v>
                </c:pt>
                <c:pt idx="4">
                  <c:v>461.43</c:v>
                </c:pt>
                <c:pt idx="5">
                  <c:v>553.46</c:v>
                </c:pt>
                <c:pt idx="6">
                  <c:v>591.23</c:v>
                </c:pt>
                <c:pt idx="7">
                  <c:v>826.91</c:v>
                </c:pt>
                <c:pt idx="8">
                  <c:v>676.31</c:v>
                </c:pt>
                <c:pt idx="9">
                  <c:v>877.69</c:v>
                </c:pt>
                <c:pt idx="10">
                  <c:v>276.61</c:v>
                </c:pt>
                <c:pt idx="11">
                  <c:v>268.10000000000002</c:v>
                </c:pt>
                <c:pt idx="12">
                  <c:v>458.14</c:v>
                </c:pt>
                <c:pt idx="13">
                  <c:v>310.43</c:v>
                </c:pt>
                <c:pt idx="14">
                  <c:v>430.99</c:v>
                </c:pt>
                <c:pt idx="15">
                  <c:v>843.66</c:v>
                </c:pt>
                <c:pt idx="16">
                  <c:v>156.33000000000001</c:v>
                </c:pt>
                <c:pt idx="17">
                  <c:v>139.68</c:v>
                </c:pt>
                <c:pt idx="18">
                  <c:v>121.09</c:v>
                </c:pt>
                <c:pt idx="19">
                  <c:v>141.63</c:v>
                </c:pt>
                <c:pt idx="20">
                  <c:v>53.45</c:v>
                </c:pt>
                <c:pt idx="21">
                  <c:v>92.99</c:v>
                </c:pt>
                <c:pt idx="22">
                  <c:v>81.55</c:v>
                </c:pt>
                <c:pt idx="23">
                  <c:v>42.71</c:v>
                </c:pt>
                <c:pt idx="24">
                  <c:v>58.47</c:v>
                </c:pt>
                <c:pt idx="25">
                  <c:v>38.53</c:v>
                </c:pt>
                <c:pt idx="26">
                  <c:v>95.67</c:v>
                </c:pt>
                <c:pt idx="27">
                  <c:v>54.03</c:v>
                </c:pt>
                <c:pt idx="28">
                  <c:v>36.42</c:v>
                </c:pt>
                <c:pt idx="29">
                  <c:v>33.33</c:v>
                </c:pt>
                <c:pt idx="30">
                  <c:v>35.869999999999997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79D-4243-A93B-8457F2669C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1752496"/>
        <c:axId val="1661751536"/>
      </c:scatterChart>
      <c:catAx>
        <c:axId val="352924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352917647"/>
        <c:crosses val="autoZero"/>
        <c:auto val="1"/>
        <c:lblAlgn val="ctr"/>
        <c:lblOffset val="100"/>
        <c:noMultiLvlLbl val="0"/>
      </c:catAx>
      <c:valAx>
        <c:axId val="35291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  <a:cs typeface="+mn-cs"/>
                  </a:defRPr>
                </a:pPr>
                <a:r>
                  <a:rPr lang="en-US" altLang="ko-KR" sz="1400">
                    <a:latin typeface="바탕체" panose="02030609000101010101" pitchFamily="17" charset="-127"/>
                    <a:ea typeface="바탕체" panose="02030609000101010101" pitchFamily="17" charset="-127"/>
                  </a:rPr>
                  <a:t>Technical potential (TWh)</a:t>
                </a:r>
                <a:endParaRPr lang="ko-KR" altLang="en-US" sz="140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체" panose="02030609000101010101" pitchFamily="17" charset="-127"/>
                  <a:ea typeface="바탕체" panose="02030609000101010101" pitchFamily="17" charset="-127"/>
                  <a:cs typeface="+mn-cs"/>
                </a:defRPr>
              </a:pPr>
              <a:endParaRPr lang="ko-KR" alt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352924847"/>
        <c:crosses val="autoZero"/>
        <c:crossBetween val="between"/>
        <c:dispUnits>
          <c:builtInUnit val="thousands"/>
        </c:dispUnits>
      </c:valAx>
      <c:valAx>
        <c:axId val="1661751536"/>
        <c:scaling>
          <c:orientation val="minMax"/>
          <c:max val="9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  <a:cs typeface="+mn-cs"/>
                  </a:defRPr>
                </a:pPr>
                <a:r>
                  <a:rPr lang="en-US" altLang="ko-KR" sz="1400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Administrative</a:t>
                </a:r>
                <a:r>
                  <a:rPr lang="en-US" altLang="ko-KR" sz="1400" baseline="0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area (km</a:t>
                </a:r>
                <a:r>
                  <a:rPr lang="en-US" altLang="ko-KR" sz="1400" baseline="30000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2</a:t>
                </a:r>
                <a:r>
                  <a:rPr lang="en-US" altLang="ko-KR" sz="1400" baseline="0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</a:t>
                </a:r>
                <a:endParaRPr lang="ko-KR" altLang="en-US" sz="1400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체" panose="02030609000101010101" pitchFamily="17" charset="-127"/>
                  <a:ea typeface="바탕체" panose="02030609000101010101" pitchFamily="17" charset="-127"/>
                  <a:cs typeface="+mn-cs"/>
                </a:defRPr>
              </a:pPr>
              <a:endParaRPr lang="ko-KR" alt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1661752496"/>
        <c:crosses val="max"/>
        <c:crossBetween val="midCat"/>
      </c:valAx>
      <c:valAx>
        <c:axId val="1661752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617515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6031955149987189"/>
          <c:y val="6.6533347340617111E-2"/>
          <c:w val="0.29128422739450305"/>
          <c:h val="0.1356318105751319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17966337380984"/>
          <c:y val="3.7414965986394558E-2"/>
          <c:w val="0.84227998736904064"/>
          <c:h val="0.84209732711982421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Sheet2!$H$160:$H$190</c:f>
              <c:numCache>
                <c:formatCode>0</c:formatCode>
                <c:ptCount val="31"/>
                <c:pt idx="0">
                  <c:v>676.31</c:v>
                </c:pt>
                <c:pt idx="1">
                  <c:v>673.86</c:v>
                </c:pt>
                <c:pt idx="2">
                  <c:v>826.91</c:v>
                </c:pt>
                <c:pt idx="3">
                  <c:v>553.46</c:v>
                </c:pt>
                <c:pt idx="4">
                  <c:v>877.69</c:v>
                </c:pt>
                <c:pt idx="5">
                  <c:v>843.66</c:v>
                </c:pt>
                <c:pt idx="6">
                  <c:v>608.26</c:v>
                </c:pt>
                <c:pt idx="7">
                  <c:v>698.18</c:v>
                </c:pt>
                <c:pt idx="8">
                  <c:v>310.43</c:v>
                </c:pt>
                <c:pt idx="9">
                  <c:v>461.43</c:v>
                </c:pt>
                <c:pt idx="10">
                  <c:v>591.23</c:v>
                </c:pt>
                <c:pt idx="11">
                  <c:v>458.14</c:v>
                </c:pt>
                <c:pt idx="12">
                  <c:v>156.33000000000001</c:v>
                </c:pt>
                <c:pt idx="13">
                  <c:v>458.24</c:v>
                </c:pt>
                <c:pt idx="14">
                  <c:v>139.68</c:v>
                </c:pt>
                <c:pt idx="15">
                  <c:v>276.61</c:v>
                </c:pt>
                <c:pt idx="16">
                  <c:v>95.67</c:v>
                </c:pt>
                <c:pt idx="17">
                  <c:v>81.55</c:v>
                </c:pt>
                <c:pt idx="18">
                  <c:v>92.99</c:v>
                </c:pt>
                <c:pt idx="19">
                  <c:v>54.03</c:v>
                </c:pt>
                <c:pt idx="20">
                  <c:v>141.63</c:v>
                </c:pt>
                <c:pt idx="21">
                  <c:v>268.10000000000002</c:v>
                </c:pt>
                <c:pt idx="22">
                  <c:v>121.09</c:v>
                </c:pt>
                <c:pt idx="23">
                  <c:v>58.47</c:v>
                </c:pt>
                <c:pt idx="24">
                  <c:v>36.42</c:v>
                </c:pt>
                <c:pt idx="25">
                  <c:v>430.99</c:v>
                </c:pt>
                <c:pt idx="26">
                  <c:v>33.33</c:v>
                </c:pt>
                <c:pt idx="27">
                  <c:v>38.53</c:v>
                </c:pt>
                <c:pt idx="28">
                  <c:v>42.71</c:v>
                </c:pt>
                <c:pt idx="29">
                  <c:v>53.45</c:v>
                </c:pt>
                <c:pt idx="30">
                  <c:v>35.869999999999997</c:v>
                </c:pt>
              </c:numCache>
            </c:numRef>
          </c:xVal>
          <c:yVal>
            <c:numRef>
              <c:f>Sheet2!$C$160:$C$190</c:f>
              <c:numCache>
                <c:formatCode>_(* #,##0_);_(* \(#,##0\);_(* "-"_);_(@_)</c:formatCode>
                <c:ptCount val="31"/>
                <c:pt idx="0">
                  <c:v>19327.554148223146</c:v>
                </c:pt>
                <c:pt idx="1">
                  <c:v>31355.336931794514</c:v>
                </c:pt>
                <c:pt idx="2">
                  <c:v>21840.895466752601</c:v>
                </c:pt>
                <c:pt idx="3">
                  <c:v>26854.336309870869</c:v>
                </c:pt>
                <c:pt idx="4">
                  <c:v>18350.067029442034</c:v>
                </c:pt>
                <c:pt idx="5">
                  <c:v>9793.6831244079513</c:v>
                </c:pt>
                <c:pt idx="6">
                  <c:v>27735.132525380792</c:v>
                </c:pt>
                <c:pt idx="7">
                  <c:v>44751.392991897432</c:v>
                </c:pt>
                <c:pt idx="8">
                  <c:v>11762.539121880636</c:v>
                </c:pt>
                <c:pt idx="9">
                  <c:v>27055.708066988154</c:v>
                </c:pt>
                <c:pt idx="10">
                  <c:v>24151.977285743757</c:v>
                </c:pt>
                <c:pt idx="11">
                  <c:v>12899.100715625664</c:v>
                </c:pt>
                <c:pt idx="12">
                  <c:v>8871.1323354231117</c:v>
                </c:pt>
                <c:pt idx="13">
                  <c:v>31245.400532437368</c:v>
                </c:pt>
                <c:pt idx="14">
                  <c:v>8668.5007439447181</c:v>
                </c:pt>
                <c:pt idx="15">
                  <c:v>16960.33486496273</c:v>
                </c:pt>
                <c:pt idx="16">
                  <c:v>2082.0128753843478</c:v>
                </c:pt>
                <c:pt idx="17">
                  <c:v>2950.3734714636626</c:v>
                </c:pt>
                <c:pt idx="18">
                  <c:v>3446.780221259145</c:v>
                </c:pt>
                <c:pt idx="19">
                  <c:v>2005.9091581458854</c:v>
                </c:pt>
                <c:pt idx="20">
                  <c:v>5711.5137585405673</c:v>
                </c:pt>
                <c:pt idx="21">
                  <c:v>14593.03026418845</c:v>
                </c:pt>
                <c:pt idx="22">
                  <c:v>7935.4560050335003</c:v>
                </c:pt>
                <c:pt idx="23">
                  <c:v>2276.9368646054131</c:v>
                </c:pt>
                <c:pt idx="24">
                  <c:v>1737.5953858203882</c:v>
                </c:pt>
                <c:pt idx="25">
                  <c:v>10988.834203464858</c:v>
                </c:pt>
                <c:pt idx="26">
                  <c:v>1694.4436725592789</c:v>
                </c:pt>
                <c:pt idx="27">
                  <c:v>2219.2646619820498</c:v>
                </c:pt>
                <c:pt idx="28">
                  <c:v>2853.9785406570368</c:v>
                </c:pt>
                <c:pt idx="29">
                  <c:v>3823.426548084667</c:v>
                </c:pt>
                <c:pt idx="30">
                  <c:v>1188.7077430954027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3E-435D-AAD7-53F96A99A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8426607"/>
        <c:axId val="1168427087"/>
      </c:scatterChart>
      <c:valAx>
        <c:axId val="1168426607"/>
        <c:scaling>
          <c:logBase val="10"/>
          <c:orientation val="minMax"/>
          <c:min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  <a:cs typeface="+mn-cs"/>
                  </a:defRPr>
                </a:pPr>
                <a:r>
                  <a:rPr lang="en-US" altLang="ko-KR" sz="1400">
                    <a:latin typeface="바탕체" panose="02030609000101010101" pitchFamily="17" charset="-127"/>
                    <a:ea typeface="바탕체" panose="02030609000101010101" pitchFamily="17" charset="-127"/>
                  </a:rPr>
                  <a:t>Administrative area (km</a:t>
                </a:r>
                <a:r>
                  <a:rPr lang="en-US" altLang="ko-KR" sz="1400" baseline="30000">
                    <a:latin typeface="바탕체" panose="02030609000101010101" pitchFamily="17" charset="-127"/>
                    <a:ea typeface="바탕체" panose="02030609000101010101" pitchFamily="17" charset="-127"/>
                  </a:rPr>
                  <a:t>2</a:t>
                </a:r>
                <a:r>
                  <a:rPr lang="en-US" altLang="ko-KR" sz="140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</a:t>
                </a:r>
                <a:endParaRPr lang="ko-KR" altLang="en-US" sz="140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체" panose="02030609000101010101" pitchFamily="17" charset="-127"/>
                  <a:ea typeface="바탕체" panose="02030609000101010101" pitchFamily="17" charset="-127"/>
                  <a:cs typeface="+mn-cs"/>
                </a:defRPr>
              </a:pPr>
              <a:endParaRPr lang="ko-KR" alt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1168427087"/>
        <c:crosses val="autoZero"/>
        <c:crossBetween val="midCat"/>
      </c:valAx>
      <c:valAx>
        <c:axId val="1168427087"/>
        <c:scaling>
          <c:logBase val="10"/>
          <c:orientation val="minMax"/>
          <c:max val="50000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  <a:cs typeface="+mn-cs"/>
                  </a:defRPr>
                </a:pPr>
                <a:r>
                  <a:rPr lang="en-US" altLang="ko-KR" sz="1400">
                    <a:latin typeface="바탕체" panose="02030609000101010101" pitchFamily="17" charset="-127"/>
                    <a:ea typeface="바탕체" panose="02030609000101010101" pitchFamily="17" charset="-127"/>
                  </a:rPr>
                  <a:t>Technical potential (GWh)</a:t>
                </a:r>
                <a:endParaRPr lang="ko-KR" altLang="en-US" sz="140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체" panose="02030609000101010101" pitchFamily="17" charset="-127"/>
                  <a:ea typeface="바탕체" panose="02030609000101010101" pitchFamily="17" charset="-127"/>
                  <a:cs typeface="+mn-cs"/>
                </a:defRPr>
              </a:pPr>
              <a:endParaRPr lang="ko-KR" altLang="en-US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11684266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991790224104E-2"/>
          <c:y val="2.394774864116574E-2"/>
          <c:w val="0.8961214146860359"/>
          <c:h val="0.680829121760516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Sheet2!$C$76</c:f>
              <c:strCache>
                <c:ptCount val="1"/>
                <c:pt idx="0">
                  <c:v>Market potential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Sheet2!$A$78:$A$108</c:f>
              <c:strCache>
                <c:ptCount val="31"/>
                <c:pt idx="0">
                  <c:v>Yeoncheon-gun</c:v>
                </c:pt>
                <c:pt idx="1">
                  <c:v>Paju-si</c:v>
                </c:pt>
                <c:pt idx="2">
                  <c:v>Pocheon-si</c:v>
                </c:pt>
                <c:pt idx="3">
                  <c:v>Anseong-si</c:v>
                </c:pt>
                <c:pt idx="4">
                  <c:v>Yangpyeong-gun</c:v>
                </c:pt>
                <c:pt idx="5">
                  <c:v>Gapyeong-gun</c:v>
                </c:pt>
                <c:pt idx="6">
                  <c:v>Yeoju-si</c:v>
                </c:pt>
                <c:pt idx="7">
                  <c:v>Hwaseong-si</c:v>
                </c:pt>
                <c:pt idx="8">
                  <c:v>Yangju-si</c:v>
                </c:pt>
                <c:pt idx="9">
                  <c:v>Icheon-si</c:v>
                </c:pt>
                <c:pt idx="10">
                  <c:v>Yongin-si</c:v>
                </c:pt>
                <c:pt idx="11">
                  <c:v>Namyangju-si</c:v>
                </c:pt>
                <c:pt idx="12">
                  <c:v>Ansan-si</c:v>
                </c:pt>
                <c:pt idx="13">
                  <c:v>Pyeongtaek-si</c:v>
                </c:pt>
                <c:pt idx="14">
                  <c:v>Siheung-si</c:v>
                </c:pt>
                <c:pt idx="15">
                  <c:v>Gimpo-si</c:v>
                </c:pt>
                <c:pt idx="16">
                  <c:v>Dongducheon-si</c:v>
                </c:pt>
                <c:pt idx="17">
                  <c:v>Uijeongbu-si</c:v>
                </c:pt>
                <c:pt idx="18">
                  <c:v>Hanam-si</c:v>
                </c:pt>
                <c:pt idx="19">
                  <c:v>Uiwang-si</c:v>
                </c:pt>
                <c:pt idx="20">
                  <c:v>Seongnam-si</c:v>
                </c:pt>
                <c:pt idx="21">
                  <c:v>Goyang-si</c:v>
                </c:pt>
                <c:pt idx="22">
                  <c:v>Suwon-si</c:v>
                </c:pt>
                <c:pt idx="23">
                  <c:v>Anyang-si</c:v>
                </c:pt>
                <c:pt idx="24">
                  <c:v>Gunpo-si</c:v>
                </c:pt>
                <c:pt idx="25">
                  <c:v>Gwangju-si</c:v>
                </c:pt>
                <c:pt idx="26">
                  <c:v>Guri-si</c:v>
                </c:pt>
                <c:pt idx="27">
                  <c:v>Gwangmyeong-si</c:v>
                </c:pt>
                <c:pt idx="28">
                  <c:v>Osan-si</c:v>
                </c:pt>
                <c:pt idx="29">
                  <c:v>Bucheon-si</c:v>
                </c:pt>
                <c:pt idx="30">
                  <c:v>Gwacheon-si</c:v>
                </c:pt>
              </c:strCache>
            </c:strRef>
          </c:cat>
          <c:val>
            <c:numRef>
              <c:f>Sheet2!$C$78:$C$108</c:f>
              <c:numCache>
                <c:formatCode>0</c:formatCode>
                <c:ptCount val="31"/>
                <c:pt idx="0">
                  <c:v>4692.9772768149724</c:v>
                </c:pt>
                <c:pt idx="1">
                  <c:v>2227.7235540137372</c:v>
                </c:pt>
                <c:pt idx="2">
                  <c:v>2008.9870782756591</c:v>
                </c:pt>
                <c:pt idx="3">
                  <c:v>1976.804590885605</c:v>
                </c:pt>
                <c:pt idx="4">
                  <c:v>1356.7085089440357</c:v>
                </c:pt>
                <c:pt idx="5">
                  <c:v>1150.248435949318</c:v>
                </c:pt>
                <c:pt idx="6">
                  <c:v>1004.9221167440427</c:v>
                </c:pt>
                <c:pt idx="7">
                  <c:v>855.22171643638376</c:v>
                </c:pt>
                <c:pt idx="8">
                  <c:v>447.15844883203658</c:v>
                </c:pt>
                <c:pt idx="9">
                  <c:v>402.0577628197683</c:v>
                </c:pt>
                <c:pt idx="10">
                  <c:v>386.43167819357132</c:v>
                </c:pt>
                <c:pt idx="11">
                  <c:v>341.16965803718733</c:v>
                </c:pt>
                <c:pt idx="12">
                  <c:v>220.16842282295258</c:v>
                </c:pt>
                <c:pt idx="13">
                  <c:v>197.75919323301312</c:v>
                </c:pt>
                <c:pt idx="14">
                  <c:v>148.26039961481143</c:v>
                </c:pt>
                <c:pt idx="15">
                  <c:v>129.60568758583017</c:v>
                </c:pt>
                <c:pt idx="16">
                  <c:v>105.73545297765708</c:v>
                </c:pt>
                <c:pt idx="17">
                  <c:v>95.841170288562466</c:v>
                </c:pt>
                <c:pt idx="18">
                  <c:v>82.999177209377407</c:v>
                </c:pt>
                <c:pt idx="19">
                  <c:v>75.274060715675475</c:v>
                </c:pt>
                <c:pt idx="20">
                  <c:v>73.266551779270216</c:v>
                </c:pt>
                <c:pt idx="21">
                  <c:v>34.339339865684501</c:v>
                </c:pt>
                <c:pt idx="22">
                  <c:v>23.515375140666947</c:v>
                </c:pt>
                <c:pt idx="23">
                  <c:v>17.150895530223842</c:v>
                </c:pt>
                <c:pt idx="24">
                  <c:v>16.545192607879624</c:v>
                </c:pt>
                <c:pt idx="25">
                  <c:v>13.607353075027472</c:v>
                </c:pt>
                <c:pt idx="26">
                  <c:v>12.209053881168373</c:v>
                </c:pt>
                <c:pt idx="27">
                  <c:v>11.243136580944061</c:v>
                </c:pt>
                <c:pt idx="28">
                  <c:v>6.763776578426361</c:v>
                </c:pt>
                <c:pt idx="29">
                  <c:v>6.5368619575500473</c:v>
                </c:pt>
                <c:pt idx="30">
                  <c:v>2.3620001182556152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6D-4BDC-B3F6-1D037D9A15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2924847"/>
        <c:axId val="352917647"/>
      </c:barChart>
      <c:lineChart>
        <c:grouping val="standard"/>
        <c:varyColors val="0"/>
        <c:ser>
          <c:idx val="1"/>
          <c:order val="1"/>
          <c:tx>
            <c:strRef>
              <c:f>Sheet2!$D$76</c:f>
              <c:strCache>
                <c:ptCount val="1"/>
                <c:pt idx="0">
                  <c:v>Population density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Sheet2!$A$78:$A$108</c:f>
              <c:strCache>
                <c:ptCount val="31"/>
                <c:pt idx="0">
                  <c:v>Yeoncheon-gun</c:v>
                </c:pt>
                <c:pt idx="1">
                  <c:v>Paju-si</c:v>
                </c:pt>
                <c:pt idx="2">
                  <c:v>Pocheon-si</c:v>
                </c:pt>
                <c:pt idx="3">
                  <c:v>Anseong-si</c:v>
                </c:pt>
                <c:pt idx="4">
                  <c:v>Yangpyeong-gun</c:v>
                </c:pt>
                <c:pt idx="5">
                  <c:v>Gapyeong-gun</c:v>
                </c:pt>
                <c:pt idx="6">
                  <c:v>Yeoju-si</c:v>
                </c:pt>
                <c:pt idx="7">
                  <c:v>Hwaseong-si</c:v>
                </c:pt>
                <c:pt idx="8">
                  <c:v>Yangju-si</c:v>
                </c:pt>
                <c:pt idx="9">
                  <c:v>Icheon-si</c:v>
                </c:pt>
                <c:pt idx="10">
                  <c:v>Yongin-si</c:v>
                </c:pt>
                <c:pt idx="11">
                  <c:v>Namyangju-si</c:v>
                </c:pt>
                <c:pt idx="12">
                  <c:v>Ansan-si</c:v>
                </c:pt>
                <c:pt idx="13">
                  <c:v>Pyeongtaek-si</c:v>
                </c:pt>
                <c:pt idx="14">
                  <c:v>Siheung-si</c:v>
                </c:pt>
                <c:pt idx="15">
                  <c:v>Gimpo-si</c:v>
                </c:pt>
                <c:pt idx="16">
                  <c:v>Dongducheon-si</c:v>
                </c:pt>
                <c:pt idx="17">
                  <c:v>Uijeongbu-si</c:v>
                </c:pt>
                <c:pt idx="18">
                  <c:v>Hanam-si</c:v>
                </c:pt>
                <c:pt idx="19">
                  <c:v>Uiwang-si</c:v>
                </c:pt>
                <c:pt idx="20">
                  <c:v>Seongnam-si</c:v>
                </c:pt>
                <c:pt idx="21">
                  <c:v>Goyang-si</c:v>
                </c:pt>
                <c:pt idx="22">
                  <c:v>Suwon-si</c:v>
                </c:pt>
                <c:pt idx="23">
                  <c:v>Anyang-si</c:v>
                </c:pt>
                <c:pt idx="24">
                  <c:v>Gunpo-si</c:v>
                </c:pt>
                <c:pt idx="25">
                  <c:v>Gwangju-si</c:v>
                </c:pt>
                <c:pt idx="26">
                  <c:v>Guri-si</c:v>
                </c:pt>
                <c:pt idx="27">
                  <c:v>Gwangmyeong-si</c:v>
                </c:pt>
                <c:pt idx="28">
                  <c:v>Osan-si</c:v>
                </c:pt>
                <c:pt idx="29">
                  <c:v>Bucheon-si</c:v>
                </c:pt>
                <c:pt idx="30">
                  <c:v>Gwacheon-si</c:v>
                </c:pt>
              </c:strCache>
            </c:strRef>
          </c:cat>
          <c:val>
            <c:numRef>
              <c:f>Sheet2!$D$78:$D$108</c:f>
              <c:numCache>
                <c:formatCode>0</c:formatCode>
                <c:ptCount val="31"/>
                <c:pt idx="0">
                  <c:v>62.413686031553581</c:v>
                </c:pt>
                <c:pt idx="1">
                  <c:v>781.72617457632145</c:v>
                </c:pt>
                <c:pt idx="2">
                  <c:v>190.80673833911794</c:v>
                </c:pt>
                <c:pt idx="3">
                  <c:v>377.36241101434609</c:v>
                </c:pt>
                <c:pt idx="4">
                  <c:v>146.35805352687166</c:v>
                </c:pt>
                <c:pt idx="5">
                  <c:v>75.638290306521583</c:v>
                </c:pt>
                <c:pt idx="6">
                  <c:v>196.16940124288956</c:v>
                </c:pt>
                <c:pt idx="7">
                  <c:v>1460.769429087055</c:v>
                </c:pt>
                <c:pt idx="8">
                  <c:v>962.81931514351061</c:v>
                </c:pt>
                <c:pt idx="9">
                  <c:v>504.68110005851372</c:v>
                </c:pt>
                <c:pt idx="10">
                  <c:v>1871.9838303198417</c:v>
                </c:pt>
                <c:pt idx="11">
                  <c:v>1619.013838564631</c:v>
                </c:pt>
                <c:pt idx="12">
                  <c:v>4316.6314846798432</c:v>
                </c:pt>
                <c:pt idx="13">
                  <c:v>1377.1058833798882</c:v>
                </c:pt>
                <c:pt idx="14">
                  <c:v>3999.3198739977088</c:v>
                </c:pt>
                <c:pt idx="15">
                  <c:v>1852.6481327500812</c:v>
                </c:pt>
                <c:pt idx="16">
                  <c:v>952.18981917006374</c:v>
                </c:pt>
                <c:pt idx="17">
                  <c:v>5742.1827099938691</c:v>
                </c:pt>
                <c:pt idx="18">
                  <c:v>3568.8138509517153</c:v>
                </c:pt>
                <c:pt idx="19">
                  <c:v>2879.6224319822322</c:v>
                </c:pt>
                <c:pt idx="20">
                  <c:v>6566.9632140083322</c:v>
                </c:pt>
                <c:pt idx="21">
                  <c:v>4043.3420365535244</c:v>
                </c:pt>
                <c:pt idx="22">
                  <c:v>10173.408208770335</c:v>
                </c:pt>
                <c:pt idx="23">
                  <c:v>9635.4198734393703</c:v>
                </c:pt>
                <c:pt idx="24">
                  <c:v>7190.993959362987</c:v>
                </c:pt>
                <c:pt idx="25">
                  <c:v>957.14053690340836</c:v>
                </c:pt>
                <c:pt idx="26">
                  <c:v>5652.6552655265532</c:v>
                </c:pt>
                <c:pt idx="27">
                  <c:v>7295.146638982611</c:v>
                </c:pt>
                <c:pt idx="28">
                  <c:v>5916.0618122219621</c:v>
                </c:pt>
                <c:pt idx="29">
                  <c:v>14952.703461178671</c:v>
                </c:pt>
                <c:pt idx="30">
                  <c:v>2391.2182882631728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6D-4BDC-B3F6-1D037D9A15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2909487"/>
        <c:axId val="352908047"/>
      </c:lineChart>
      <c:catAx>
        <c:axId val="352924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352917647"/>
        <c:crosses val="autoZero"/>
        <c:auto val="1"/>
        <c:lblAlgn val="ctr"/>
        <c:lblOffset val="100"/>
        <c:noMultiLvlLbl val="0"/>
      </c:catAx>
      <c:valAx>
        <c:axId val="35291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352924847"/>
        <c:crosses val="autoZero"/>
        <c:crossBetween val="between"/>
        <c:dispUnits>
          <c:builtInUnit val="thousands"/>
        </c:dispUnits>
      </c:valAx>
      <c:valAx>
        <c:axId val="352908047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352909487"/>
        <c:crosses val="max"/>
        <c:crossBetween val="between"/>
        <c:dispUnits>
          <c:builtInUnit val="thousands"/>
        </c:dispUnits>
      </c:valAx>
      <c:catAx>
        <c:axId val="35290948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529080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02537909346744"/>
          <c:y val="6.9255765509655273E-2"/>
          <c:w val="0.32070810404328548"/>
          <c:h val="0.1435326316065788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55F18-09D6-06F0-52F6-FE7D371A8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B1D51-D292-80FD-F7C8-6411BEC1C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55FB7-9B7E-051A-8870-FC61A390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98C1F-A0BD-3304-A015-879C78C3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C0AC9-79E9-BF82-EAFD-5D17F2E9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3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C3561-7295-1E0D-0569-C90429E4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B12FA1-31A8-48D0-DD0F-05962B93D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BE49D-6355-C964-F33C-0904806F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3D0AC-B43D-8E35-FB1D-83FD3679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52D11-DEF6-28A6-3C0F-CECDDA8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4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F420EF-2BB5-57BF-D2C0-B2ECF0BD0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F5DFAE-632B-A559-D903-FD8DF7F22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7EBA3-95DB-A308-32DE-EB76AE71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E1716-BA05-0FA4-E9EE-B3F57A21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8213D-56F4-DD7B-9A84-F81793C2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7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02ECB-DDA7-0A3C-6DC0-53F742C9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D55A1-CA97-F41E-2FAE-41CF078F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EFCF3-8E75-6041-67F2-DD60D231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B138D-1933-3ADB-C0F9-974F3415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C9B46-69D1-BFD8-B853-C72D5BCC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2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1E72C-57B2-6290-9B5A-5767FD94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FB77DB-B0F8-BA5C-1594-D4DF1D7DF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6C7C6-EEBD-51D0-258E-F40909A8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679FA-A30D-2E51-31E0-358E9392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774FD-A26F-C583-82D0-B9D5530E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96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3D7D5-3785-6147-D9C5-CAEE50AD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4FF1C-45F5-A1C7-13E6-FC69831FF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B0226D-F7B9-85C5-29BD-FCC7FF022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C16A0-3A69-4596-8F2D-1B8D584A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BDC32-F05C-1077-2AD2-64082B0F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2C7B5-0512-F35D-4104-8DFAA1DB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67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ABDCC-DFAF-AC7A-AB41-AAF35279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13175-D77A-5200-BF7C-44D97C53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750A7C-CBB6-8B2A-E256-FB86B71BA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8A099B-F9AA-0B0F-345F-C288547F8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0334E6-76CF-CAFE-809D-AF7609D0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D4650-0570-451E-AB80-E7122487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85F946-70C9-6348-0473-E7CA9A76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8F16A5-0E97-DEC3-1D95-A8EB8D5D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FFF92-981D-6880-C411-F1B40D5C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A162F9-D556-E8F7-8DFD-484CBBD8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679D06-D619-9B85-B9F4-F32479AF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A8F5E5-C595-78D8-E8C2-6651E67F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1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754601-80FB-4ADF-E680-5A4D08FA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FE4311-C98B-6202-96DD-D7B680B2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673ED-8183-9A88-D6F2-212DF0A9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A8A66-3A87-FC7D-7B4E-CCC38733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7A946-D435-1C1D-857D-92B41057C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9A48B0-C7B6-1230-29B9-013112E66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D5485-4AA2-923E-836B-88631B2A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7AADC-472D-861C-E855-79363D8E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D4F5D-07F0-91B9-EC8C-3571445A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65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263E2-50FA-5C5F-609F-F5714365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51C5ED-0A21-8F7D-23CA-D244659C6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EFBD91-5620-0B67-95B1-2F1AF5CD7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69A16-4295-CED4-E829-37B566BC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A21D8C-1609-99EB-5433-8A4BA2C8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031204-2C16-3E75-5462-DE39559F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3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44A5FB-52EE-2206-D45E-90EE1901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E5D5A-1F4E-5660-95C0-B195C76D0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02FA6-F6B2-22F8-D258-B167FC4FB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D45E2C-F65D-4824-8008-5941D4E99895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172C-A682-4F75-D2BA-55E16FDBE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3851B-B87E-4133-21A9-D3275419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1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6BD3A3-CE0F-5A8E-B022-5E50AA47B97B}"/>
              </a:ext>
            </a:extLst>
          </p:cNvPr>
          <p:cNvSpPr/>
          <p:nvPr/>
        </p:nvSpPr>
        <p:spPr>
          <a:xfrm>
            <a:off x="2609850" y="-276225"/>
            <a:ext cx="7305675" cy="8858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ADB0A8-577A-1101-CF42-01E76C2D39C9}"/>
              </a:ext>
            </a:extLst>
          </p:cNvPr>
          <p:cNvSpPr/>
          <p:nvPr/>
        </p:nvSpPr>
        <p:spPr>
          <a:xfrm>
            <a:off x="2769253" y="-263179"/>
            <a:ext cx="452346" cy="341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(a)</a:t>
            </a:r>
            <a:endParaRPr lang="ko-KR" altLang="en-US" sz="2000" b="1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D1B846-A660-CA23-07E2-C20526590B4B}"/>
              </a:ext>
            </a:extLst>
          </p:cNvPr>
          <p:cNvSpPr/>
          <p:nvPr/>
        </p:nvSpPr>
        <p:spPr>
          <a:xfrm>
            <a:off x="2769253" y="4024260"/>
            <a:ext cx="452346" cy="341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(b)</a:t>
            </a:r>
            <a:endParaRPr lang="ko-KR" altLang="en-US" sz="2000" b="1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AB960883-19C8-FEAA-ADE9-E1E4934A5C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638899"/>
              </p:ext>
            </p:extLst>
          </p:nvPr>
        </p:nvGraphicFramePr>
        <p:xfrm>
          <a:off x="2776176" y="66982"/>
          <a:ext cx="6639647" cy="3706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8E5DCF83-B426-12FF-22AE-35325008CD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196182"/>
              </p:ext>
            </p:extLst>
          </p:nvPr>
        </p:nvGraphicFramePr>
        <p:xfrm>
          <a:off x="2769253" y="4372610"/>
          <a:ext cx="6653493" cy="372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451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627175F-F2C7-4316-B9B8-BC1A6CD895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593812"/>
              </p:ext>
            </p:extLst>
          </p:nvPr>
        </p:nvGraphicFramePr>
        <p:xfrm>
          <a:off x="2790779" y="1555336"/>
          <a:ext cx="6610441" cy="3747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850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A3E4AC-9AB0-1036-E02C-C49AD871A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012" y="1215960"/>
            <a:ext cx="6187976" cy="44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5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26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바탕체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 승호</dc:creator>
  <cp:lastModifiedBy>전 승호</cp:lastModifiedBy>
  <cp:revision>5</cp:revision>
  <dcterms:created xsi:type="dcterms:W3CDTF">2025-05-23T00:28:16Z</dcterms:created>
  <dcterms:modified xsi:type="dcterms:W3CDTF">2025-05-28T00:31:51Z</dcterms:modified>
</cp:coreProperties>
</file>