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56" r:id="rId4"/>
    <p:sldId id="257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3C3F02F-1909-4091-AE9D-2F1BEFAB2A90}">
          <p14:sldIdLst>
            <p14:sldId id="262"/>
          </p14:sldIdLst>
        </p14:section>
        <p14:section name="Fig" id="{848EB37F-F1EE-4AD9-8FF2-5243F8D4B475}">
          <p14:sldIdLst>
            <p14:sldId id="260"/>
          </p14:sldIdLst>
        </p14:section>
        <p14:section name="Others(JustInCase)" id="{2751B50D-4CB5-4E41-B99D-0A8196A1C3BF}">
          <p14:sldIdLst>
            <p14:sldId id="256"/>
            <p14:sldId id="257"/>
            <p14:sldId id="258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>
        <p:scale>
          <a:sx n="120" d="100"/>
          <a:sy n="120" d="100"/>
        </p:scale>
        <p:origin x="1440" y="1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8F135-F210-4648-CF1B-8D28873C7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127D4E-21A9-8B0A-B591-158841728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993478-1404-C85D-3527-8A9A3D89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8EE4C7-13DC-6911-849C-CEE02398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BBDACF-CFD5-F744-5C42-D2D37F71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02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99D54-52F9-9B05-943F-50E0ECD9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F5CA0F-AC49-7BEB-90DA-5ABCD8B5A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AAECDB-8428-8652-496D-B979364B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9AE68-0061-C6CC-7826-66056C8E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6A569-1152-2F43-4762-CFFE3783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1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17E75E-54C5-7BCF-FE09-3459AE85D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6E73B9-D775-4A45-60EB-79EC7278E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DF3B4-186E-1DB3-5692-69FE55D8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89E38-97F1-A9E1-9117-5E804AB4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88052C-CCC6-C754-8457-885BA0CD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10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275E8-AE03-DB4D-C081-319A2830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1463A-206A-0BFF-11D1-558A4A3AE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CD69B-E5F6-D0A1-D1A8-7425F38B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37CD3-7ADF-6BD8-88D5-831B875B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96CBF3-D0EC-C193-FA6D-7E020B96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70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AD22A-5DF5-957A-D77E-C08877B5E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7002C6-7C95-4CB1-0556-5605C31F9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66C35F-6B3C-59EF-93B0-CD9C4749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8132F8-37E5-B608-E9CF-9C77D94A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68E2C9-BED3-0599-FD07-A04ACFA3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9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E0DD4-0228-068B-D67F-9BFADA7A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D25CC5-E3FF-4F28-27C7-90BC24CD9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84C15C-2AC0-6345-9605-BBA8605EE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E8D5C9-7EDA-9EC0-A655-E9EE21C2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C0214E-D0A2-7573-7185-F32796EB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EFDD39-0792-6DE2-74B7-CA863658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51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2B80D-5D1C-FE3A-E6BA-7321E1BA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B9DBC4-A818-68F2-E31F-E807D7478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B1946E-A17D-DD79-8EB9-F5BB7C08F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FAC2BF-96B4-6CD5-A34B-607D2AD1C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2DCE0A-50B0-1E9B-B6AF-4B67E1CEA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29AC7D-365A-B10B-B168-4BC7182F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0E9AB6-759A-509A-477C-8ED76FA1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1AED18-2ECD-BA21-C7AE-FC9EDEC9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67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750A8-DF84-1317-6040-575ED2FE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3CCAFF-1C47-40F7-284C-710E2813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BCBBDA-11D5-5FCD-7771-4F3E003A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A11BF9-244C-67A3-1F4B-5024A5A2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56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012965-CB92-F5EB-6E4B-7B304F656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374855-5592-9B7E-06AD-6521D4B1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6CF957-9287-0BED-3D38-3F39E649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84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B823A-129E-B767-F991-87EEBCF6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A38DEE-CD9A-94E9-E611-A3117E857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A2E19B-57DF-8C42-556D-5E7867F75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8308B1-AC3E-40C6-FD50-5DAF0DAB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3F8AE2-1623-BA40-C3E8-7AE84217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4372CA-C7F0-494C-4062-2A974B88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67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FF7C7-158B-EA25-C6A6-FA3E787D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3CDF3E-4D4B-6A79-28C3-9067A48C1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7DAC5A-0225-E978-B51D-F53C962C2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19A2EA-DA41-B883-D5B3-BC6C295A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93EE90-0DB1-524E-9E87-C14F4C064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D72C79-3963-B2EE-53DB-AC2320FD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F232E0-BB48-9E11-4FA7-C701BF99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37A5A-C2A7-E3C1-4918-F11FED7CF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9ACABA-A60B-C3EF-E09E-3E00E6BE9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4E928F-484F-4321-94D7-7697F8901549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43C9E-A0F2-EA18-B721-142C81F9C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34D02-61BA-4566-3F56-B5A133CF5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20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5C1D5AD-9EAE-871F-102B-DA53C38B751A}"/>
              </a:ext>
            </a:extLst>
          </p:cNvPr>
          <p:cNvSpPr/>
          <p:nvPr/>
        </p:nvSpPr>
        <p:spPr>
          <a:xfrm>
            <a:off x="-1781587" y="-1994863"/>
            <a:ext cx="7198539" cy="9047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56E014F-58AA-BBCD-B1A8-51F945D18354}"/>
              </a:ext>
            </a:extLst>
          </p:cNvPr>
          <p:cNvCxnSpPr>
            <a:cxnSpLocks/>
          </p:cNvCxnSpPr>
          <p:nvPr/>
        </p:nvCxnSpPr>
        <p:spPr>
          <a:xfrm flipV="1">
            <a:off x="-1511681" y="-1800381"/>
            <a:ext cx="0" cy="1656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-1511681" y="189841"/>
            <a:ext cx="0" cy="1656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-1465235" y="653590"/>
            <a:ext cx="5499826" cy="39241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(GIS-based approach) Exploration of individual potential sites by the nine land-use types</a:t>
            </a:r>
          </a:p>
          <a:p>
            <a:r>
              <a:rPr lang="en-US" altLang="ko-KR" dirty="0"/>
              <a:t>(Geographical constraint)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1DBE5-3E03-940E-E8D7-D6C2E98AC636}"/>
              </a:ext>
            </a:extLst>
          </p:cNvPr>
          <p:cNvSpPr txBox="1"/>
          <p:nvPr/>
        </p:nvSpPr>
        <p:spPr>
          <a:xfrm>
            <a:off x="-1465235" y="1066767"/>
            <a:ext cx="5321700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Slope : (Mountainous area) below 15˚</a:t>
            </a:r>
          </a:p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Protected Area : (Farmland) </a:t>
            </a:r>
            <a:r>
              <a:rPr lang="ko-KR" altLang="en-US" dirty="0"/>
              <a:t>농업보호구역</a:t>
            </a:r>
            <a:r>
              <a:rPr lang="en-US" altLang="ko-KR" dirty="0"/>
              <a:t>, </a:t>
            </a:r>
            <a:r>
              <a:rPr lang="ko-KR" altLang="en-US" dirty="0"/>
              <a:t>농업진흥지역</a:t>
            </a:r>
            <a:r>
              <a:rPr lang="en-US" altLang="ko-KR" dirty="0"/>
              <a:t>; (Mountainous area) </a:t>
            </a:r>
            <a:r>
              <a:rPr lang="ko-KR" altLang="en-US" dirty="0"/>
              <a:t>보전산지</a:t>
            </a:r>
            <a:r>
              <a:rPr lang="en-US" altLang="ko-KR" dirty="0"/>
              <a:t> </a:t>
            </a:r>
          </a:p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Setback distance : All land-use types; different policy by cities and counties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315686-4F7F-48DB-1BF9-CCA9F9B9ED80}"/>
              </a:ext>
            </a:extLst>
          </p:cNvPr>
          <p:cNvCxnSpPr>
            <a:cxnSpLocks/>
          </p:cNvCxnSpPr>
          <p:nvPr/>
        </p:nvCxnSpPr>
        <p:spPr>
          <a:xfrm>
            <a:off x="-1330858" y="173714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78CE43-05DF-E52B-1617-7EF00B701D83}"/>
              </a:ext>
            </a:extLst>
          </p:cNvPr>
          <p:cNvCxnSpPr>
            <a:cxnSpLocks/>
          </p:cNvCxnSpPr>
          <p:nvPr/>
        </p:nvCxnSpPr>
        <p:spPr>
          <a:xfrm>
            <a:off x="3223998" y="173714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CB346FA-454D-5CA5-7A09-DF32BC51EFFE}"/>
              </a:ext>
            </a:extLst>
          </p:cNvPr>
          <p:cNvCxnSpPr>
            <a:cxnSpLocks/>
          </p:cNvCxnSpPr>
          <p:nvPr/>
        </p:nvCxnSpPr>
        <p:spPr>
          <a:xfrm flipV="1">
            <a:off x="-1502271" y="3292030"/>
            <a:ext cx="0" cy="1584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808F32D-E51D-2182-DEAF-397AC5D64A20}"/>
              </a:ext>
            </a:extLst>
          </p:cNvPr>
          <p:cNvSpPr txBox="1"/>
          <p:nvPr/>
        </p:nvSpPr>
        <p:spPr>
          <a:xfrm>
            <a:off x="-1465236" y="3340718"/>
            <a:ext cx="5178840" cy="120494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based on observed PV installation sites data.</a:t>
            </a:r>
          </a:p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Ratio : Area covered by PV panel to the total area (%)</a:t>
            </a:r>
          </a:p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Capacity factor : The ratio of the expected annual average energy production </a:t>
            </a:r>
          </a:p>
          <a:p>
            <a:pPr marL="252000" indent="0">
              <a:buNone/>
            </a:pPr>
            <a:r>
              <a:rPr lang="en-US" altLang="ko-KR" dirty="0"/>
              <a:t>to the annual energy production assuming the plant operates at its rated capacity </a:t>
            </a:r>
          </a:p>
          <a:p>
            <a:pPr marL="252000" indent="0">
              <a:buNone/>
            </a:pPr>
            <a:r>
              <a:rPr lang="en-US" altLang="ko-KR" dirty="0"/>
              <a:t>every hour of the year (%)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BFF0C11-C53C-75B4-B4A8-0ECCB6CD0398}"/>
              </a:ext>
            </a:extLst>
          </p:cNvPr>
          <p:cNvCxnSpPr>
            <a:cxnSpLocks/>
          </p:cNvCxnSpPr>
          <p:nvPr/>
        </p:nvCxnSpPr>
        <p:spPr>
          <a:xfrm>
            <a:off x="-1330859" y="461701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7396958-F5DE-61E1-BF02-6EAE3C0DCC1C}"/>
              </a:ext>
            </a:extLst>
          </p:cNvPr>
          <p:cNvCxnSpPr>
            <a:cxnSpLocks/>
          </p:cNvCxnSpPr>
          <p:nvPr/>
        </p:nvCxnSpPr>
        <p:spPr>
          <a:xfrm>
            <a:off x="3223997" y="461701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24A45A4-48A5-82DF-AAA2-B4D57C7002FF}"/>
              </a:ext>
            </a:extLst>
          </p:cNvPr>
          <p:cNvCxnSpPr>
            <a:cxnSpLocks/>
          </p:cNvCxnSpPr>
          <p:nvPr/>
        </p:nvCxnSpPr>
        <p:spPr>
          <a:xfrm flipV="1">
            <a:off x="-1500230" y="5551600"/>
            <a:ext cx="0" cy="90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A9E7381-E8DE-4B98-6020-C24B51465E7F}"/>
              </a:ext>
            </a:extLst>
          </p:cNvPr>
          <p:cNvSpPr txBox="1"/>
          <p:nvPr/>
        </p:nvSpPr>
        <p:spPr>
          <a:xfrm>
            <a:off x="-1490636" y="5585870"/>
            <a:ext cx="1970077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LCOE by cities and counties</a:t>
            </a:r>
          </a:p>
          <a:p>
            <a:r>
              <a:rPr lang="en-US" altLang="ko-KR" dirty="0"/>
              <a:t>LCOE by PV technology types</a:t>
            </a:r>
          </a:p>
          <a:p>
            <a:r>
              <a:rPr lang="en-US" altLang="ko-KR" dirty="0"/>
              <a:t>Equation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F2AAF0C-DD8C-2BB0-A70E-913C5DDC99DB}"/>
              </a:ext>
            </a:extLst>
          </p:cNvPr>
          <p:cNvCxnSpPr>
            <a:cxnSpLocks/>
          </p:cNvCxnSpPr>
          <p:nvPr/>
        </p:nvCxnSpPr>
        <p:spPr>
          <a:xfrm>
            <a:off x="-1356259" y="6252570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AE0F736-331F-3F3F-F33B-421C4E354A32}"/>
              </a:ext>
            </a:extLst>
          </p:cNvPr>
          <p:cNvCxnSpPr>
            <a:cxnSpLocks/>
          </p:cNvCxnSpPr>
          <p:nvPr/>
        </p:nvCxnSpPr>
        <p:spPr>
          <a:xfrm>
            <a:off x="3198597" y="6252570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B97C4C85-EA55-DC5C-4BC7-CF4A761E501C}"/>
              </a:ext>
            </a:extLst>
          </p:cNvPr>
          <p:cNvSpPr/>
          <p:nvPr/>
        </p:nvSpPr>
        <p:spPr>
          <a:xfrm rot="16200000">
            <a:off x="-1549740" y="3128559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13">
            <a:extLst>
              <a:ext uri="{FF2B5EF4-FFF2-40B4-BE49-F238E27FC236}">
                <a16:creationId xmlns:a16="http://schemas.microsoft.com/office/drawing/2014/main" id="{F733D7D8-B9D6-253C-BA57-37BD81782064}"/>
              </a:ext>
            </a:extLst>
          </p:cNvPr>
          <p:cNvSpPr/>
          <p:nvPr/>
        </p:nvSpPr>
        <p:spPr>
          <a:xfrm>
            <a:off x="-1616047" y="2935222"/>
            <a:ext cx="42957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A6A2B1D-3640-6CA8-5828-2854CA8D516E}"/>
              </a:ext>
            </a:extLst>
          </p:cNvPr>
          <p:cNvSpPr txBox="1"/>
          <p:nvPr/>
        </p:nvSpPr>
        <p:spPr>
          <a:xfrm>
            <a:off x="-1616047" y="2935859"/>
            <a:ext cx="4295739" cy="3231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3. Calculate PV potential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5A7848F1-1952-7B8D-094D-B9854C699873}"/>
              </a:ext>
            </a:extLst>
          </p:cNvPr>
          <p:cNvSpPr/>
          <p:nvPr/>
        </p:nvSpPr>
        <p:spPr>
          <a:xfrm rot="16200000">
            <a:off x="-1587299" y="5399845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13">
            <a:extLst>
              <a:ext uri="{FF2B5EF4-FFF2-40B4-BE49-F238E27FC236}">
                <a16:creationId xmlns:a16="http://schemas.microsoft.com/office/drawing/2014/main" id="{CB2B7C6C-6ACA-0A3B-5DD0-D321326F7484}"/>
              </a:ext>
            </a:extLst>
          </p:cNvPr>
          <p:cNvSpPr/>
          <p:nvPr/>
        </p:nvSpPr>
        <p:spPr>
          <a:xfrm>
            <a:off x="-1641447" y="5194347"/>
            <a:ext cx="43211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84BDA4-99B6-7BCF-5F5E-3F4B62EAD4AC}"/>
              </a:ext>
            </a:extLst>
          </p:cNvPr>
          <p:cNvSpPr txBox="1"/>
          <p:nvPr/>
        </p:nvSpPr>
        <p:spPr>
          <a:xfrm>
            <a:off x="-1641447" y="5194984"/>
            <a:ext cx="432113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4. Derive supply curve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50904E04-E2F3-6248-3461-D04E9D37D479}"/>
              </a:ext>
            </a:extLst>
          </p:cNvPr>
          <p:cNvSpPr/>
          <p:nvPr/>
        </p:nvSpPr>
        <p:spPr>
          <a:xfrm rot="16200000">
            <a:off x="-1549740" y="371317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3">
            <a:extLst>
              <a:ext uri="{FF2B5EF4-FFF2-40B4-BE49-F238E27FC236}">
                <a16:creationId xmlns:a16="http://schemas.microsoft.com/office/drawing/2014/main" id="{D7FFEA14-8EFE-E648-B000-905D7C336CC1}"/>
              </a:ext>
            </a:extLst>
          </p:cNvPr>
          <p:cNvSpPr/>
          <p:nvPr/>
        </p:nvSpPr>
        <p:spPr>
          <a:xfrm>
            <a:off x="-1616046" y="177981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578EA89-69DE-F7DA-DA63-EF9076283AC0}"/>
              </a:ext>
            </a:extLst>
          </p:cNvPr>
          <p:cNvSpPr txBox="1"/>
          <p:nvPr/>
        </p:nvSpPr>
        <p:spPr>
          <a:xfrm>
            <a:off x="-1616048" y="176311"/>
            <a:ext cx="4295741" cy="32316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2. Explore PV-available sites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8" name="이등변 삼각형 107">
            <a:extLst>
              <a:ext uri="{FF2B5EF4-FFF2-40B4-BE49-F238E27FC236}">
                <a16:creationId xmlns:a16="http://schemas.microsoft.com/office/drawing/2014/main" id="{53BEADC6-0F29-457E-FAA5-394A3E2D0DF2}"/>
              </a:ext>
            </a:extLst>
          </p:cNvPr>
          <p:cNvSpPr/>
          <p:nvPr/>
        </p:nvSpPr>
        <p:spPr>
          <a:xfrm rot="16200000">
            <a:off x="-1549740" y="-1644790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3">
            <a:extLst>
              <a:ext uri="{FF2B5EF4-FFF2-40B4-BE49-F238E27FC236}">
                <a16:creationId xmlns:a16="http://schemas.microsoft.com/office/drawing/2014/main" id="{50F9E4ED-DAFA-05C1-0FDD-ED34A2F044B9}"/>
              </a:ext>
            </a:extLst>
          </p:cNvPr>
          <p:cNvSpPr/>
          <p:nvPr/>
        </p:nvSpPr>
        <p:spPr>
          <a:xfrm>
            <a:off x="-1616046" y="-1838126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6C02D9E-842B-8794-4F2D-5BD82192BFD0}"/>
              </a:ext>
            </a:extLst>
          </p:cNvPr>
          <p:cNvSpPr txBox="1"/>
          <p:nvPr/>
        </p:nvSpPr>
        <p:spPr>
          <a:xfrm>
            <a:off x="-1616048" y="-1839796"/>
            <a:ext cx="429574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1. Categorize Land-use &amp; PV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311A21F-3D90-0DBF-FD1E-ED84D3B9738E}"/>
              </a:ext>
            </a:extLst>
          </p:cNvPr>
          <p:cNvSpPr txBox="1"/>
          <p:nvPr/>
        </p:nvSpPr>
        <p:spPr>
          <a:xfrm>
            <a:off x="-1465235" y="-1425279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 : 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8870895-1842-287F-9CE0-A2783E4EB28B}"/>
              </a:ext>
            </a:extLst>
          </p:cNvPr>
          <p:cNvSpPr txBox="1"/>
          <p:nvPr/>
        </p:nvSpPr>
        <p:spPr>
          <a:xfrm>
            <a:off x="-1465235" y="-1184304"/>
            <a:ext cx="6381990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 (a, b, c) &amp; Land-use types (1-9) as followings;</a:t>
            </a:r>
          </a:p>
          <a:p>
            <a:pPr marL="0" indent="0">
              <a:buNone/>
            </a:pP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roof-top PV : (1) Industrial complex, (2) Logistics complex, (3) Residential complex, (4) Public buildings</a:t>
            </a:r>
          </a:p>
          <a:p>
            <a:pPr marL="0" indent="0">
              <a:buNone/>
            </a:pPr>
            <a:r>
              <a:rPr lang="en-US" altLang="ko-KR" dirty="0"/>
              <a:t>(b) ground-mounted PV : (5) Mountainous area, (6) Farmland, (7) Parking lot, (8) Roadside land</a:t>
            </a:r>
          </a:p>
          <a:p>
            <a:pPr marL="0" indent="0">
              <a:buNone/>
            </a:pPr>
            <a:r>
              <a:rPr lang="en-US" altLang="ko-KR" dirty="0"/>
              <a:t>(c) floating PV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(9) Water</a:t>
            </a:r>
            <a:endParaRPr lang="ko-KR" altLang="en-US" dirty="0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1E0FD442-079C-77F6-A0A5-E2B5C9DD8F39}"/>
              </a:ext>
            </a:extLst>
          </p:cNvPr>
          <p:cNvCxnSpPr>
            <a:cxnSpLocks/>
          </p:cNvCxnSpPr>
          <p:nvPr/>
        </p:nvCxnSpPr>
        <p:spPr>
          <a:xfrm>
            <a:off x="-1330858" y="-28526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F87B2EF-62D7-2862-266B-9C0E12E7ED30}"/>
              </a:ext>
            </a:extLst>
          </p:cNvPr>
          <p:cNvCxnSpPr>
            <a:cxnSpLocks/>
          </p:cNvCxnSpPr>
          <p:nvPr/>
        </p:nvCxnSpPr>
        <p:spPr>
          <a:xfrm>
            <a:off x="3223998" y="-28526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F5D1F4D-E2D0-F525-9C3A-181B0D0CB606}"/>
              </a:ext>
            </a:extLst>
          </p:cNvPr>
          <p:cNvSpPr/>
          <p:nvPr/>
        </p:nvSpPr>
        <p:spPr>
          <a:xfrm>
            <a:off x="6096000" y="104600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53E8A0-1FE5-66CA-C234-3520717A100F}"/>
              </a:ext>
            </a:extLst>
          </p:cNvPr>
          <p:cNvSpPr/>
          <p:nvPr/>
        </p:nvSpPr>
        <p:spPr>
          <a:xfrm>
            <a:off x="-1248912" y="1482053"/>
            <a:ext cx="4658862" cy="155833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AutoShape 13">
            <a:extLst>
              <a:ext uri="{FF2B5EF4-FFF2-40B4-BE49-F238E27FC236}">
                <a16:creationId xmlns:a16="http://schemas.microsoft.com/office/drawing/2014/main" id="{7588A8F1-A237-0CFA-042A-6428AF7F5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932" y="2564640"/>
            <a:ext cx="8137148" cy="950616"/>
          </a:xfrm>
          <a:prstGeom prst="roundRect">
            <a:avLst>
              <a:gd name="adj" fmla="val 361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900" spc="-60" dirty="0">
              <a:ln w="3175">
                <a:solidFill>
                  <a:srgbClr val="F67C31">
                    <a:alpha val="10000"/>
                  </a:srgbClr>
                </a:solidFill>
              </a:ln>
              <a:gradFill>
                <a:gsLst>
                  <a:gs pos="0">
                    <a:srgbClr val="EC600A"/>
                  </a:gs>
                  <a:gs pos="100000">
                    <a:srgbClr val="EC600A"/>
                  </a:gs>
                </a:gsLst>
                <a:lin ang="5400000" scaled="1"/>
              </a:gra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2" name="AutoShape 13">
            <a:extLst>
              <a:ext uri="{FF2B5EF4-FFF2-40B4-BE49-F238E27FC236}">
                <a16:creationId xmlns:a16="http://schemas.microsoft.com/office/drawing/2014/main" id="{680DA0C3-4CB7-4BEE-780F-F8DE5123F19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258422" y="2144156"/>
            <a:ext cx="950617" cy="1791587"/>
          </a:xfrm>
          <a:prstGeom prst="roundRect">
            <a:avLst>
              <a:gd name="adj" fmla="val 3616"/>
            </a:avLst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60" dirty="0">
              <a:solidFill>
                <a:srgbClr val="1F643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8" name="모서리가 둥근 직사각형 219">
            <a:extLst>
              <a:ext uri="{FF2B5EF4-FFF2-40B4-BE49-F238E27FC236}">
                <a16:creationId xmlns:a16="http://schemas.microsoft.com/office/drawing/2014/main" id="{104B7BBE-549D-A203-1AB8-31FD4840B33A}"/>
              </a:ext>
            </a:extLst>
          </p:cNvPr>
          <p:cNvSpPr/>
          <p:nvPr/>
        </p:nvSpPr>
        <p:spPr>
          <a:xfrm>
            <a:off x="5843156" y="2654219"/>
            <a:ext cx="1700644" cy="311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60" dirty="0">
                <a:ln w="3175">
                  <a:noFill/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No Regulation</a:t>
            </a:r>
            <a:endParaRPr lang="ko-KR" altLang="en-US" sz="1400" spc="-60" dirty="0">
              <a:ln w="3175">
                <a:noFill/>
              </a:ln>
              <a:solidFill>
                <a:schemeClr val="tx1">
                  <a:lumMod val="75000"/>
                  <a:lumOff val="25000"/>
                  <a:alpha val="60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5F5D68-5D87-2B0B-F1D6-B7129BB75A4C}"/>
              </a:ext>
            </a:extLst>
          </p:cNvPr>
          <p:cNvSpPr txBox="1"/>
          <p:nvPr/>
        </p:nvSpPr>
        <p:spPr>
          <a:xfrm>
            <a:off x="7998053" y="2656128"/>
            <a:ext cx="136838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All is available  </a:t>
            </a:r>
            <a:endParaRPr lang="ko-KR" altLang="en-US" sz="1400" b="1" spc="-60" dirty="0">
              <a:ln w="3175"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3D585DF5-FEB7-86A2-70C5-EA92304732E5}"/>
              </a:ext>
            </a:extLst>
          </p:cNvPr>
          <p:cNvSpPr>
            <a:spLocks/>
          </p:cNvSpPr>
          <p:nvPr/>
        </p:nvSpPr>
        <p:spPr bwMode="auto">
          <a:xfrm>
            <a:off x="7911258" y="2739672"/>
            <a:ext cx="160065" cy="111487"/>
          </a:xfrm>
          <a:custGeom>
            <a:avLst/>
            <a:gdLst>
              <a:gd name="T0" fmla="*/ 409 w 501"/>
              <a:gd name="T1" fmla="*/ 1 h 442"/>
              <a:gd name="T2" fmla="*/ 227 w 501"/>
              <a:gd name="T3" fmla="*/ 195 h 442"/>
              <a:gd name="T4" fmla="*/ 161 w 501"/>
              <a:gd name="T5" fmla="*/ 320 h 442"/>
              <a:gd name="T6" fmla="*/ 92 w 501"/>
              <a:gd name="T7" fmla="*/ 237 h 442"/>
              <a:gd name="T8" fmla="*/ 0 w 501"/>
              <a:gd name="T9" fmla="*/ 237 h 442"/>
              <a:gd name="T10" fmla="*/ 117 w 501"/>
              <a:gd name="T11" fmla="*/ 439 h 442"/>
              <a:gd name="T12" fmla="*/ 210 w 501"/>
              <a:gd name="T13" fmla="*/ 439 h 442"/>
              <a:gd name="T14" fmla="*/ 320 w 501"/>
              <a:gd name="T15" fmla="*/ 195 h 442"/>
              <a:gd name="T16" fmla="*/ 501 w 501"/>
              <a:gd name="T17" fmla="*/ 1 h 442"/>
              <a:gd name="T18" fmla="*/ 409 w 501"/>
              <a:gd name="T19" fmla="*/ 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1" h="442">
                <a:moveTo>
                  <a:pt x="409" y="1"/>
                </a:moveTo>
                <a:cubicBezTo>
                  <a:pt x="328" y="38"/>
                  <a:pt x="271" y="122"/>
                  <a:pt x="227" y="195"/>
                </a:cubicBezTo>
                <a:cubicBezTo>
                  <a:pt x="203" y="235"/>
                  <a:pt x="181" y="277"/>
                  <a:pt x="161" y="320"/>
                </a:cubicBezTo>
                <a:cubicBezTo>
                  <a:pt x="143" y="288"/>
                  <a:pt x="121" y="259"/>
                  <a:pt x="92" y="237"/>
                </a:cubicBezTo>
                <a:cubicBezTo>
                  <a:pt x="91" y="236"/>
                  <a:pt x="1" y="238"/>
                  <a:pt x="0" y="237"/>
                </a:cubicBezTo>
                <a:cubicBezTo>
                  <a:pt x="61" y="286"/>
                  <a:pt x="95" y="366"/>
                  <a:pt x="117" y="439"/>
                </a:cubicBezTo>
                <a:cubicBezTo>
                  <a:pt x="118" y="442"/>
                  <a:pt x="209" y="442"/>
                  <a:pt x="210" y="439"/>
                </a:cubicBezTo>
                <a:cubicBezTo>
                  <a:pt x="234" y="354"/>
                  <a:pt x="274" y="271"/>
                  <a:pt x="320" y="195"/>
                </a:cubicBezTo>
                <a:cubicBezTo>
                  <a:pt x="364" y="122"/>
                  <a:pt x="421" y="38"/>
                  <a:pt x="501" y="1"/>
                </a:cubicBezTo>
                <a:cubicBezTo>
                  <a:pt x="499" y="2"/>
                  <a:pt x="411" y="0"/>
                  <a:pt x="409" y="1"/>
                </a:cubicBezTo>
                <a:close/>
              </a:path>
            </a:pathLst>
          </a:cu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600" spc="-60" dirty="0">
              <a:solidFill>
                <a:schemeClr val="lt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4" name="모서리가 둥근 직사각형 219">
            <a:extLst>
              <a:ext uri="{FF2B5EF4-FFF2-40B4-BE49-F238E27FC236}">
                <a16:creationId xmlns:a16="http://schemas.microsoft.com/office/drawing/2014/main" id="{D76A4942-5D0C-857D-6176-EBDF9AE284CF}"/>
              </a:ext>
            </a:extLst>
          </p:cNvPr>
          <p:cNvSpPr/>
          <p:nvPr/>
        </p:nvSpPr>
        <p:spPr>
          <a:xfrm>
            <a:off x="5843156" y="3109703"/>
            <a:ext cx="1700644" cy="311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60" dirty="0">
                <a:ln w="3175">
                  <a:noFill/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Regulation</a:t>
            </a:r>
            <a:endParaRPr lang="ko-KR" altLang="en-US" sz="1400" spc="-60" dirty="0">
              <a:ln w="3175">
                <a:noFill/>
              </a:ln>
              <a:solidFill>
                <a:schemeClr val="tx1">
                  <a:lumMod val="75000"/>
                  <a:lumOff val="25000"/>
                  <a:alpha val="60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A8AC4C-EBC6-3A87-B237-83B514DE8045}"/>
              </a:ext>
            </a:extLst>
          </p:cNvPr>
          <p:cNvSpPr txBox="1"/>
          <p:nvPr/>
        </p:nvSpPr>
        <p:spPr>
          <a:xfrm>
            <a:off x="7998053" y="3111612"/>
            <a:ext cx="226119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b="1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내용입력 </a:t>
            </a:r>
            <a:r>
              <a:rPr lang="en-US" altLang="ko-KR" sz="1400" b="1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  <a:r>
              <a:rPr lang="ko-KR" altLang="en-US" sz="1400" b="1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내용을 입력해주세요</a:t>
            </a:r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6425B7C6-0F0C-8DFF-DDC1-F5F3CCB597DA}"/>
              </a:ext>
            </a:extLst>
          </p:cNvPr>
          <p:cNvSpPr>
            <a:spLocks/>
          </p:cNvSpPr>
          <p:nvPr/>
        </p:nvSpPr>
        <p:spPr bwMode="auto">
          <a:xfrm>
            <a:off x="7911258" y="3195156"/>
            <a:ext cx="160065" cy="111487"/>
          </a:xfrm>
          <a:custGeom>
            <a:avLst/>
            <a:gdLst>
              <a:gd name="T0" fmla="*/ 409 w 501"/>
              <a:gd name="T1" fmla="*/ 1 h 442"/>
              <a:gd name="T2" fmla="*/ 227 w 501"/>
              <a:gd name="T3" fmla="*/ 195 h 442"/>
              <a:gd name="T4" fmla="*/ 161 w 501"/>
              <a:gd name="T5" fmla="*/ 320 h 442"/>
              <a:gd name="T6" fmla="*/ 92 w 501"/>
              <a:gd name="T7" fmla="*/ 237 h 442"/>
              <a:gd name="T8" fmla="*/ 0 w 501"/>
              <a:gd name="T9" fmla="*/ 237 h 442"/>
              <a:gd name="T10" fmla="*/ 117 w 501"/>
              <a:gd name="T11" fmla="*/ 439 h 442"/>
              <a:gd name="T12" fmla="*/ 210 w 501"/>
              <a:gd name="T13" fmla="*/ 439 h 442"/>
              <a:gd name="T14" fmla="*/ 320 w 501"/>
              <a:gd name="T15" fmla="*/ 195 h 442"/>
              <a:gd name="T16" fmla="*/ 501 w 501"/>
              <a:gd name="T17" fmla="*/ 1 h 442"/>
              <a:gd name="T18" fmla="*/ 409 w 501"/>
              <a:gd name="T19" fmla="*/ 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1" h="442">
                <a:moveTo>
                  <a:pt x="409" y="1"/>
                </a:moveTo>
                <a:cubicBezTo>
                  <a:pt x="328" y="38"/>
                  <a:pt x="271" y="122"/>
                  <a:pt x="227" y="195"/>
                </a:cubicBezTo>
                <a:cubicBezTo>
                  <a:pt x="203" y="235"/>
                  <a:pt x="181" y="277"/>
                  <a:pt x="161" y="320"/>
                </a:cubicBezTo>
                <a:cubicBezTo>
                  <a:pt x="143" y="288"/>
                  <a:pt x="121" y="259"/>
                  <a:pt x="92" y="237"/>
                </a:cubicBezTo>
                <a:cubicBezTo>
                  <a:pt x="91" y="236"/>
                  <a:pt x="1" y="238"/>
                  <a:pt x="0" y="237"/>
                </a:cubicBezTo>
                <a:cubicBezTo>
                  <a:pt x="61" y="286"/>
                  <a:pt x="95" y="366"/>
                  <a:pt x="117" y="439"/>
                </a:cubicBezTo>
                <a:cubicBezTo>
                  <a:pt x="118" y="442"/>
                  <a:pt x="209" y="442"/>
                  <a:pt x="210" y="439"/>
                </a:cubicBezTo>
                <a:cubicBezTo>
                  <a:pt x="234" y="354"/>
                  <a:pt x="274" y="271"/>
                  <a:pt x="320" y="195"/>
                </a:cubicBezTo>
                <a:cubicBezTo>
                  <a:pt x="364" y="122"/>
                  <a:pt x="421" y="38"/>
                  <a:pt x="501" y="1"/>
                </a:cubicBezTo>
                <a:cubicBezTo>
                  <a:pt x="499" y="2"/>
                  <a:pt x="411" y="0"/>
                  <a:pt x="409" y="1"/>
                </a:cubicBezTo>
                <a:close/>
              </a:path>
            </a:pathLst>
          </a:cu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600" spc="-60">
              <a:solidFill>
                <a:schemeClr val="lt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3551AB0-D7CA-B2AC-937E-5AE8EF9570FD}"/>
              </a:ext>
            </a:extLst>
          </p:cNvPr>
          <p:cNvSpPr/>
          <p:nvPr/>
        </p:nvSpPr>
        <p:spPr bwMode="auto">
          <a:xfrm>
            <a:off x="5835720" y="2282130"/>
            <a:ext cx="1802710" cy="3109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273B9C-B509-2741-1ACD-CE5F88D9C383}"/>
              </a:ext>
            </a:extLst>
          </p:cNvPr>
          <p:cNvSpPr txBox="1"/>
          <p:nvPr/>
        </p:nvSpPr>
        <p:spPr>
          <a:xfrm>
            <a:off x="5839257" y="2283735"/>
            <a:ext cx="1732642" cy="307777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Scenario</a:t>
            </a:r>
          </a:p>
        </p:txBody>
      </p:sp>
      <p:sp>
        <p:nvSpPr>
          <p:cNvPr id="36" name="AutoShape 13">
            <a:extLst>
              <a:ext uri="{FF2B5EF4-FFF2-40B4-BE49-F238E27FC236}">
                <a16:creationId xmlns:a16="http://schemas.microsoft.com/office/drawing/2014/main" id="{06BC7C6B-3B19-DD7B-D545-C67F50BE0B6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660279" y="-690417"/>
            <a:ext cx="464494" cy="1791587"/>
          </a:xfrm>
          <a:prstGeom prst="roundRect">
            <a:avLst>
              <a:gd name="adj" fmla="val 3616"/>
            </a:avLst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60" dirty="0">
              <a:solidFill>
                <a:srgbClr val="1F643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7" name="모서리가 둥근 직사각형 219">
            <a:extLst>
              <a:ext uri="{FF2B5EF4-FFF2-40B4-BE49-F238E27FC236}">
                <a16:creationId xmlns:a16="http://schemas.microsoft.com/office/drawing/2014/main" id="{3D7244AD-F42C-86D6-B241-60D1146A7158}"/>
              </a:ext>
            </a:extLst>
          </p:cNvPr>
          <p:cNvSpPr/>
          <p:nvPr/>
        </p:nvSpPr>
        <p:spPr>
          <a:xfrm>
            <a:off x="8001952" y="62707"/>
            <a:ext cx="1700644" cy="311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60" dirty="0">
                <a:ln w="3175">
                  <a:noFill/>
                </a:ln>
                <a:solidFill>
                  <a:srgbClr val="FF0000">
                    <a:alpha val="60000"/>
                  </a:srgb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No Setback</a:t>
            </a:r>
            <a:endParaRPr lang="ko-KR" altLang="en-US" sz="1400" spc="-60" dirty="0">
              <a:ln w="3175">
                <a:noFill/>
              </a:ln>
              <a:solidFill>
                <a:srgbClr val="FF0000">
                  <a:alpha val="60000"/>
                </a:srgb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5D4EFEF-E33D-39D5-FAC5-8E97ED06AEC7}"/>
              </a:ext>
            </a:extLst>
          </p:cNvPr>
          <p:cNvSpPr/>
          <p:nvPr/>
        </p:nvSpPr>
        <p:spPr bwMode="auto">
          <a:xfrm>
            <a:off x="7992135" y="-309382"/>
            <a:ext cx="3640271" cy="3109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4BF808-0780-8857-CBA5-BABD50A2D8EB}"/>
              </a:ext>
            </a:extLst>
          </p:cNvPr>
          <p:cNvSpPr txBox="1"/>
          <p:nvPr/>
        </p:nvSpPr>
        <p:spPr>
          <a:xfrm>
            <a:off x="7998053" y="-307777"/>
            <a:ext cx="3617572" cy="307777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Scenario</a:t>
            </a:r>
          </a:p>
        </p:txBody>
      </p:sp>
      <p:sp>
        <p:nvSpPr>
          <p:cNvPr id="43" name="AutoShape 13">
            <a:extLst>
              <a:ext uri="{FF2B5EF4-FFF2-40B4-BE49-F238E27FC236}">
                <a16:creationId xmlns:a16="http://schemas.microsoft.com/office/drawing/2014/main" id="{EBF73CCF-297C-9684-DE86-72F727BA21A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487584" y="-690417"/>
            <a:ext cx="464494" cy="1791587"/>
          </a:xfrm>
          <a:prstGeom prst="roundRect">
            <a:avLst>
              <a:gd name="adj" fmla="val 3616"/>
            </a:avLst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60" dirty="0">
              <a:solidFill>
                <a:srgbClr val="1F643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4" name="모서리가 둥근 직사각형 219">
            <a:extLst>
              <a:ext uri="{FF2B5EF4-FFF2-40B4-BE49-F238E27FC236}">
                <a16:creationId xmlns:a16="http://schemas.microsoft.com/office/drawing/2014/main" id="{0CC2B502-2DEF-96E2-9C0A-712A8AC7AC10}"/>
              </a:ext>
            </a:extLst>
          </p:cNvPr>
          <p:cNvSpPr/>
          <p:nvPr/>
        </p:nvSpPr>
        <p:spPr>
          <a:xfrm>
            <a:off x="9806895" y="62707"/>
            <a:ext cx="1700644" cy="311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60" dirty="0">
                <a:ln w="3175">
                  <a:noFill/>
                </a:ln>
                <a:solidFill>
                  <a:srgbClr val="FF0000">
                    <a:alpha val="60000"/>
                  </a:srgb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Setback</a:t>
            </a:r>
            <a:endParaRPr lang="ko-KR" altLang="en-US" sz="1400" spc="-60" dirty="0">
              <a:ln w="3175">
                <a:noFill/>
              </a:ln>
              <a:solidFill>
                <a:srgbClr val="FF0000">
                  <a:alpha val="60000"/>
                </a:srgb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6" name="그래픽 7">
            <a:extLst>
              <a:ext uri="{FF2B5EF4-FFF2-40B4-BE49-F238E27FC236}">
                <a16:creationId xmlns:a16="http://schemas.microsoft.com/office/drawing/2014/main" id="{CD887209-2A31-BB55-1BFE-2634C771C491}"/>
              </a:ext>
            </a:extLst>
          </p:cNvPr>
          <p:cNvSpPr/>
          <p:nvPr/>
        </p:nvSpPr>
        <p:spPr>
          <a:xfrm rot="5400000">
            <a:off x="306361" y="1818242"/>
            <a:ext cx="1099595" cy="963785"/>
          </a:xfrm>
          <a:custGeom>
            <a:avLst/>
            <a:gdLst>
              <a:gd name="connsiteX0" fmla="*/ 394121 w 943350"/>
              <a:gd name="connsiteY0" fmla="*/ 443627 h 703373"/>
              <a:gd name="connsiteX1" fmla="*/ 671655 w 943350"/>
              <a:gd name="connsiteY1" fmla="*/ 443627 h 703373"/>
              <a:gd name="connsiteX2" fmla="*/ 687300 w 943350"/>
              <a:gd name="connsiteY2" fmla="*/ 459272 h 703373"/>
              <a:gd name="connsiteX3" fmla="*/ 687300 w 943350"/>
              <a:gd name="connsiteY3" fmla="*/ 515636 h 703373"/>
              <a:gd name="connsiteX4" fmla="*/ 722019 w 943350"/>
              <a:gd name="connsiteY4" fmla="*/ 531495 h 703373"/>
              <a:gd name="connsiteX5" fmla="*/ 937403 w 943350"/>
              <a:gd name="connsiteY5" fmla="*/ 345900 h 703373"/>
              <a:gd name="connsiteX6" fmla="*/ 937403 w 943350"/>
              <a:gd name="connsiteY6" fmla="*/ 319540 h 703373"/>
              <a:gd name="connsiteX7" fmla="*/ 722019 w 943350"/>
              <a:gd name="connsiteY7" fmla="*/ 134160 h 703373"/>
              <a:gd name="connsiteX8" fmla="*/ 687300 w 943350"/>
              <a:gd name="connsiteY8" fmla="*/ 150019 h 703373"/>
              <a:gd name="connsiteX9" fmla="*/ 687300 w 943350"/>
              <a:gd name="connsiteY9" fmla="*/ 206383 h 703373"/>
              <a:gd name="connsiteX10" fmla="*/ 671655 w 943350"/>
              <a:gd name="connsiteY10" fmla="*/ 222028 h 703373"/>
              <a:gd name="connsiteX11" fmla="*/ 394121 w 943350"/>
              <a:gd name="connsiteY11" fmla="*/ 222028 h 703373"/>
              <a:gd name="connsiteX12" fmla="*/ 0 w 943350"/>
              <a:gd name="connsiteY12" fmla="*/ 0 h 703373"/>
              <a:gd name="connsiteX13" fmla="*/ 0 w 943350"/>
              <a:gd name="connsiteY13" fmla="*/ 332827 h 703373"/>
              <a:gd name="connsiteX14" fmla="*/ 0 w 943350"/>
              <a:gd name="connsiteY14" fmla="*/ 703373 h 703373"/>
              <a:gd name="connsiteX15" fmla="*/ 394121 w 943350"/>
              <a:gd name="connsiteY15" fmla="*/ 443627 h 7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3350" h="703373">
                <a:moveTo>
                  <a:pt x="394121" y="443627"/>
                </a:moveTo>
                <a:lnTo>
                  <a:pt x="671655" y="443627"/>
                </a:lnTo>
                <a:cubicBezTo>
                  <a:pt x="680228" y="443627"/>
                  <a:pt x="687300" y="450699"/>
                  <a:pt x="687300" y="459272"/>
                </a:cubicBezTo>
                <a:lnTo>
                  <a:pt x="687300" y="515636"/>
                </a:lnTo>
                <a:cubicBezTo>
                  <a:pt x="687300" y="533638"/>
                  <a:pt x="708303" y="543282"/>
                  <a:pt x="722019" y="531495"/>
                </a:cubicBezTo>
                <a:lnTo>
                  <a:pt x="937403" y="345900"/>
                </a:lnTo>
                <a:cubicBezTo>
                  <a:pt x="945332" y="339042"/>
                  <a:pt x="945332" y="326612"/>
                  <a:pt x="937403" y="319540"/>
                </a:cubicBezTo>
                <a:lnTo>
                  <a:pt x="722019" y="134160"/>
                </a:lnTo>
                <a:cubicBezTo>
                  <a:pt x="708303" y="122372"/>
                  <a:pt x="687300" y="132016"/>
                  <a:pt x="687300" y="150019"/>
                </a:cubicBezTo>
                <a:lnTo>
                  <a:pt x="687300" y="206383"/>
                </a:lnTo>
                <a:cubicBezTo>
                  <a:pt x="687300" y="214955"/>
                  <a:pt x="680228" y="222028"/>
                  <a:pt x="671655" y="222028"/>
                </a:cubicBezTo>
                <a:lnTo>
                  <a:pt x="394121" y="222028"/>
                </a:lnTo>
                <a:cubicBezTo>
                  <a:pt x="186238" y="222242"/>
                  <a:pt x="0" y="0"/>
                  <a:pt x="0" y="0"/>
                </a:cubicBezTo>
                <a:cubicBezTo>
                  <a:pt x="0" y="0"/>
                  <a:pt x="0" y="189024"/>
                  <a:pt x="0" y="332827"/>
                </a:cubicBezTo>
                <a:cubicBezTo>
                  <a:pt x="0" y="476845"/>
                  <a:pt x="0" y="703373"/>
                  <a:pt x="0" y="703373"/>
                </a:cubicBezTo>
                <a:cubicBezTo>
                  <a:pt x="0" y="703373"/>
                  <a:pt x="171879" y="443627"/>
                  <a:pt x="394121" y="44362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pc="-6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E5E921B5-74D8-D5C5-6748-362E56261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5598" y="1985422"/>
            <a:ext cx="2749070" cy="56639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FF521491-7B56-0DE8-8C99-B3644F719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7623" y="1979269"/>
            <a:ext cx="2751096" cy="56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05F71D-33F2-0CBA-1B35-CBF63D9C0266}"/>
              </a:ext>
            </a:extLst>
          </p:cNvPr>
          <p:cNvSpPr/>
          <p:nvPr/>
        </p:nvSpPr>
        <p:spPr>
          <a:xfrm>
            <a:off x="340816" y="-203200"/>
            <a:ext cx="11556543" cy="753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8CB9B66-D9D5-D1F6-6D45-E8BA88399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17" y="0"/>
            <a:ext cx="1059596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28093B-FECC-DA82-AB86-960DDCFFFC4B}"/>
              </a:ext>
            </a:extLst>
          </p:cNvPr>
          <p:cNvSpPr txBox="1"/>
          <p:nvPr/>
        </p:nvSpPr>
        <p:spPr>
          <a:xfrm>
            <a:off x="4719320" y="6840974"/>
            <a:ext cx="309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Installed capacity of PV (kW)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2B0139-A100-3A95-A8B9-5C6B10084AB9}"/>
              </a:ext>
            </a:extLst>
          </p:cNvPr>
          <p:cNvSpPr txBox="1"/>
          <p:nvPr/>
        </p:nvSpPr>
        <p:spPr>
          <a:xfrm rot="16200000">
            <a:off x="-751840" y="2858254"/>
            <a:ext cx="287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PV installation Area (m</a:t>
            </a:r>
            <a:r>
              <a:rPr lang="en-US" altLang="ko-KR" spc="-60" baseline="300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2</a:t>
            </a:r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D1DF3B-7E5F-A1FE-A846-D4EA924AD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113" y="4930081"/>
            <a:ext cx="2707927" cy="55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640969" y="417830"/>
            <a:ext cx="0" cy="4609783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56FA5B0-252C-C972-827D-BDA2242576B4}"/>
              </a:ext>
            </a:extLst>
          </p:cNvPr>
          <p:cNvSpPr/>
          <p:nvPr/>
        </p:nvSpPr>
        <p:spPr>
          <a:xfrm rot="16200000">
            <a:off x="590752" y="801461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3">
            <a:extLst>
              <a:ext uri="{FF2B5EF4-FFF2-40B4-BE49-F238E27FC236}">
                <a16:creationId xmlns:a16="http://schemas.microsoft.com/office/drawing/2014/main" id="{6E0AA25A-E138-A2BF-497D-6F8AC900EB0A}"/>
              </a:ext>
            </a:extLst>
          </p:cNvPr>
          <p:cNvSpPr/>
          <p:nvPr/>
        </p:nvSpPr>
        <p:spPr>
          <a:xfrm>
            <a:off x="536604" y="595964"/>
            <a:ext cx="3909497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4992C-599C-DFCD-590A-D9F6DE1D53CC}"/>
              </a:ext>
            </a:extLst>
          </p:cNvPr>
          <p:cNvSpPr txBox="1"/>
          <p:nvPr/>
        </p:nvSpPr>
        <p:spPr>
          <a:xfrm>
            <a:off x="536603" y="594294"/>
            <a:ext cx="390949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Categorize Land-use &amp; PV technology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739C6-6639-B1A5-5116-FD9DF35D2CC9}"/>
              </a:ext>
            </a:extLst>
          </p:cNvPr>
          <p:cNvSpPr txBox="1"/>
          <p:nvPr/>
        </p:nvSpPr>
        <p:spPr>
          <a:xfrm>
            <a:off x="953631" y="1008811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deployment: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9A3E1-4812-7ACB-587E-05140FA93C4F}"/>
              </a:ext>
            </a:extLst>
          </p:cNvPr>
          <p:cNvSpPr txBox="1"/>
          <p:nvPr/>
        </p:nvSpPr>
        <p:spPr>
          <a:xfrm>
            <a:off x="953631" y="1249786"/>
            <a:ext cx="11300003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Land-use types : (1) Industrial complex, (2) Logistics complex, (3) Residential complex, (4) Public buildings, (5) Mountainous area, (6) Farmland, (7) Parking lot, (8) Roadside land, (9) Water</a:t>
            </a:r>
            <a:endParaRPr lang="ko-KR" altLang="en-US" dirty="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9EE1F19B-8DAC-5363-FA39-CDFA13E9B78E}"/>
              </a:ext>
            </a:extLst>
          </p:cNvPr>
          <p:cNvSpPr/>
          <p:nvPr/>
        </p:nvSpPr>
        <p:spPr>
          <a:xfrm rot="16200000">
            <a:off x="590752" y="240615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3">
            <a:extLst>
              <a:ext uri="{FF2B5EF4-FFF2-40B4-BE49-F238E27FC236}">
                <a16:creationId xmlns:a16="http://schemas.microsoft.com/office/drawing/2014/main" id="{176F8F81-95FF-63B1-7131-1935A09F2313}"/>
              </a:ext>
            </a:extLst>
          </p:cNvPr>
          <p:cNvSpPr/>
          <p:nvPr/>
        </p:nvSpPr>
        <p:spPr>
          <a:xfrm>
            <a:off x="536604" y="2203504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05ABFF-6BE7-7B32-A064-9FD1189D3B55}"/>
              </a:ext>
            </a:extLst>
          </p:cNvPr>
          <p:cNvSpPr txBox="1"/>
          <p:nvPr/>
        </p:nvSpPr>
        <p:spPr>
          <a:xfrm>
            <a:off x="536604" y="2208460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Geographical constraint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2C1788-5D83-C51B-C05B-7E12AD0C50D1}"/>
              </a:ext>
            </a:extLst>
          </p:cNvPr>
          <p:cNvSpPr txBox="1"/>
          <p:nvPr/>
        </p:nvSpPr>
        <p:spPr>
          <a:xfrm>
            <a:off x="953631" y="2623304"/>
            <a:ext cx="2569600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Slope, Protected Area, Setback distance</a:t>
            </a:r>
            <a:endParaRPr lang="ko-KR" altLang="en-US" dirty="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8B6CABEF-8F1B-EC5D-5D2B-1946C61B145A}"/>
              </a:ext>
            </a:extLst>
          </p:cNvPr>
          <p:cNvSpPr/>
          <p:nvPr/>
        </p:nvSpPr>
        <p:spPr>
          <a:xfrm rot="16200000">
            <a:off x="590752" y="4813611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3">
            <a:extLst>
              <a:ext uri="{FF2B5EF4-FFF2-40B4-BE49-F238E27FC236}">
                <a16:creationId xmlns:a16="http://schemas.microsoft.com/office/drawing/2014/main" id="{A3F0D4AB-E9E9-028C-E9D6-E2823E5BC410}"/>
              </a:ext>
            </a:extLst>
          </p:cNvPr>
          <p:cNvSpPr/>
          <p:nvPr/>
        </p:nvSpPr>
        <p:spPr>
          <a:xfrm>
            <a:off x="536604" y="4608113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A9E724-1597-D82A-F0DA-F6A073967742}"/>
              </a:ext>
            </a:extLst>
          </p:cNvPr>
          <p:cNvSpPr txBox="1"/>
          <p:nvPr/>
        </p:nvSpPr>
        <p:spPr>
          <a:xfrm>
            <a:off x="953631" y="5020723"/>
            <a:ext cx="10650017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PV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  <a:p>
            <a:pPr marL="0" indent="0">
              <a:buNone/>
            </a:pPr>
            <a:r>
              <a:rPr lang="en-US" altLang="ko-KR" dirty="0"/>
              <a:t>(2)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0" indent="0">
              <a:buNone/>
            </a:pPr>
            <a:r>
              <a:rPr lang="en-US" altLang="ko-KR" dirty="0"/>
              <a:t>(3) Capacity factor : Expected annual average energy production divided by the annual energy production assuming the plant operates at rated capacity for every hour of the year.</a:t>
            </a:r>
            <a:endParaRPr lang="ko-KR" altLang="en-US" dirty="0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46AC2D20-B087-C9F1-1F3A-F6713CFDE46C}"/>
              </a:ext>
            </a:extLst>
          </p:cNvPr>
          <p:cNvSpPr/>
          <p:nvPr/>
        </p:nvSpPr>
        <p:spPr>
          <a:xfrm rot="16200000">
            <a:off x="590752" y="6261423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13">
            <a:extLst>
              <a:ext uri="{FF2B5EF4-FFF2-40B4-BE49-F238E27FC236}">
                <a16:creationId xmlns:a16="http://schemas.microsoft.com/office/drawing/2014/main" id="{150F1F84-9C44-560D-C35C-655A051E5E5E}"/>
              </a:ext>
            </a:extLst>
          </p:cNvPr>
          <p:cNvSpPr/>
          <p:nvPr/>
        </p:nvSpPr>
        <p:spPr>
          <a:xfrm>
            <a:off x="536604" y="6063018"/>
            <a:ext cx="3909497" cy="328588"/>
          </a:xfrm>
          <a:prstGeom prst="rect">
            <a:avLst/>
          </a:prstGeom>
          <a:solidFill>
            <a:srgbClr val="0095F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384E4E-AEA3-4C21-214B-FBF167A9B097}"/>
              </a:ext>
            </a:extLst>
          </p:cNvPr>
          <p:cNvSpPr txBox="1"/>
          <p:nvPr/>
        </p:nvSpPr>
        <p:spPr>
          <a:xfrm>
            <a:off x="953631" y="6523966"/>
            <a:ext cx="1604927" cy="276999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ko-KR" altLang="en-US" dirty="0"/>
              <a:t>내용을 입력해주세요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ECF63E-998B-6BF8-51E2-A14E86A031CD}"/>
              </a:ext>
            </a:extLst>
          </p:cNvPr>
          <p:cNvSpPr txBox="1"/>
          <p:nvPr/>
        </p:nvSpPr>
        <p:spPr>
          <a:xfrm>
            <a:off x="953631" y="6764941"/>
            <a:ext cx="1604927" cy="276999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ko-KR" altLang="en-US"/>
              <a:t>내용을 입력해주세요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27B20D4-B42E-FD1E-D0C0-BAE96982C7E8}"/>
              </a:ext>
            </a:extLst>
          </p:cNvPr>
          <p:cNvCxnSpPr>
            <a:cxnSpLocks/>
          </p:cNvCxnSpPr>
          <p:nvPr/>
        </p:nvCxnSpPr>
        <p:spPr>
          <a:xfrm>
            <a:off x="1088008" y="211072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D044EF0-7DDC-B52A-826A-71B7D7FCE4C1}"/>
              </a:ext>
            </a:extLst>
          </p:cNvPr>
          <p:cNvCxnSpPr>
            <a:cxnSpLocks/>
          </p:cNvCxnSpPr>
          <p:nvPr/>
        </p:nvCxnSpPr>
        <p:spPr>
          <a:xfrm>
            <a:off x="1088008" y="291268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7959627-5479-7BA7-DAAB-B999CD2C7E87}"/>
              </a:ext>
            </a:extLst>
          </p:cNvPr>
          <p:cNvCxnSpPr>
            <a:cxnSpLocks/>
          </p:cNvCxnSpPr>
          <p:nvPr/>
        </p:nvCxnSpPr>
        <p:spPr>
          <a:xfrm>
            <a:off x="1088008" y="560979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66F447B-71CA-9EE0-1D1E-4218B82132B7}"/>
              </a:ext>
            </a:extLst>
          </p:cNvPr>
          <p:cNvCxnSpPr>
            <a:cxnSpLocks/>
          </p:cNvCxnSpPr>
          <p:nvPr/>
        </p:nvCxnSpPr>
        <p:spPr>
          <a:xfrm>
            <a:off x="1088008" y="711504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DE84EEC-25D6-7E1B-EA94-634470D426AF}"/>
              </a:ext>
            </a:extLst>
          </p:cNvPr>
          <p:cNvCxnSpPr>
            <a:cxnSpLocks/>
          </p:cNvCxnSpPr>
          <p:nvPr/>
        </p:nvCxnSpPr>
        <p:spPr>
          <a:xfrm>
            <a:off x="5642864" y="211072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C3912DD-4CE3-0800-0679-04676A6D16DC}"/>
              </a:ext>
            </a:extLst>
          </p:cNvPr>
          <p:cNvCxnSpPr>
            <a:cxnSpLocks/>
          </p:cNvCxnSpPr>
          <p:nvPr/>
        </p:nvCxnSpPr>
        <p:spPr>
          <a:xfrm>
            <a:off x="5642864" y="291268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BC58289-AC4E-24E6-877F-A3F43EAB8F04}"/>
              </a:ext>
            </a:extLst>
          </p:cNvPr>
          <p:cNvCxnSpPr>
            <a:cxnSpLocks/>
          </p:cNvCxnSpPr>
          <p:nvPr/>
        </p:nvCxnSpPr>
        <p:spPr>
          <a:xfrm>
            <a:off x="5642864" y="560979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881759F-0B3F-51E0-493F-BF1801A08E1A}"/>
              </a:ext>
            </a:extLst>
          </p:cNvPr>
          <p:cNvCxnSpPr>
            <a:cxnSpLocks/>
          </p:cNvCxnSpPr>
          <p:nvPr/>
        </p:nvCxnSpPr>
        <p:spPr>
          <a:xfrm>
            <a:off x="5642864" y="711504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63892FD-BE81-A601-8FA6-3F8E4D61F7C8}"/>
              </a:ext>
            </a:extLst>
          </p:cNvPr>
          <p:cNvSpPr txBox="1"/>
          <p:nvPr/>
        </p:nvSpPr>
        <p:spPr>
          <a:xfrm>
            <a:off x="536604" y="4608750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Calculation parameter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B6A55E-F8D4-7E8C-F81D-B045213AD05A}"/>
              </a:ext>
            </a:extLst>
          </p:cNvPr>
          <p:cNvSpPr txBox="1"/>
          <p:nvPr/>
        </p:nvSpPr>
        <p:spPr>
          <a:xfrm>
            <a:off x="536604" y="6065729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2020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796394-66F7-0A01-F4D5-B619ABF5A71C}"/>
              </a:ext>
            </a:extLst>
          </p:cNvPr>
          <p:cNvSpPr txBox="1"/>
          <p:nvPr/>
        </p:nvSpPr>
        <p:spPr>
          <a:xfrm>
            <a:off x="953631" y="1846840"/>
            <a:ext cx="490639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types: (1-4) roof-top PV, (5-8) ground-mounted PV, (9) floating</a:t>
            </a:r>
            <a:endParaRPr lang="ko-KR" altLang="en-US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6893795-A0C0-19FE-ADCE-34BC016F1B1E}"/>
              </a:ext>
            </a:extLst>
          </p:cNvPr>
          <p:cNvCxnSpPr>
            <a:cxnSpLocks/>
          </p:cNvCxnSpPr>
          <p:nvPr/>
        </p:nvCxnSpPr>
        <p:spPr>
          <a:xfrm rot="10800000" flipH="1">
            <a:off x="7435844" y="1459815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65F5B83-5462-720D-C913-038B8F279F04}"/>
              </a:ext>
            </a:extLst>
          </p:cNvPr>
          <p:cNvCxnSpPr>
            <a:cxnSpLocks/>
          </p:cNvCxnSpPr>
          <p:nvPr/>
        </p:nvCxnSpPr>
        <p:spPr>
          <a:xfrm rot="10800000" flipH="1">
            <a:off x="2274947" y="1459815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A57BAB7-F1E7-75F1-A270-9F6C5F442680}"/>
              </a:ext>
            </a:extLst>
          </p:cNvPr>
          <p:cNvCxnSpPr>
            <a:cxnSpLocks/>
          </p:cNvCxnSpPr>
          <p:nvPr/>
        </p:nvCxnSpPr>
        <p:spPr>
          <a:xfrm rot="10800000" flipH="1">
            <a:off x="2270771" y="1554385"/>
            <a:ext cx="516507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2645F26-B1ED-390D-7599-27FB695D5D34}"/>
              </a:ext>
            </a:extLst>
          </p:cNvPr>
          <p:cNvCxnSpPr>
            <a:cxnSpLocks/>
          </p:cNvCxnSpPr>
          <p:nvPr/>
        </p:nvCxnSpPr>
        <p:spPr>
          <a:xfrm rot="10800000" flipH="1">
            <a:off x="3621146" y="1459815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9AA4BC3-30D3-7877-2110-EB36E23F11E3}"/>
              </a:ext>
            </a:extLst>
          </p:cNvPr>
          <p:cNvCxnSpPr>
            <a:cxnSpLocks/>
          </p:cNvCxnSpPr>
          <p:nvPr/>
        </p:nvCxnSpPr>
        <p:spPr>
          <a:xfrm rot="10800000" flipH="1">
            <a:off x="4938485" y="1459815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5477497-CC6D-571D-209F-7A3F780447B0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69615" y="1459815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CABA5E4-B3FE-40FA-5E78-BCB22CAF9A63}"/>
              </a:ext>
            </a:extLst>
          </p:cNvPr>
          <p:cNvCxnSpPr>
            <a:cxnSpLocks/>
          </p:cNvCxnSpPr>
          <p:nvPr/>
        </p:nvCxnSpPr>
        <p:spPr>
          <a:xfrm>
            <a:off x="2610886" y="1554384"/>
            <a:ext cx="0" cy="28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687F901-0E31-4B7B-4C5E-B20819F90AAE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606210" y="1459815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21EDC86-EF8A-2B3A-AEBF-7140812842A6}"/>
              </a:ext>
            </a:extLst>
          </p:cNvPr>
          <p:cNvCxnSpPr>
            <a:cxnSpLocks/>
          </p:cNvCxnSpPr>
          <p:nvPr/>
        </p:nvCxnSpPr>
        <p:spPr>
          <a:xfrm rot="10800000" flipH="1">
            <a:off x="7555041" y="1459815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E8E271E-7677-D9BE-E540-B57323093D30}"/>
              </a:ext>
            </a:extLst>
          </p:cNvPr>
          <p:cNvCxnSpPr>
            <a:cxnSpLocks/>
          </p:cNvCxnSpPr>
          <p:nvPr/>
        </p:nvCxnSpPr>
        <p:spPr>
          <a:xfrm rot="10800000" flipH="1">
            <a:off x="7551763" y="1554385"/>
            <a:ext cx="405444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D0B5E34-C44A-8E8E-CAE2-716D6FD9F562}"/>
              </a:ext>
            </a:extLst>
          </p:cNvPr>
          <p:cNvCxnSpPr>
            <a:cxnSpLocks/>
          </p:cNvCxnSpPr>
          <p:nvPr/>
        </p:nvCxnSpPr>
        <p:spPr>
          <a:xfrm>
            <a:off x="3700839" y="1648624"/>
            <a:ext cx="0" cy="179166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1B008FA-B46A-73D3-FD2A-FE7219852AFD}"/>
              </a:ext>
            </a:extLst>
          </p:cNvPr>
          <p:cNvCxnSpPr>
            <a:cxnSpLocks/>
          </p:cNvCxnSpPr>
          <p:nvPr/>
        </p:nvCxnSpPr>
        <p:spPr>
          <a:xfrm rot="10800000" flipH="1">
            <a:off x="9275760" y="1554386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314AA1F-C0C8-6304-F7D5-B55CE5DD5F6D}"/>
              </a:ext>
            </a:extLst>
          </p:cNvPr>
          <p:cNvCxnSpPr>
            <a:cxnSpLocks/>
          </p:cNvCxnSpPr>
          <p:nvPr/>
        </p:nvCxnSpPr>
        <p:spPr>
          <a:xfrm rot="10800000" flipH="1">
            <a:off x="3700839" y="1653941"/>
            <a:ext cx="558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0875F26-A418-D182-F294-886220FC4500}"/>
              </a:ext>
            </a:extLst>
          </p:cNvPr>
          <p:cNvCxnSpPr>
            <a:cxnSpLocks/>
          </p:cNvCxnSpPr>
          <p:nvPr/>
        </p:nvCxnSpPr>
        <p:spPr>
          <a:xfrm rot="10800000" flipH="1">
            <a:off x="8905210" y="1459815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F32A610-500D-5CAE-38FB-AB7CF4EB2991}"/>
              </a:ext>
            </a:extLst>
          </p:cNvPr>
          <p:cNvCxnSpPr>
            <a:cxnSpLocks/>
          </p:cNvCxnSpPr>
          <p:nvPr/>
        </p:nvCxnSpPr>
        <p:spPr>
          <a:xfrm rot="10800000" flipH="1">
            <a:off x="9721185" y="1459815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74B3BED-F522-6A99-A77C-D47A66B080E9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616404" y="1459815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C799D23-4399-BC56-085C-FE70B0A41E3F}"/>
              </a:ext>
            </a:extLst>
          </p:cNvPr>
          <p:cNvCxnSpPr>
            <a:cxnSpLocks/>
          </p:cNvCxnSpPr>
          <p:nvPr/>
        </p:nvCxnSpPr>
        <p:spPr>
          <a:xfrm>
            <a:off x="5228215" y="1748635"/>
            <a:ext cx="0" cy="10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B679E4FD-B11B-046A-6EB2-7E0AC4B7B965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714996" y="1461046"/>
            <a:ext cx="3" cy="28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FDF6C3F-C3F6-42DC-FA68-1DEB0917207A}"/>
              </a:ext>
            </a:extLst>
          </p:cNvPr>
          <p:cNvCxnSpPr>
            <a:cxnSpLocks/>
          </p:cNvCxnSpPr>
          <p:nvPr/>
        </p:nvCxnSpPr>
        <p:spPr>
          <a:xfrm rot="10800000" flipH="1">
            <a:off x="5229065" y="1749191"/>
            <a:ext cx="64872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D01436E2-8041-9CAB-1CA7-BC2CD34FA057}"/>
              </a:ext>
            </a:extLst>
          </p:cNvPr>
          <p:cNvSpPr/>
          <p:nvPr/>
        </p:nvSpPr>
        <p:spPr>
          <a:xfrm rot="16200000">
            <a:off x="590752" y="319117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3">
            <a:extLst>
              <a:ext uri="{FF2B5EF4-FFF2-40B4-BE49-F238E27FC236}">
                <a16:creationId xmlns:a16="http://schemas.microsoft.com/office/drawing/2014/main" id="{A2B759EB-5EFE-DD99-736C-7600F6D9F700}"/>
              </a:ext>
            </a:extLst>
          </p:cNvPr>
          <p:cNvSpPr/>
          <p:nvPr/>
        </p:nvSpPr>
        <p:spPr>
          <a:xfrm>
            <a:off x="536604" y="2988524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718405-8BFA-4235-3AB2-A4A8EBFD64B9}"/>
              </a:ext>
            </a:extLst>
          </p:cNvPr>
          <p:cNvSpPr txBox="1"/>
          <p:nvPr/>
        </p:nvSpPr>
        <p:spPr>
          <a:xfrm>
            <a:off x="536604" y="2993480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GIS-based approach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953631" y="3408324"/>
            <a:ext cx="5424421" cy="39241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Exploration of individual potential sites in Gyeonggi province by the nine land-use types</a:t>
            </a:r>
          </a:p>
          <a:p>
            <a:r>
              <a:rPr lang="en-US" altLang="ko-KR" dirty="0"/>
              <a:t>Slope, Protected Area, Setback distance</a:t>
            </a:r>
            <a:endParaRPr lang="ko-KR" altLang="en-US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C2417D3F-3BC0-8906-3A0D-755CDDF24D09}"/>
              </a:ext>
            </a:extLst>
          </p:cNvPr>
          <p:cNvCxnSpPr>
            <a:cxnSpLocks/>
          </p:cNvCxnSpPr>
          <p:nvPr/>
        </p:nvCxnSpPr>
        <p:spPr>
          <a:xfrm>
            <a:off x="1088008" y="453590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071D766-31AF-44D7-8917-3CA25D017ED8}"/>
              </a:ext>
            </a:extLst>
          </p:cNvPr>
          <p:cNvCxnSpPr>
            <a:cxnSpLocks/>
          </p:cNvCxnSpPr>
          <p:nvPr/>
        </p:nvCxnSpPr>
        <p:spPr>
          <a:xfrm>
            <a:off x="5642864" y="453590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5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640969" y="-1195071"/>
            <a:ext cx="0" cy="9108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56FA5B0-252C-C972-827D-BDA2242576B4}"/>
              </a:ext>
            </a:extLst>
          </p:cNvPr>
          <p:cNvSpPr/>
          <p:nvPr/>
        </p:nvSpPr>
        <p:spPr>
          <a:xfrm rot="16200000">
            <a:off x="590752" y="-811439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3">
            <a:extLst>
              <a:ext uri="{FF2B5EF4-FFF2-40B4-BE49-F238E27FC236}">
                <a16:creationId xmlns:a16="http://schemas.microsoft.com/office/drawing/2014/main" id="{6E0AA25A-E138-A2BF-497D-6F8AC900EB0A}"/>
              </a:ext>
            </a:extLst>
          </p:cNvPr>
          <p:cNvSpPr/>
          <p:nvPr/>
        </p:nvSpPr>
        <p:spPr>
          <a:xfrm>
            <a:off x="536604" y="-1016936"/>
            <a:ext cx="3909497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4992C-599C-DFCD-590A-D9F6DE1D53CC}"/>
              </a:ext>
            </a:extLst>
          </p:cNvPr>
          <p:cNvSpPr txBox="1"/>
          <p:nvPr/>
        </p:nvSpPr>
        <p:spPr>
          <a:xfrm>
            <a:off x="536603" y="-1018606"/>
            <a:ext cx="390949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Categorize Land-use &amp; PV technology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739C6-6639-B1A5-5116-FD9DF35D2CC9}"/>
              </a:ext>
            </a:extLst>
          </p:cNvPr>
          <p:cNvSpPr txBox="1"/>
          <p:nvPr/>
        </p:nvSpPr>
        <p:spPr>
          <a:xfrm>
            <a:off x="953631" y="-604089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 :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9A3E1-4812-7ACB-587E-05140FA93C4F}"/>
              </a:ext>
            </a:extLst>
          </p:cNvPr>
          <p:cNvSpPr txBox="1"/>
          <p:nvPr/>
        </p:nvSpPr>
        <p:spPr>
          <a:xfrm>
            <a:off x="953631" y="-363114"/>
            <a:ext cx="6381990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 (a, b, c) &amp; Land-use types (1-9) as followings;</a:t>
            </a:r>
          </a:p>
          <a:p>
            <a:pPr marL="0" indent="0">
              <a:buNone/>
            </a:pP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roof-top PV : (1) Industrial complex, (2) Logistics complex, (3) Residential complex, (4) Public buildings</a:t>
            </a:r>
          </a:p>
          <a:p>
            <a:pPr marL="0" indent="0">
              <a:buNone/>
            </a:pPr>
            <a:r>
              <a:rPr lang="en-US" altLang="ko-KR" dirty="0"/>
              <a:t>(b) ground-mounted PV : (5) Mountainous area, (6) Farmland, (7) Parking lot, (8) Roadside land</a:t>
            </a:r>
          </a:p>
          <a:p>
            <a:pPr marL="0" indent="0">
              <a:buNone/>
            </a:pPr>
            <a:r>
              <a:rPr lang="en-US" altLang="ko-KR" dirty="0"/>
              <a:t>(c) floating PV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(9) Water</a:t>
            </a:r>
            <a:endParaRPr lang="ko-KR" altLang="en-US" dirty="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8B6CABEF-8F1B-EC5D-5D2B-1946C61B145A}"/>
              </a:ext>
            </a:extLst>
          </p:cNvPr>
          <p:cNvSpPr/>
          <p:nvPr/>
        </p:nvSpPr>
        <p:spPr>
          <a:xfrm rot="16200000">
            <a:off x="590752" y="2874956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3">
            <a:extLst>
              <a:ext uri="{FF2B5EF4-FFF2-40B4-BE49-F238E27FC236}">
                <a16:creationId xmlns:a16="http://schemas.microsoft.com/office/drawing/2014/main" id="{A3F0D4AB-E9E9-028C-E9D6-E2823E5BC410}"/>
              </a:ext>
            </a:extLst>
          </p:cNvPr>
          <p:cNvSpPr/>
          <p:nvPr/>
        </p:nvSpPr>
        <p:spPr>
          <a:xfrm>
            <a:off x="536604" y="2669458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A9E724-1597-D82A-F0DA-F6A073967742}"/>
              </a:ext>
            </a:extLst>
          </p:cNvPr>
          <p:cNvSpPr txBox="1"/>
          <p:nvPr/>
        </p:nvSpPr>
        <p:spPr>
          <a:xfrm>
            <a:off x="953631" y="3082068"/>
            <a:ext cx="6443609" cy="100181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PV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  <a:p>
            <a:pPr marL="0" indent="0">
              <a:buNone/>
            </a:pPr>
            <a:r>
              <a:rPr lang="en-US" altLang="ko-KR" dirty="0"/>
              <a:t>(2)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0" indent="0">
              <a:buNone/>
            </a:pPr>
            <a:r>
              <a:rPr lang="en-US" altLang="ko-KR" dirty="0"/>
              <a:t>(3) Capacity factor : The ratio of the expected annual average energy production </a:t>
            </a:r>
          </a:p>
          <a:p>
            <a:pPr marL="0" indent="0">
              <a:buNone/>
            </a:pPr>
            <a:r>
              <a:rPr lang="en-US" altLang="ko-KR" dirty="0"/>
              <a:t>to the annual energy production assuming the plant operates at its rated capacity every hour of the year (%)</a:t>
            </a: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46AC2D20-B087-C9F1-1F3A-F6713CFDE46C}"/>
              </a:ext>
            </a:extLst>
          </p:cNvPr>
          <p:cNvSpPr/>
          <p:nvPr/>
        </p:nvSpPr>
        <p:spPr>
          <a:xfrm rot="16200000">
            <a:off x="590752" y="5837243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13">
            <a:extLst>
              <a:ext uri="{FF2B5EF4-FFF2-40B4-BE49-F238E27FC236}">
                <a16:creationId xmlns:a16="http://schemas.microsoft.com/office/drawing/2014/main" id="{150F1F84-9C44-560D-C35C-655A051E5E5E}"/>
              </a:ext>
            </a:extLst>
          </p:cNvPr>
          <p:cNvSpPr/>
          <p:nvPr/>
        </p:nvSpPr>
        <p:spPr>
          <a:xfrm>
            <a:off x="536604" y="5638838"/>
            <a:ext cx="3909497" cy="328588"/>
          </a:xfrm>
          <a:prstGeom prst="rect">
            <a:avLst/>
          </a:prstGeom>
          <a:solidFill>
            <a:srgbClr val="0095F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27B20D4-B42E-FD1E-D0C0-BAE96982C7E8}"/>
              </a:ext>
            </a:extLst>
          </p:cNvPr>
          <p:cNvCxnSpPr>
            <a:cxnSpLocks/>
          </p:cNvCxnSpPr>
          <p:nvPr/>
        </p:nvCxnSpPr>
        <p:spPr>
          <a:xfrm>
            <a:off x="1088008" y="53592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66F447B-71CA-9EE0-1D1E-4218B82132B7}"/>
              </a:ext>
            </a:extLst>
          </p:cNvPr>
          <p:cNvCxnSpPr>
            <a:cxnSpLocks/>
          </p:cNvCxnSpPr>
          <p:nvPr/>
        </p:nvCxnSpPr>
        <p:spPr>
          <a:xfrm>
            <a:off x="1088008" y="658926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DE84EEC-25D6-7E1B-EA94-634470D426AF}"/>
              </a:ext>
            </a:extLst>
          </p:cNvPr>
          <p:cNvCxnSpPr>
            <a:cxnSpLocks/>
          </p:cNvCxnSpPr>
          <p:nvPr/>
        </p:nvCxnSpPr>
        <p:spPr>
          <a:xfrm>
            <a:off x="5642864" y="53592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881759F-0B3F-51E0-493F-BF1801A08E1A}"/>
              </a:ext>
            </a:extLst>
          </p:cNvPr>
          <p:cNvCxnSpPr>
            <a:cxnSpLocks/>
          </p:cNvCxnSpPr>
          <p:nvPr/>
        </p:nvCxnSpPr>
        <p:spPr>
          <a:xfrm>
            <a:off x="5642864" y="658926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63892FD-BE81-A601-8FA6-3F8E4D61F7C8}"/>
              </a:ext>
            </a:extLst>
          </p:cNvPr>
          <p:cNvSpPr txBox="1"/>
          <p:nvPr/>
        </p:nvSpPr>
        <p:spPr>
          <a:xfrm>
            <a:off x="536604" y="2670095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Assume parameter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B6A55E-F8D4-7E8C-F81D-B045213AD05A}"/>
              </a:ext>
            </a:extLst>
          </p:cNvPr>
          <p:cNvSpPr txBox="1"/>
          <p:nvPr/>
        </p:nvSpPr>
        <p:spPr>
          <a:xfrm>
            <a:off x="536604" y="5641549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LCOE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6893795-A0C0-19FE-ADCE-34BC016F1B1E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758164" y="-1399102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A57BAB7-F1E7-75F1-A270-9F6C5F442680}"/>
              </a:ext>
            </a:extLst>
          </p:cNvPr>
          <p:cNvCxnSpPr>
            <a:cxnSpLocks/>
          </p:cNvCxnSpPr>
          <p:nvPr/>
        </p:nvCxnSpPr>
        <p:spPr>
          <a:xfrm rot="10800000" flipH="1">
            <a:off x="5593091" y="-1304532"/>
            <a:ext cx="516507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2645F26-B1ED-390D-7599-27FB695D5D34}"/>
              </a:ext>
            </a:extLst>
          </p:cNvPr>
          <p:cNvCxnSpPr>
            <a:cxnSpLocks/>
          </p:cNvCxnSpPr>
          <p:nvPr/>
        </p:nvCxnSpPr>
        <p:spPr>
          <a:xfrm rot="10800000" flipH="1">
            <a:off x="6943466" y="-1399102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9AA4BC3-30D3-7877-2110-EB36E23F11E3}"/>
              </a:ext>
            </a:extLst>
          </p:cNvPr>
          <p:cNvCxnSpPr>
            <a:cxnSpLocks/>
          </p:cNvCxnSpPr>
          <p:nvPr/>
        </p:nvCxnSpPr>
        <p:spPr>
          <a:xfrm rot="10800000" flipH="1">
            <a:off x="8260805" y="-1399102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5477497-CC6D-571D-209F-7A3F780447B0}"/>
              </a:ext>
            </a:extLst>
          </p:cNvPr>
          <p:cNvCxnSpPr>
            <a:cxnSpLocks/>
          </p:cNvCxnSpPr>
          <p:nvPr/>
        </p:nvCxnSpPr>
        <p:spPr>
          <a:xfrm rot="10800000" flipH="1">
            <a:off x="9691935" y="-1399102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CABA5E4-B3FE-40FA-5E78-BCB22CAF9A63}"/>
              </a:ext>
            </a:extLst>
          </p:cNvPr>
          <p:cNvCxnSpPr>
            <a:cxnSpLocks/>
          </p:cNvCxnSpPr>
          <p:nvPr/>
        </p:nvCxnSpPr>
        <p:spPr>
          <a:xfrm>
            <a:off x="5933206" y="-1304533"/>
            <a:ext cx="0" cy="28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687F901-0E31-4B7B-4C5E-B20819F90AAE}"/>
              </a:ext>
            </a:extLst>
          </p:cNvPr>
          <p:cNvCxnSpPr>
            <a:cxnSpLocks/>
          </p:cNvCxnSpPr>
          <p:nvPr/>
        </p:nvCxnSpPr>
        <p:spPr>
          <a:xfrm rot="10800000" flipH="1">
            <a:off x="14928530" y="-1399102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21EDC86-EF8A-2B3A-AEBF-7140812842A6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877361" y="-1399102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E8E271E-7677-D9BE-E540-B57323093D30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874083" y="-1304532"/>
            <a:ext cx="405444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D0B5E34-C44A-8E8E-CAE2-716D6FD9F562}"/>
              </a:ext>
            </a:extLst>
          </p:cNvPr>
          <p:cNvCxnSpPr>
            <a:cxnSpLocks/>
          </p:cNvCxnSpPr>
          <p:nvPr/>
        </p:nvCxnSpPr>
        <p:spPr>
          <a:xfrm>
            <a:off x="7023159" y="-1210293"/>
            <a:ext cx="0" cy="179166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1B008FA-B46A-73D3-FD2A-FE7219852AF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2598080" y="-1304531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314AA1F-C0C8-6304-F7D5-B55CE5DD5F6D}"/>
              </a:ext>
            </a:extLst>
          </p:cNvPr>
          <p:cNvCxnSpPr>
            <a:cxnSpLocks/>
          </p:cNvCxnSpPr>
          <p:nvPr/>
        </p:nvCxnSpPr>
        <p:spPr>
          <a:xfrm rot="10800000" flipH="1">
            <a:off x="7023159" y="-1204976"/>
            <a:ext cx="558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0875F26-A418-D182-F294-886220FC4500}"/>
              </a:ext>
            </a:extLst>
          </p:cNvPr>
          <p:cNvCxnSpPr>
            <a:cxnSpLocks/>
          </p:cNvCxnSpPr>
          <p:nvPr/>
        </p:nvCxnSpPr>
        <p:spPr>
          <a:xfrm rot="10800000" flipH="1">
            <a:off x="12227530" y="-1399102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F32A610-500D-5CAE-38FB-AB7CF4EB2991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043505" y="-1399102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74B3BED-F522-6A99-A77C-D47A66B080E9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938724" y="-1399102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C799D23-4399-BC56-085C-FE70B0A41E3F}"/>
              </a:ext>
            </a:extLst>
          </p:cNvPr>
          <p:cNvCxnSpPr>
            <a:cxnSpLocks/>
          </p:cNvCxnSpPr>
          <p:nvPr/>
        </p:nvCxnSpPr>
        <p:spPr>
          <a:xfrm>
            <a:off x="8550535" y="-1102662"/>
            <a:ext cx="0" cy="10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B679E4FD-B11B-046A-6EB2-7E0AC4B7B965}"/>
              </a:ext>
            </a:extLst>
          </p:cNvPr>
          <p:cNvCxnSpPr>
            <a:cxnSpLocks/>
          </p:cNvCxnSpPr>
          <p:nvPr/>
        </p:nvCxnSpPr>
        <p:spPr>
          <a:xfrm rot="10800000" flipH="1">
            <a:off x="15037316" y="-1397871"/>
            <a:ext cx="3" cy="28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FDF6C3F-C3F6-42DC-FA68-1DEB0917207A}"/>
              </a:ext>
            </a:extLst>
          </p:cNvPr>
          <p:cNvCxnSpPr>
            <a:cxnSpLocks/>
          </p:cNvCxnSpPr>
          <p:nvPr/>
        </p:nvCxnSpPr>
        <p:spPr>
          <a:xfrm rot="10800000" flipH="1">
            <a:off x="8551385" y="-1102106"/>
            <a:ext cx="64872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D01436E2-8041-9CAB-1CA7-BC2CD34FA057}"/>
              </a:ext>
            </a:extLst>
          </p:cNvPr>
          <p:cNvSpPr/>
          <p:nvPr/>
        </p:nvSpPr>
        <p:spPr>
          <a:xfrm rot="16200000">
            <a:off x="590752" y="85437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3">
            <a:extLst>
              <a:ext uri="{FF2B5EF4-FFF2-40B4-BE49-F238E27FC236}">
                <a16:creationId xmlns:a16="http://schemas.microsoft.com/office/drawing/2014/main" id="{A2B759EB-5EFE-DD99-736C-7600F6D9F700}"/>
              </a:ext>
            </a:extLst>
          </p:cNvPr>
          <p:cNvSpPr/>
          <p:nvPr/>
        </p:nvSpPr>
        <p:spPr>
          <a:xfrm>
            <a:off x="536604" y="651724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718405-8BFA-4235-3AB2-A4A8EBFD64B9}"/>
              </a:ext>
            </a:extLst>
          </p:cNvPr>
          <p:cNvSpPr txBox="1"/>
          <p:nvPr/>
        </p:nvSpPr>
        <p:spPr>
          <a:xfrm>
            <a:off x="536604" y="656680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Explore every sites using GIS-based approach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953631" y="1071524"/>
            <a:ext cx="5424421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Exploration of individual potential sites in Gyeonggi province by the nine land-use types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476D91C-B2C8-05BB-0B06-4DB5DD58F797}"/>
              </a:ext>
            </a:extLst>
          </p:cNvPr>
          <p:cNvSpPr/>
          <p:nvPr/>
        </p:nvSpPr>
        <p:spPr>
          <a:xfrm rot="16200000">
            <a:off x="590752" y="1661086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13">
            <a:extLst>
              <a:ext uri="{FF2B5EF4-FFF2-40B4-BE49-F238E27FC236}">
                <a16:creationId xmlns:a16="http://schemas.microsoft.com/office/drawing/2014/main" id="{38204C80-7550-B139-7EBA-86845102AD9F}"/>
              </a:ext>
            </a:extLst>
          </p:cNvPr>
          <p:cNvSpPr/>
          <p:nvPr/>
        </p:nvSpPr>
        <p:spPr>
          <a:xfrm>
            <a:off x="536604" y="1458440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7B856-9DB9-2065-2B97-9D26EE84B27A}"/>
              </a:ext>
            </a:extLst>
          </p:cNvPr>
          <p:cNvSpPr txBox="1"/>
          <p:nvPr/>
        </p:nvSpPr>
        <p:spPr>
          <a:xfrm>
            <a:off x="536604" y="1463396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Apply geographical constraint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1DBE5-3E03-940E-E8D7-D6C2E98AC636}"/>
              </a:ext>
            </a:extLst>
          </p:cNvPr>
          <p:cNvSpPr txBox="1"/>
          <p:nvPr/>
        </p:nvSpPr>
        <p:spPr>
          <a:xfrm>
            <a:off x="953631" y="1878240"/>
            <a:ext cx="5195704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Slope : (Mountainous area) below 15˚</a:t>
            </a:r>
          </a:p>
          <a:p>
            <a:r>
              <a:rPr lang="en-US" altLang="ko-KR" dirty="0"/>
              <a:t>Protected Area : (Farmland) </a:t>
            </a:r>
            <a:r>
              <a:rPr lang="ko-KR" altLang="en-US" dirty="0"/>
              <a:t>농업보호구역</a:t>
            </a:r>
            <a:r>
              <a:rPr lang="en-US" altLang="ko-KR" dirty="0"/>
              <a:t>, </a:t>
            </a:r>
            <a:r>
              <a:rPr lang="ko-KR" altLang="en-US" dirty="0"/>
              <a:t>농업진흥지역</a:t>
            </a:r>
            <a:r>
              <a:rPr lang="en-US" altLang="ko-KR" dirty="0"/>
              <a:t>; (Mountainous area) </a:t>
            </a:r>
            <a:r>
              <a:rPr lang="ko-KR" altLang="en-US" dirty="0"/>
              <a:t>보전산지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Setback distance : All land-use types; different policy by cities and counties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315686-4F7F-48DB-1BF9-CCA9F9B9ED80}"/>
              </a:ext>
            </a:extLst>
          </p:cNvPr>
          <p:cNvCxnSpPr>
            <a:cxnSpLocks/>
          </p:cNvCxnSpPr>
          <p:nvPr/>
        </p:nvCxnSpPr>
        <p:spPr>
          <a:xfrm>
            <a:off x="1088008" y="254861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78CE43-05DF-E52B-1617-7EF00B701D83}"/>
              </a:ext>
            </a:extLst>
          </p:cNvPr>
          <p:cNvCxnSpPr>
            <a:cxnSpLocks/>
          </p:cNvCxnSpPr>
          <p:nvPr/>
        </p:nvCxnSpPr>
        <p:spPr>
          <a:xfrm>
            <a:off x="5642864" y="254861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43A20F-A6BE-1511-B13D-E36988E059DE}"/>
              </a:ext>
            </a:extLst>
          </p:cNvPr>
          <p:cNvCxnSpPr>
            <a:cxnSpLocks/>
          </p:cNvCxnSpPr>
          <p:nvPr/>
        </p:nvCxnSpPr>
        <p:spPr>
          <a:xfrm>
            <a:off x="1088008" y="135888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DCCADAF-119E-6EAC-0220-BCFDAB54163E}"/>
              </a:ext>
            </a:extLst>
          </p:cNvPr>
          <p:cNvCxnSpPr>
            <a:cxnSpLocks/>
          </p:cNvCxnSpPr>
          <p:nvPr/>
        </p:nvCxnSpPr>
        <p:spPr>
          <a:xfrm>
            <a:off x="5642864" y="135888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E9CD76F-76F1-0624-D997-2F87CB56411B}"/>
              </a:ext>
            </a:extLst>
          </p:cNvPr>
          <p:cNvCxnSpPr>
            <a:cxnSpLocks/>
          </p:cNvCxnSpPr>
          <p:nvPr/>
        </p:nvCxnSpPr>
        <p:spPr>
          <a:xfrm>
            <a:off x="1088008" y="416786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A4E6C01-4745-62C9-E7A1-02C092203FCA}"/>
              </a:ext>
            </a:extLst>
          </p:cNvPr>
          <p:cNvCxnSpPr>
            <a:cxnSpLocks/>
          </p:cNvCxnSpPr>
          <p:nvPr/>
        </p:nvCxnSpPr>
        <p:spPr>
          <a:xfrm>
            <a:off x="5642864" y="416786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C6370D98-889F-E8A6-E0C3-C9129DB59E49}"/>
              </a:ext>
            </a:extLst>
          </p:cNvPr>
          <p:cNvSpPr/>
          <p:nvPr/>
        </p:nvSpPr>
        <p:spPr>
          <a:xfrm rot="16200000">
            <a:off x="590752" y="4468013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13">
            <a:extLst>
              <a:ext uri="{FF2B5EF4-FFF2-40B4-BE49-F238E27FC236}">
                <a16:creationId xmlns:a16="http://schemas.microsoft.com/office/drawing/2014/main" id="{A2D9434D-5A75-5098-543C-122DB315FADA}"/>
              </a:ext>
            </a:extLst>
          </p:cNvPr>
          <p:cNvSpPr/>
          <p:nvPr/>
        </p:nvSpPr>
        <p:spPr>
          <a:xfrm>
            <a:off x="536604" y="4262515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843BB6-9C44-EF95-7388-48EE3A31E145}"/>
              </a:ext>
            </a:extLst>
          </p:cNvPr>
          <p:cNvSpPr txBox="1"/>
          <p:nvPr/>
        </p:nvSpPr>
        <p:spPr>
          <a:xfrm>
            <a:off x="536604" y="4263152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Calculate potential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992621-2BED-4E7C-A4D9-63D8C415161C}"/>
              </a:ext>
            </a:extLst>
          </p:cNvPr>
          <p:cNvSpPr txBox="1"/>
          <p:nvPr/>
        </p:nvSpPr>
        <p:spPr>
          <a:xfrm>
            <a:off x="953631" y="4665629"/>
            <a:ext cx="326102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26A7CB-65AD-9C60-1090-24C5906A173C}"/>
              </a:ext>
            </a:extLst>
          </p:cNvPr>
          <p:cNvSpPr txBox="1"/>
          <p:nvPr/>
        </p:nvSpPr>
        <p:spPr>
          <a:xfrm>
            <a:off x="953631" y="6035557"/>
            <a:ext cx="3474143" cy="39241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PV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</p:txBody>
      </p:sp>
    </p:spTree>
    <p:extLst>
      <p:ext uri="{BB962C8B-B14F-4D97-AF65-F5344CB8AC3E}">
        <p14:creationId xmlns:p14="http://schemas.microsoft.com/office/powerpoint/2010/main" val="179280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-1511681" y="-995046"/>
            <a:ext cx="0" cy="396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56FA5B0-252C-C972-827D-BDA2242576B4}"/>
              </a:ext>
            </a:extLst>
          </p:cNvPr>
          <p:cNvSpPr/>
          <p:nvPr/>
        </p:nvSpPr>
        <p:spPr>
          <a:xfrm rot="16200000">
            <a:off x="-1561898" y="-611414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3">
            <a:extLst>
              <a:ext uri="{FF2B5EF4-FFF2-40B4-BE49-F238E27FC236}">
                <a16:creationId xmlns:a16="http://schemas.microsoft.com/office/drawing/2014/main" id="{6E0AA25A-E138-A2BF-497D-6F8AC900EB0A}"/>
              </a:ext>
            </a:extLst>
          </p:cNvPr>
          <p:cNvSpPr/>
          <p:nvPr/>
        </p:nvSpPr>
        <p:spPr>
          <a:xfrm>
            <a:off x="-1616046" y="-816911"/>
            <a:ext cx="3909497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4992C-599C-DFCD-590A-D9F6DE1D53CC}"/>
              </a:ext>
            </a:extLst>
          </p:cNvPr>
          <p:cNvSpPr txBox="1"/>
          <p:nvPr/>
        </p:nvSpPr>
        <p:spPr>
          <a:xfrm>
            <a:off x="-1616047" y="-818581"/>
            <a:ext cx="390949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Categorize Land-use &amp; PV technology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739C6-6639-B1A5-5116-FD9DF35D2CC9}"/>
              </a:ext>
            </a:extLst>
          </p:cNvPr>
          <p:cNvSpPr txBox="1"/>
          <p:nvPr/>
        </p:nvSpPr>
        <p:spPr>
          <a:xfrm>
            <a:off x="-1199019" y="-404064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 :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9A3E1-4812-7ACB-587E-05140FA93C4F}"/>
              </a:ext>
            </a:extLst>
          </p:cNvPr>
          <p:cNvSpPr txBox="1"/>
          <p:nvPr/>
        </p:nvSpPr>
        <p:spPr>
          <a:xfrm>
            <a:off x="-1199019" y="-163089"/>
            <a:ext cx="6381990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 (a, b, c) &amp; Land-use types (1-9) as followings;</a:t>
            </a:r>
          </a:p>
          <a:p>
            <a:pPr marL="0" indent="0">
              <a:buNone/>
            </a:pP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roof-top PV : (1) Industrial complex, (2) Logistics complex, (3) Residential complex, (4) Public buildings</a:t>
            </a:r>
          </a:p>
          <a:p>
            <a:pPr marL="0" indent="0">
              <a:buNone/>
            </a:pPr>
            <a:r>
              <a:rPr lang="en-US" altLang="ko-KR" dirty="0"/>
              <a:t>(b) ground-mounted PV : (5) Mountainous area, (6) Farmland, (7) Parking lot, (8) Roadside land</a:t>
            </a:r>
          </a:p>
          <a:p>
            <a:pPr marL="0" indent="0">
              <a:buNone/>
            </a:pPr>
            <a:r>
              <a:rPr lang="en-US" altLang="ko-KR" dirty="0"/>
              <a:t>(c) floating PV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(9) Water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27B20D4-B42E-FD1E-D0C0-BAE96982C7E8}"/>
              </a:ext>
            </a:extLst>
          </p:cNvPr>
          <p:cNvCxnSpPr>
            <a:cxnSpLocks/>
          </p:cNvCxnSpPr>
          <p:nvPr/>
        </p:nvCxnSpPr>
        <p:spPr>
          <a:xfrm>
            <a:off x="-1064642" y="735947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DE84EEC-25D6-7E1B-EA94-634470D426AF}"/>
              </a:ext>
            </a:extLst>
          </p:cNvPr>
          <p:cNvCxnSpPr>
            <a:cxnSpLocks/>
          </p:cNvCxnSpPr>
          <p:nvPr/>
        </p:nvCxnSpPr>
        <p:spPr>
          <a:xfrm>
            <a:off x="3490214" y="735947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D01436E2-8041-9CAB-1CA7-BC2CD34FA057}"/>
              </a:ext>
            </a:extLst>
          </p:cNvPr>
          <p:cNvSpPr/>
          <p:nvPr/>
        </p:nvSpPr>
        <p:spPr>
          <a:xfrm rot="16200000">
            <a:off x="-1561898" y="1054395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3">
            <a:extLst>
              <a:ext uri="{FF2B5EF4-FFF2-40B4-BE49-F238E27FC236}">
                <a16:creationId xmlns:a16="http://schemas.microsoft.com/office/drawing/2014/main" id="{A2B759EB-5EFE-DD99-736C-7600F6D9F700}"/>
              </a:ext>
            </a:extLst>
          </p:cNvPr>
          <p:cNvSpPr/>
          <p:nvPr/>
        </p:nvSpPr>
        <p:spPr>
          <a:xfrm>
            <a:off x="-1616046" y="851749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718405-8BFA-4235-3AB2-A4A8EBFD64B9}"/>
              </a:ext>
            </a:extLst>
          </p:cNvPr>
          <p:cNvSpPr txBox="1"/>
          <p:nvPr/>
        </p:nvSpPr>
        <p:spPr>
          <a:xfrm>
            <a:off x="-1616046" y="856705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Explore every sites using GIS-based approach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-1199019" y="1271549"/>
            <a:ext cx="5424421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Exploration of individual potential sites in Gyeonggi province by the nine land-use types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476D91C-B2C8-05BB-0B06-4DB5DD58F797}"/>
              </a:ext>
            </a:extLst>
          </p:cNvPr>
          <p:cNvSpPr/>
          <p:nvPr/>
        </p:nvSpPr>
        <p:spPr>
          <a:xfrm rot="16200000">
            <a:off x="-1561898" y="1861111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13">
            <a:extLst>
              <a:ext uri="{FF2B5EF4-FFF2-40B4-BE49-F238E27FC236}">
                <a16:creationId xmlns:a16="http://schemas.microsoft.com/office/drawing/2014/main" id="{38204C80-7550-B139-7EBA-86845102AD9F}"/>
              </a:ext>
            </a:extLst>
          </p:cNvPr>
          <p:cNvSpPr/>
          <p:nvPr/>
        </p:nvSpPr>
        <p:spPr>
          <a:xfrm>
            <a:off x="-1616046" y="1658465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7B856-9DB9-2065-2B97-9D26EE84B27A}"/>
              </a:ext>
            </a:extLst>
          </p:cNvPr>
          <p:cNvSpPr txBox="1"/>
          <p:nvPr/>
        </p:nvSpPr>
        <p:spPr>
          <a:xfrm>
            <a:off x="-1616046" y="1663421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Apply geographical constraint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1DBE5-3E03-940E-E8D7-D6C2E98AC636}"/>
              </a:ext>
            </a:extLst>
          </p:cNvPr>
          <p:cNvSpPr txBox="1"/>
          <p:nvPr/>
        </p:nvSpPr>
        <p:spPr>
          <a:xfrm>
            <a:off x="-1199019" y="2078265"/>
            <a:ext cx="5195704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Slope : (Mountainous area) below 15˚</a:t>
            </a:r>
          </a:p>
          <a:p>
            <a:r>
              <a:rPr lang="en-US" altLang="ko-KR" dirty="0"/>
              <a:t>Protected Area : (Farmland) </a:t>
            </a:r>
            <a:r>
              <a:rPr lang="ko-KR" altLang="en-US" dirty="0"/>
              <a:t>농업보호구역</a:t>
            </a:r>
            <a:r>
              <a:rPr lang="en-US" altLang="ko-KR" dirty="0"/>
              <a:t>, </a:t>
            </a:r>
            <a:r>
              <a:rPr lang="ko-KR" altLang="en-US" dirty="0"/>
              <a:t>농업진흥지역</a:t>
            </a:r>
            <a:r>
              <a:rPr lang="en-US" altLang="ko-KR" dirty="0"/>
              <a:t>; (Mountainous area) </a:t>
            </a:r>
            <a:r>
              <a:rPr lang="ko-KR" altLang="en-US" dirty="0"/>
              <a:t>보전산지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Setback distance : All land-use types; different policy by cities and counties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315686-4F7F-48DB-1BF9-CCA9F9B9ED80}"/>
              </a:ext>
            </a:extLst>
          </p:cNvPr>
          <p:cNvCxnSpPr>
            <a:cxnSpLocks/>
          </p:cNvCxnSpPr>
          <p:nvPr/>
        </p:nvCxnSpPr>
        <p:spPr>
          <a:xfrm>
            <a:off x="-1064642" y="2748643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78CE43-05DF-E52B-1617-7EF00B701D83}"/>
              </a:ext>
            </a:extLst>
          </p:cNvPr>
          <p:cNvCxnSpPr>
            <a:cxnSpLocks/>
          </p:cNvCxnSpPr>
          <p:nvPr/>
        </p:nvCxnSpPr>
        <p:spPr>
          <a:xfrm>
            <a:off x="3490214" y="2748643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43A20F-A6BE-1511-B13D-E36988E059DE}"/>
              </a:ext>
            </a:extLst>
          </p:cNvPr>
          <p:cNvCxnSpPr>
            <a:cxnSpLocks/>
          </p:cNvCxnSpPr>
          <p:nvPr/>
        </p:nvCxnSpPr>
        <p:spPr>
          <a:xfrm>
            <a:off x="-1064642" y="1558907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DCCADAF-119E-6EAC-0220-BCFDAB54163E}"/>
              </a:ext>
            </a:extLst>
          </p:cNvPr>
          <p:cNvCxnSpPr>
            <a:cxnSpLocks/>
          </p:cNvCxnSpPr>
          <p:nvPr/>
        </p:nvCxnSpPr>
        <p:spPr>
          <a:xfrm>
            <a:off x="3490214" y="1558907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CB346FA-454D-5CA5-7A09-DF32BC51EFFE}"/>
              </a:ext>
            </a:extLst>
          </p:cNvPr>
          <p:cNvCxnSpPr>
            <a:cxnSpLocks/>
          </p:cNvCxnSpPr>
          <p:nvPr/>
        </p:nvCxnSpPr>
        <p:spPr>
          <a:xfrm flipV="1">
            <a:off x="5466969" y="-995046"/>
            <a:ext cx="0" cy="396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F6BBDE1-0B90-0621-A7C6-2EA58BF16B00}"/>
              </a:ext>
            </a:extLst>
          </p:cNvPr>
          <p:cNvCxnSpPr>
            <a:cxnSpLocks/>
          </p:cNvCxnSpPr>
          <p:nvPr/>
        </p:nvCxnSpPr>
        <p:spPr>
          <a:xfrm flipV="1">
            <a:off x="11252647" y="-995046"/>
            <a:ext cx="0" cy="396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8222B9C6-0101-209B-46AD-9B91FEE655D6}"/>
              </a:ext>
            </a:extLst>
          </p:cNvPr>
          <p:cNvSpPr/>
          <p:nvPr/>
        </p:nvSpPr>
        <p:spPr>
          <a:xfrm rot="16200000">
            <a:off x="5407341" y="-61372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13">
            <a:extLst>
              <a:ext uri="{FF2B5EF4-FFF2-40B4-BE49-F238E27FC236}">
                <a16:creationId xmlns:a16="http://schemas.microsoft.com/office/drawing/2014/main" id="{CEBDE043-52DD-6B30-BEB9-D9275ABD5AC4}"/>
              </a:ext>
            </a:extLst>
          </p:cNvPr>
          <p:cNvSpPr/>
          <p:nvPr/>
        </p:nvSpPr>
        <p:spPr>
          <a:xfrm>
            <a:off x="5353193" y="-819218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08F32D-E51D-2182-DEAF-397AC5D64A20}"/>
              </a:ext>
            </a:extLst>
          </p:cNvPr>
          <p:cNvSpPr txBox="1"/>
          <p:nvPr/>
        </p:nvSpPr>
        <p:spPr>
          <a:xfrm>
            <a:off x="5770220" y="-406608"/>
            <a:ext cx="4924284" cy="120494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PV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  <a:p>
            <a:pPr marL="0" indent="0">
              <a:buNone/>
            </a:pPr>
            <a:r>
              <a:rPr lang="en-US" altLang="ko-KR" dirty="0"/>
              <a:t>(2)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0" indent="0">
              <a:buNone/>
            </a:pPr>
            <a:r>
              <a:rPr lang="en-US" altLang="ko-KR" dirty="0"/>
              <a:t>(3) Capacity factor : The ratio of the expected annual average energy production </a:t>
            </a:r>
          </a:p>
          <a:p>
            <a:pPr marL="0" indent="0">
              <a:buNone/>
            </a:pPr>
            <a:r>
              <a:rPr lang="en-US" altLang="ko-KR" dirty="0"/>
              <a:t>to the annual energy production assuming the plant operates at its rated capacity </a:t>
            </a:r>
          </a:p>
          <a:p>
            <a:pPr marL="0" indent="0">
              <a:buNone/>
            </a:pPr>
            <a:r>
              <a:rPr lang="en-US" altLang="ko-KR" dirty="0"/>
              <a:t>every hour of the year (%)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1E2414E-E5C9-E5FC-E8B1-A5326B07F9EB}"/>
              </a:ext>
            </a:extLst>
          </p:cNvPr>
          <p:cNvSpPr txBox="1"/>
          <p:nvPr/>
        </p:nvSpPr>
        <p:spPr>
          <a:xfrm>
            <a:off x="5353193" y="-818581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Assume parameter for calculating potential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BFF0C11-C53C-75B4-B4A8-0ECCB6CD0398}"/>
              </a:ext>
            </a:extLst>
          </p:cNvPr>
          <p:cNvCxnSpPr>
            <a:cxnSpLocks/>
          </p:cNvCxnSpPr>
          <p:nvPr/>
        </p:nvCxnSpPr>
        <p:spPr>
          <a:xfrm>
            <a:off x="5904597" y="86969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7396958-F5DE-61E1-BF02-6EAE3C0DCC1C}"/>
              </a:ext>
            </a:extLst>
          </p:cNvPr>
          <p:cNvCxnSpPr>
            <a:cxnSpLocks/>
          </p:cNvCxnSpPr>
          <p:nvPr/>
        </p:nvCxnSpPr>
        <p:spPr>
          <a:xfrm>
            <a:off x="10459453" y="86969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C51F903E-1F32-4DB6-9A48-66C4E1F10A14}"/>
              </a:ext>
            </a:extLst>
          </p:cNvPr>
          <p:cNvSpPr/>
          <p:nvPr/>
        </p:nvSpPr>
        <p:spPr>
          <a:xfrm rot="16200000">
            <a:off x="5407341" y="1169837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13">
            <a:extLst>
              <a:ext uri="{FF2B5EF4-FFF2-40B4-BE49-F238E27FC236}">
                <a16:creationId xmlns:a16="http://schemas.microsoft.com/office/drawing/2014/main" id="{366B7FD5-7CE1-3343-38A8-0AA171B540DD}"/>
              </a:ext>
            </a:extLst>
          </p:cNvPr>
          <p:cNvSpPr/>
          <p:nvPr/>
        </p:nvSpPr>
        <p:spPr>
          <a:xfrm>
            <a:off x="5353193" y="964339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1B24195-08A9-1A39-0448-62A0354C7253}"/>
              </a:ext>
            </a:extLst>
          </p:cNvPr>
          <p:cNvSpPr txBox="1"/>
          <p:nvPr/>
        </p:nvSpPr>
        <p:spPr>
          <a:xfrm>
            <a:off x="5353193" y="964976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Calculate potential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9ADD60F-DD49-79BE-5A7E-0E2ACDB087A1}"/>
              </a:ext>
            </a:extLst>
          </p:cNvPr>
          <p:cNvSpPr txBox="1"/>
          <p:nvPr/>
        </p:nvSpPr>
        <p:spPr>
          <a:xfrm>
            <a:off x="5770220" y="1367453"/>
            <a:ext cx="326102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</a:t>
            </a:r>
          </a:p>
        </p:txBody>
      </p:sp>
      <p:sp>
        <p:nvSpPr>
          <p:cNvPr id="93" name="이등변 삼각형 92">
            <a:extLst>
              <a:ext uri="{FF2B5EF4-FFF2-40B4-BE49-F238E27FC236}">
                <a16:creationId xmlns:a16="http://schemas.microsoft.com/office/drawing/2014/main" id="{15F2A60A-F594-1C92-0BFB-A51B593738CB}"/>
              </a:ext>
            </a:extLst>
          </p:cNvPr>
          <p:cNvSpPr/>
          <p:nvPr/>
        </p:nvSpPr>
        <p:spPr>
          <a:xfrm rot="16200000">
            <a:off x="11165578" y="-61372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13">
            <a:extLst>
              <a:ext uri="{FF2B5EF4-FFF2-40B4-BE49-F238E27FC236}">
                <a16:creationId xmlns:a16="http://schemas.microsoft.com/office/drawing/2014/main" id="{2D1C9CC2-E6A6-3E7A-C5A0-A677CDDB8BDC}"/>
              </a:ext>
            </a:extLst>
          </p:cNvPr>
          <p:cNvSpPr/>
          <p:nvPr/>
        </p:nvSpPr>
        <p:spPr>
          <a:xfrm>
            <a:off x="11111430" y="-819218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2090912-477B-9322-1A8A-F6CA784B0C8C}"/>
              </a:ext>
            </a:extLst>
          </p:cNvPr>
          <p:cNvSpPr txBox="1"/>
          <p:nvPr/>
        </p:nvSpPr>
        <p:spPr>
          <a:xfrm>
            <a:off x="11528457" y="-406608"/>
            <a:ext cx="1970077" cy="39241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LCOE by cities and counties</a:t>
            </a:r>
          </a:p>
          <a:p>
            <a:r>
              <a:rPr lang="en-US" altLang="ko-KR" dirty="0"/>
              <a:t>LCOE by PV technology types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F03D9DD-C176-E642-9893-079A46E4CAF2}"/>
              </a:ext>
            </a:extLst>
          </p:cNvPr>
          <p:cNvSpPr txBox="1"/>
          <p:nvPr/>
        </p:nvSpPr>
        <p:spPr>
          <a:xfrm>
            <a:off x="11111430" y="-818581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Assume parameter for calculating LCOE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0BF8177-0D33-1445-9325-D134405CF7E9}"/>
              </a:ext>
            </a:extLst>
          </p:cNvPr>
          <p:cNvCxnSpPr>
            <a:cxnSpLocks/>
          </p:cNvCxnSpPr>
          <p:nvPr/>
        </p:nvCxnSpPr>
        <p:spPr>
          <a:xfrm>
            <a:off x="11662834" y="8229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5628B4AC-CA3B-313D-FA3A-48356F510361}"/>
              </a:ext>
            </a:extLst>
          </p:cNvPr>
          <p:cNvCxnSpPr>
            <a:cxnSpLocks/>
          </p:cNvCxnSpPr>
          <p:nvPr/>
        </p:nvCxnSpPr>
        <p:spPr>
          <a:xfrm>
            <a:off x="16217690" y="8229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이등변 삼각형 98">
            <a:extLst>
              <a:ext uri="{FF2B5EF4-FFF2-40B4-BE49-F238E27FC236}">
                <a16:creationId xmlns:a16="http://schemas.microsoft.com/office/drawing/2014/main" id="{3B05586A-D9BC-3340-1372-5ABFF7A111AA}"/>
              </a:ext>
            </a:extLst>
          </p:cNvPr>
          <p:cNvSpPr/>
          <p:nvPr/>
        </p:nvSpPr>
        <p:spPr>
          <a:xfrm rot="16200000">
            <a:off x="11165578" y="1233337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13">
            <a:extLst>
              <a:ext uri="{FF2B5EF4-FFF2-40B4-BE49-F238E27FC236}">
                <a16:creationId xmlns:a16="http://schemas.microsoft.com/office/drawing/2014/main" id="{C8E40C2A-D7CD-5EDE-AAA8-560D150A3148}"/>
              </a:ext>
            </a:extLst>
          </p:cNvPr>
          <p:cNvSpPr/>
          <p:nvPr/>
        </p:nvSpPr>
        <p:spPr>
          <a:xfrm>
            <a:off x="11111430" y="1027839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E5F41B-DC28-F080-80EF-2225F3659AAE}"/>
              </a:ext>
            </a:extLst>
          </p:cNvPr>
          <p:cNvSpPr txBox="1"/>
          <p:nvPr/>
        </p:nvSpPr>
        <p:spPr>
          <a:xfrm>
            <a:off x="11111430" y="1028476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Calculate potential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5FD37BC-9990-01A2-E02F-7A35B4C37216}"/>
              </a:ext>
            </a:extLst>
          </p:cNvPr>
          <p:cNvSpPr txBox="1"/>
          <p:nvPr/>
        </p:nvSpPr>
        <p:spPr>
          <a:xfrm>
            <a:off x="11528457" y="1430953"/>
            <a:ext cx="326102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7260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56E014F-58AA-BBCD-B1A8-51F945D18354}"/>
              </a:ext>
            </a:extLst>
          </p:cNvPr>
          <p:cNvCxnSpPr>
            <a:cxnSpLocks/>
          </p:cNvCxnSpPr>
          <p:nvPr/>
        </p:nvCxnSpPr>
        <p:spPr>
          <a:xfrm flipV="1">
            <a:off x="-1511681" y="-1800381"/>
            <a:ext cx="0" cy="1656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-1511681" y="333240"/>
            <a:ext cx="0" cy="2628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D01436E2-8041-9CAB-1CA7-BC2CD34FA057}"/>
              </a:ext>
            </a:extLst>
          </p:cNvPr>
          <p:cNvSpPr/>
          <p:nvPr/>
        </p:nvSpPr>
        <p:spPr>
          <a:xfrm rot="16200000">
            <a:off x="-1549739" y="1042234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3">
            <a:extLst>
              <a:ext uri="{FF2B5EF4-FFF2-40B4-BE49-F238E27FC236}">
                <a16:creationId xmlns:a16="http://schemas.microsoft.com/office/drawing/2014/main" id="{A2B759EB-5EFE-DD99-736C-7600F6D9F700}"/>
              </a:ext>
            </a:extLst>
          </p:cNvPr>
          <p:cNvSpPr/>
          <p:nvPr/>
        </p:nvSpPr>
        <p:spPr>
          <a:xfrm>
            <a:off x="-1616046" y="851749"/>
            <a:ext cx="4295740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718405-8BFA-4235-3AB2-A4A8EBFD64B9}"/>
              </a:ext>
            </a:extLst>
          </p:cNvPr>
          <p:cNvSpPr txBox="1"/>
          <p:nvPr/>
        </p:nvSpPr>
        <p:spPr>
          <a:xfrm>
            <a:off x="-1616046" y="856705"/>
            <a:ext cx="429574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2.1 Explore every sites using GIS-based approach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-1199019" y="1271549"/>
            <a:ext cx="5424421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Exploration of individual potential sites in Gyeonggi province by the nine land-use types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476D91C-B2C8-05BB-0B06-4DB5DD58F797}"/>
              </a:ext>
            </a:extLst>
          </p:cNvPr>
          <p:cNvSpPr/>
          <p:nvPr/>
        </p:nvSpPr>
        <p:spPr>
          <a:xfrm rot="16200000">
            <a:off x="-1549739" y="1848950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13">
            <a:extLst>
              <a:ext uri="{FF2B5EF4-FFF2-40B4-BE49-F238E27FC236}">
                <a16:creationId xmlns:a16="http://schemas.microsoft.com/office/drawing/2014/main" id="{38204C80-7550-B139-7EBA-86845102AD9F}"/>
              </a:ext>
            </a:extLst>
          </p:cNvPr>
          <p:cNvSpPr/>
          <p:nvPr/>
        </p:nvSpPr>
        <p:spPr>
          <a:xfrm>
            <a:off x="-1616046" y="1658465"/>
            <a:ext cx="4295740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7B856-9DB9-2065-2B97-9D26EE84B27A}"/>
              </a:ext>
            </a:extLst>
          </p:cNvPr>
          <p:cNvSpPr txBox="1"/>
          <p:nvPr/>
        </p:nvSpPr>
        <p:spPr>
          <a:xfrm>
            <a:off x="-1616046" y="1663421"/>
            <a:ext cx="429574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2.2 Apply geographical constraint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1DBE5-3E03-940E-E8D7-D6C2E98AC636}"/>
              </a:ext>
            </a:extLst>
          </p:cNvPr>
          <p:cNvSpPr txBox="1"/>
          <p:nvPr/>
        </p:nvSpPr>
        <p:spPr>
          <a:xfrm>
            <a:off x="-1199019" y="2078265"/>
            <a:ext cx="5195704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Slope : (Mountainous area) below 15˚</a:t>
            </a:r>
          </a:p>
          <a:p>
            <a:r>
              <a:rPr lang="en-US" altLang="ko-KR" dirty="0"/>
              <a:t>Protected Area : (Farmland) </a:t>
            </a:r>
            <a:r>
              <a:rPr lang="ko-KR" altLang="en-US" dirty="0"/>
              <a:t>농업보호구역</a:t>
            </a:r>
            <a:r>
              <a:rPr lang="en-US" altLang="ko-KR" dirty="0"/>
              <a:t>, </a:t>
            </a:r>
            <a:r>
              <a:rPr lang="ko-KR" altLang="en-US" dirty="0"/>
              <a:t>농업진흥지역</a:t>
            </a:r>
            <a:r>
              <a:rPr lang="en-US" altLang="ko-KR" dirty="0"/>
              <a:t>; (Mountainous area) </a:t>
            </a:r>
            <a:r>
              <a:rPr lang="ko-KR" altLang="en-US" dirty="0"/>
              <a:t>보전산지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Setback distance : All land-use types; different policy by cities and counties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315686-4F7F-48DB-1BF9-CCA9F9B9ED80}"/>
              </a:ext>
            </a:extLst>
          </p:cNvPr>
          <p:cNvCxnSpPr>
            <a:cxnSpLocks/>
          </p:cNvCxnSpPr>
          <p:nvPr/>
        </p:nvCxnSpPr>
        <p:spPr>
          <a:xfrm>
            <a:off x="-1064642" y="2748643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78CE43-05DF-E52B-1617-7EF00B701D83}"/>
              </a:ext>
            </a:extLst>
          </p:cNvPr>
          <p:cNvCxnSpPr>
            <a:cxnSpLocks/>
          </p:cNvCxnSpPr>
          <p:nvPr/>
        </p:nvCxnSpPr>
        <p:spPr>
          <a:xfrm>
            <a:off x="3490214" y="2748643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43A20F-A6BE-1511-B13D-E36988E059DE}"/>
              </a:ext>
            </a:extLst>
          </p:cNvPr>
          <p:cNvCxnSpPr>
            <a:cxnSpLocks/>
          </p:cNvCxnSpPr>
          <p:nvPr/>
        </p:nvCxnSpPr>
        <p:spPr>
          <a:xfrm>
            <a:off x="-1064642" y="1558907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DCCADAF-119E-6EAC-0220-BCFDAB54163E}"/>
              </a:ext>
            </a:extLst>
          </p:cNvPr>
          <p:cNvCxnSpPr>
            <a:cxnSpLocks/>
          </p:cNvCxnSpPr>
          <p:nvPr/>
        </p:nvCxnSpPr>
        <p:spPr>
          <a:xfrm>
            <a:off x="3490214" y="1558907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CB346FA-454D-5CA5-7A09-DF32BC51EFFE}"/>
              </a:ext>
            </a:extLst>
          </p:cNvPr>
          <p:cNvCxnSpPr>
            <a:cxnSpLocks/>
          </p:cNvCxnSpPr>
          <p:nvPr/>
        </p:nvCxnSpPr>
        <p:spPr>
          <a:xfrm flipV="1">
            <a:off x="-1502271" y="3761717"/>
            <a:ext cx="0" cy="288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8222B9C6-0101-209B-46AD-9B91FEE655D6}"/>
              </a:ext>
            </a:extLst>
          </p:cNvPr>
          <p:cNvSpPr/>
          <p:nvPr/>
        </p:nvSpPr>
        <p:spPr>
          <a:xfrm rot="16200000">
            <a:off x="-1549740" y="4130882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13">
            <a:extLst>
              <a:ext uri="{FF2B5EF4-FFF2-40B4-BE49-F238E27FC236}">
                <a16:creationId xmlns:a16="http://schemas.microsoft.com/office/drawing/2014/main" id="{CEBDE043-52DD-6B30-BEB9-D9275ABD5AC4}"/>
              </a:ext>
            </a:extLst>
          </p:cNvPr>
          <p:cNvSpPr/>
          <p:nvPr/>
        </p:nvSpPr>
        <p:spPr>
          <a:xfrm>
            <a:off x="-1616047" y="3937545"/>
            <a:ext cx="42957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08F32D-E51D-2182-DEAF-397AC5D64A20}"/>
              </a:ext>
            </a:extLst>
          </p:cNvPr>
          <p:cNvSpPr txBox="1"/>
          <p:nvPr/>
        </p:nvSpPr>
        <p:spPr>
          <a:xfrm>
            <a:off x="-1199020" y="4350155"/>
            <a:ext cx="4924284" cy="120494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roof-top PV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  <a:p>
            <a:pPr marL="0" indent="0">
              <a:buNone/>
            </a:pPr>
            <a:r>
              <a:rPr lang="en-US" altLang="ko-KR" dirty="0"/>
              <a:t>(2)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0" indent="0">
              <a:buNone/>
            </a:pPr>
            <a:r>
              <a:rPr lang="en-US" altLang="ko-KR" dirty="0"/>
              <a:t>(3) Capacity factor : The ratio of the expected annual average energy production </a:t>
            </a:r>
          </a:p>
          <a:p>
            <a:pPr marL="0" indent="0">
              <a:buNone/>
            </a:pPr>
            <a:r>
              <a:rPr lang="en-US" altLang="ko-KR" dirty="0"/>
              <a:t>to the annual energy production assuming the plant operates at its rated capacity </a:t>
            </a:r>
          </a:p>
          <a:p>
            <a:pPr marL="0" indent="0">
              <a:buNone/>
            </a:pPr>
            <a:r>
              <a:rPr lang="en-US" altLang="ko-KR" dirty="0"/>
              <a:t>every hour of the year (%)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1E2414E-E5C9-E5FC-E8B1-A5326B07F9EB}"/>
              </a:ext>
            </a:extLst>
          </p:cNvPr>
          <p:cNvSpPr txBox="1"/>
          <p:nvPr/>
        </p:nvSpPr>
        <p:spPr>
          <a:xfrm>
            <a:off x="-1616047" y="3938182"/>
            <a:ext cx="4295739" cy="3231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3.1 Assume parameter for calculating potential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BFF0C11-C53C-75B4-B4A8-0ECCB6CD0398}"/>
              </a:ext>
            </a:extLst>
          </p:cNvPr>
          <p:cNvCxnSpPr>
            <a:cxnSpLocks/>
          </p:cNvCxnSpPr>
          <p:nvPr/>
        </p:nvCxnSpPr>
        <p:spPr>
          <a:xfrm>
            <a:off x="-1064643" y="562645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7396958-F5DE-61E1-BF02-6EAE3C0DCC1C}"/>
              </a:ext>
            </a:extLst>
          </p:cNvPr>
          <p:cNvCxnSpPr>
            <a:cxnSpLocks/>
          </p:cNvCxnSpPr>
          <p:nvPr/>
        </p:nvCxnSpPr>
        <p:spPr>
          <a:xfrm>
            <a:off x="3490213" y="562645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C51F903E-1F32-4DB6-9A48-66C4E1F10A14}"/>
              </a:ext>
            </a:extLst>
          </p:cNvPr>
          <p:cNvSpPr/>
          <p:nvPr/>
        </p:nvSpPr>
        <p:spPr>
          <a:xfrm rot="16200000">
            <a:off x="-1549740" y="5914439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13">
            <a:extLst>
              <a:ext uri="{FF2B5EF4-FFF2-40B4-BE49-F238E27FC236}">
                <a16:creationId xmlns:a16="http://schemas.microsoft.com/office/drawing/2014/main" id="{366B7FD5-7CE1-3343-38A8-0AA171B540DD}"/>
              </a:ext>
            </a:extLst>
          </p:cNvPr>
          <p:cNvSpPr/>
          <p:nvPr/>
        </p:nvSpPr>
        <p:spPr>
          <a:xfrm>
            <a:off x="-1616047" y="5721102"/>
            <a:ext cx="42957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1B24195-08A9-1A39-0448-62A0354C7253}"/>
              </a:ext>
            </a:extLst>
          </p:cNvPr>
          <p:cNvSpPr txBox="1"/>
          <p:nvPr/>
        </p:nvSpPr>
        <p:spPr>
          <a:xfrm>
            <a:off x="-1616047" y="5721739"/>
            <a:ext cx="4295739" cy="3231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3.2 Calculate potential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9ADD60F-DD49-79BE-5A7E-0E2ACDB087A1}"/>
              </a:ext>
            </a:extLst>
          </p:cNvPr>
          <p:cNvSpPr txBox="1"/>
          <p:nvPr/>
        </p:nvSpPr>
        <p:spPr>
          <a:xfrm>
            <a:off x="-1199020" y="6124216"/>
            <a:ext cx="898373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Equation??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24A45A4-48A5-82DF-AAA2-B4D57C7002FF}"/>
              </a:ext>
            </a:extLst>
          </p:cNvPr>
          <p:cNvCxnSpPr>
            <a:cxnSpLocks/>
          </p:cNvCxnSpPr>
          <p:nvPr/>
        </p:nvCxnSpPr>
        <p:spPr>
          <a:xfrm flipV="1">
            <a:off x="-1500230" y="7545290"/>
            <a:ext cx="0" cy="216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1895FE75-D96E-6BC2-533A-9F334BF7C341}"/>
              </a:ext>
            </a:extLst>
          </p:cNvPr>
          <p:cNvSpPr/>
          <p:nvPr/>
        </p:nvSpPr>
        <p:spPr>
          <a:xfrm rot="16200000">
            <a:off x="-1574340" y="7952155"/>
            <a:ext cx="137881" cy="2720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13">
            <a:extLst>
              <a:ext uri="{FF2B5EF4-FFF2-40B4-BE49-F238E27FC236}">
                <a16:creationId xmlns:a16="http://schemas.microsoft.com/office/drawing/2014/main" id="{6D7775FA-169A-C4A3-9665-FFA2D1884271}"/>
              </a:ext>
            </a:extLst>
          </p:cNvPr>
          <p:cNvSpPr/>
          <p:nvPr/>
        </p:nvSpPr>
        <p:spPr>
          <a:xfrm>
            <a:off x="-1641447" y="7759618"/>
            <a:ext cx="43211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9E7381-E8DE-4B98-6020-C24B51465E7F}"/>
              </a:ext>
            </a:extLst>
          </p:cNvPr>
          <p:cNvSpPr txBox="1"/>
          <p:nvPr/>
        </p:nvSpPr>
        <p:spPr>
          <a:xfrm>
            <a:off x="-1224420" y="8172228"/>
            <a:ext cx="1970077" cy="39241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LCOE by cities and counties</a:t>
            </a:r>
          </a:p>
          <a:p>
            <a:r>
              <a:rPr lang="en-US" altLang="ko-KR" dirty="0"/>
              <a:t>LCOE by PV technology types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E8EB2C-96B9-2759-7A8D-C610A5DE9B88}"/>
              </a:ext>
            </a:extLst>
          </p:cNvPr>
          <p:cNvSpPr txBox="1"/>
          <p:nvPr/>
        </p:nvSpPr>
        <p:spPr>
          <a:xfrm>
            <a:off x="-1641447" y="7760255"/>
            <a:ext cx="432113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4.1 Assume parameter for calculating LCOE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F2AAF0C-DD8C-2BB0-A70E-913C5DDC99DB}"/>
              </a:ext>
            </a:extLst>
          </p:cNvPr>
          <p:cNvCxnSpPr>
            <a:cxnSpLocks/>
          </p:cNvCxnSpPr>
          <p:nvPr/>
        </p:nvCxnSpPr>
        <p:spPr>
          <a:xfrm>
            <a:off x="-1090043" y="866112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AE0F736-331F-3F3F-F33B-421C4E354A32}"/>
              </a:ext>
            </a:extLst>
          </p:cNvPr>
          <p:cNvCxnSpPr>
            <a:cxnSpLocks/>
          </p:cNvCxnSpPr>
          <p:nvPr/>
        </p:nvCxnSpPr>
        <p:spPr>
          <a:xfrm>
            <a:off x="3464813" y="866112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B97C4C85-EA55-DC5C-4BC7-CF4A761E501C}"/>
              </a:ext>
            </a:extLst>
          </p:cNvPr>
          <p:cNvSpPr/>
          <p:nvPr/>
        </p:nvSpPr>
        <p:spPr>
          <a:xfrm rot="16200000">
            <a:off x="-1549740" y="3598246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13">
            <a:extLst>
              <a:ext uri="{FF2B5EF4-FFF2-40B4-BE49-F238E27FC236}">
                <a16:creationId xmlns:a16="http://schemas.microsoft.com/office/drawing/2014/main" id="{F733D7D8-B9D6-253C-BA57-37BD81782064}"/>
              </a:ext>
            </a:extLst>
          </p:cNvPr>
          <p:cNvSpPr/>
          <p:nvPr/>
        </p:nvSpPr>
        <p:spPr>
          <a:xfrm>
            <a:off x="-1616047" y="3404909"/>
            <a:ext cx="42957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A6A2B1D-3640-6CA8-5828-2854CA8D516E}"/>
              </a:ext>
            </a:extLst>
          </p:cNvPr>
          <p:cNvSpPr txBox="1"/>
          <p:nvPr/>
        </p:nvSpPr>
        <p:spPr>
          <a:xfrm>
            <a:off x="-1616047" y="3405546"/>
            <a:ext cx="4295739" cy="3231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3. Calculate PV potential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5A7848F1-1952-7B8D-094D-B9854C699873}"/>
              </a:ext>
            </a:extLst>
          </p:cNvPr>
          <p:cNvSpPr/>
          <p:nvPr/>
        </p:nvSpPr>
        <p:spPr>
          <a:xfrm rot="16200000">
            <a:off x="-1587299" y="7393535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13">
            <a:extLst>
              <a:ext uri="{FF2B5EF4-FFF2-40B4-BE49-F238E27FC236}">
                <a16:creationId xmlns:a16="http://schemas.microsoft.com/office/drawing/2014/main" id="{CB2B7C6C-6ACA-0A3B-5DD0-D321326F7484}"/>
              </a:ext>
            </a:extLst>
          </p:cNvPr>
          <p:cNvSpPr/>
          <p:nvPr/>
        </p:nvSpPr>
        <p:spPr>
          <a:xfrm>
            <a:off x="-1641447" y="7188037"/>
            <a:ext cx="43211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84BDA4-99B6-7BCF-5F5E-3F4B62EAD4AC}"/>
              </a:ext>
            </a:extLst>
          </p:cNvPr>
          <p:cNvSpPr txBox="1"/>
          <p:nvPr/>
        </p:nvSpPr>
        <p:spPr>
          <a:xfrm>
            <a:off x="-1641447" y="7188674"/>
            <a:ext cx="432113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4. Derive supply curve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F7316C3C-150F-F234-4415-F80CE1A5903F}"/>
              </a:ext>
            </a:extLst>
          </p:cNvPr>
          <p:cNvSpPr/>
          <p:nvPr/>
        </p:nvSpPr>
        <p:spPr>
          <a:xfrm rot="16200000">
            <a:off x="-1574340" y="8953100"/>
            <a:ext cx="137881" cy="2720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13">
            <a:extLst>
              <a:ext uri="{FF2B5EF4-FFF2-40B4-BE49-F238E27FC236}">
                <a16:creationId xmlns:a16="http://schemas.microsoft.com/office/drawing/2014/main" id="{5BD1C463-84C7-5235-8299-2FF658F13EA2}"/>
              </a:ext>
            </a:extLst>
          </p:cNvPr>
          <p:cNvSpPr/>
          <p:nvPr/>
        </p:nvSpPr>
        <p:spPr>
          <a:xfrm>
            <a:off x="-1641447" y="8760563"/>
            <a:ext cx="43211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9086B8-8BF8-FFE9-48BD-F297843F2B3C}"/>
              </a:ext>
            </a:extLst>
          </p:cNvPr>
          <p:cNvSpPr txBox="1"/>
          <p:nvPr/>
        </p:nvSpPr>
        <p:spPr>
          <a:xfrm>
            <a:off x="-1224420" y="9173173"/>
            <a:ext cx="898373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Equation??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648D0B-39E4-B93B-EB1C-B10A1A69FF2D}"/>
              </a:ext>
            </a:extLst>
          </p:cNvPr>
          <p:cNvSpPr txBox="1"/>
          <p:nvPr/>
        </p:nvSpPr>
        <p:spPr>
          <a:xfrm>
            <a:off x="-1641447" y="8761200"/>
            <a:ext cx="432113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4.1 Assume parameter for calculating LCOE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EBB4F2EF-CB56-255E-F9B2-2C78A1B567F7}"/>
              </a:ext>
            </a:extLst>
          </p:cNvPr>
          <p:cNvCxnSpPr>
            <a:cxnSpLocks/>
          </p:cNvCxnSpPr>
          <p:nvPr/>
        </p:nvCxnSpPr>
        <p:spPr>
          <a:xfrm>
            <a:off x="-1090043" y="946204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2878498-C70E-4499-CFDF-B86380EDFE90}"/>
              </a:ext>
            </a:extLst>
          </p:cNvPr>
          <p:cNvCxnSpPr>
            <a:cxnSpLocks/>
          </p:cNvCxnSpPr>
          <p:nvPr/>
        </p:nvCxnSpPr>
        <p:spPr>
          <a:xfrm>
            <a:off x="3464813" y="946204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AFFB8FF-1F61-83AE-20F4-15B012358FAF}"/>
              </a:ext>
            </a:extLst>
          </p:cNvPr>
          <p:cNvCxnSpPr>
            <a:cxnSpLocks/>
          </p:cNvCxnSpPr>
          <p:nvPr/>
        </p:nvCxnSpPr>
        <p:spPr>
          <a:xfrm>
            <a:off x="-1064643" y="6395081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22D4386-A7DA-3289-2A96-B1B6D89E0453}"/>
              </a:ext>
            </a:extLst>
          </p:cNvPr>
          <p:cNvCxnSpPr>
            <a:cxnSpLocks/>
          </p:cNvCxnSpPr>
          <p:nvPr/>
        </p:nvCxnSpPr>
        <p:spPr>
          <a:xfrm>
            <a:off x="3490213" y="6395081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50904E04-E2F3-6248-3461-D04E9D37D479}"/>
              </a:ext>
            </a:extLst>
          </p:cNvPr>
          <p:cNvSpPr/>
          <p:nvPr/>
        </p:nvSpPr>
        <p:spPr>
          <a:xfrm rot="16200000">
            <a:off x="-1549740" y="514716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3">
            <a:extLst>
              <a:ext uri="{FF2B5EF4-FFF2-40B4-BE49-F238E27FC236}">
                <a16:creationId xmlns:a16="http://schemas.microsoft.com/office/drawing/2014/main" id="{D7FFEA14-8EFE-E648-B000-905D7C336CC1}"/>
              </a:ext>
            </a:extLst>
          </p:cNvPr>
          <p:cNvSpPr/>
          <p:nvPr/>
        </p:nvSpPr>
        <p:spPr>
          <a:xfrm>
            <a:off x="-1616046" y="321380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578EA89-69DE-F7DA-DA63-EF9076283AC0}"/>
              </a:ext>
            </a:extLst>
          </p:cNvPr>
          <p:cNvSpPr txBox="1"/>
          <p:nvPr/>
        </p:nvSpPr>
        <p:spPr>
          <a:xfrm>
            <a:off x="-1616048" y="319710"/>
            <a:ext cx="429574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2. Explore PV-available sites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8" name="이등변 삼각형 107">
            <a:extLst>
              <a:ext uri="{FF2B5EF4-FFF2-40B4-BE49-F238E27FC236}">
                <a16:creationId xmlns:a16="http://schemas.microsoft.com/office/drawing/2014/main" id="{53BEADC6-0F29-457E-FAA5-394A3E2D0DF2}"/>
              </a:ext>
            </a:extLst>
          </p:cNvPr>
          <p:cNvSpPr/>
          <p:nvPr/>
        </p:nvSpPr>
        <p:spPr>
          <a:xfrm rot="16200000">
            <a:off x="-1549740" y="-1644790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3">
            <a:extLst>
              <a:ext uri="{FF2B5EF4-FFF2-40B4-BE49-F238E27FC236}">
                <a16:creationId xmlns:a16="http://schemas.microsoft.com/office/drawing/2014/main" id="{50F9E4ED-DAFA-05C1-0FDD-ED34A2F044B9}"/>
              </a:ext>
            </a:extLst>
          </p:cNvPr>
          <p:cNvSpPr/>
          <p:nvPr/>
        </p:nvSpPr>
        <p:spPr>
          <a:xfrm>
            <a:off x="-1616046" y="-1838126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6C02D9E-842B-8794-4F2D-5BD82192BFD0}"/>
              </a:ext>
            </a:extLst>
          </p:cNvPr>
          <p:cNvSpPr txBox="1"/>
          <p:nvPr/>
        </p:nvSpPr>
        <p:spPr>
          <a:xfrm>
            <a:off x="-1616048" y="-1839796"/>
            <a:ext cx="429574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1. Categorize Land-use &amp; PV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311A21F-3D90-0DBF-FD1E-ED84D3B9738E}"/>
              </a:ext>
            </a:extLst>
          </p:cNvPr>
          <p:cNvSpPr txBox="1"/>
          <p:nvPr/>
        </p:nvSpPr>
        <p:spPr>
          <a:xfrm>
            <a:off x="-1199019" y="-1425279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 : 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8870895-1842-287F-9CE0-A2783E4EB28B}"/>
              </a:ext>
            </a:extLst>
          </p:cNvPr>
          <p:cNvSpPr txBox="1"/>
          <p:nvPr/>
        </p:nvSpPr>
        <p:spPr>
          <a:xfrm>
            <a:off x="-1199019" y="-1184304"/>
            <a:ext cx="6381990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 (a, b, c) &amp; Land-use types (1-9) as followings;</a:t>
            </a:r>
          </a:p>
          <a:p>
            <a:pPr marL="0" indent="0">
              <a:buNone/>
            </a:pP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roof-top PV : (1) Industrial complex, (2) Logistics complex, (3) Residential complex, (4) Public buildings</a:t>
            </a:r>
          </a:p>
          <a:p>
            <a:pPr marL="0" indent="0">
              <a:buNone/>
            </a:pPr>
            <a:r>
              <a:rPr lang="en-US" altLang="ko-KR" dirty="0"/>
              <a:t>(b) ground-mounted PV : (5) Mountainous area, (6) Farmland, (7) Parking lot, (8) Roadside land</a:t>
            </a:r>
          </a:p>
          <a:p>
            <a:pPr marL="0" indent="0">
              <a:buNone/>
            </a:pPr>
            <a:r>
              <a:rPr lang="en-US" altLang="ko-KR" dirty="0"/>
              <a:t>(c) floating PV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(9) Water</a:t>
            </a:r>
            <a:endParaRPr lang="ko-KR" altLang="en-US" dirty="0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1E0FD442-079C-77F6-A0A5-E2B5C9DD8F39}"/>
              </a:ext>
            </a:extLst>
          </p:cNvPr>
          <p:cNvCxnSpPr>
            <a:cxnSpLocks/>
          </p:cNvCxnSpPr>
          <p:nvPr/>
        </p:nvCxnSpPr>
        <p:spPr>
          <a:xfrm>
            <a:off x="-1064642" y="-28526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F87B2EF-62D7-2862-266B-9C0E12E7ED30}"/>
              </a:ext>
            </a:extLst>
          </p:cNvPr>
          <p:cNvCxnSpPr>
            <a:cxnSpLocks/>
          </p:cNvCxnSpPr>
          <p:nvPr/>
        </p:nvCxnSpPr>
        <p:spPr>
          <a:xfrm>
            <a:off x="3490214" y="-28526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0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5C1D5AD-9EAE-871F-102B-DA53C38B751A}"/>
              </a:ext>
            </a:extLst>
          </p:cNvPr>
          <p:cNvSpPr/>
          <p:nvPr/>
        </p:nvSpPr>
        <p:spPr>
          <a:xfrm>
            <a:off x="-1781587" y="-1994863"/>
            <a:ext cx="7039387" cy="9047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56E014F-58AA-BBCD-B1A8-51F945D18354}"/>
              </a:ext>
            </a:extLst>
          </p:cNvPr>
          <p:cNvCxnSpPr>
            <a:cxnSpLocks/>
          </p:cNvCxnSpPr>
          <p:nvPr/>
        </p:nvCxnSpPr>
        <p:spPr>
          <a:xfrm flipV="1">
            <a:off x="-1511681" y="-1800381"/>
            <a:ext cx="0" cy="1656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-1511681" y="282438"/>
            <a:ext cx="0" cy="2628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D01436E2-8041-9CAB-1CA7-BC2CD34FA057}"/>
              </a:ext>
            </a:extLst>
          </p:cNvPr>
          <p:cNvSpPr/>
          <p:nvPr/>
        </p:nvSpPr>
        <p:spPr>
          <a:xfrm rot="16200000">
            <a:off x="-1549739" y="991432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3">
            <a:extLst>
              <a:ext uri="{FF2B5EF4-FFF2-40B4-BE49-F238E27FC236}">
                <a16:creationId xmlns:a16="http://schemas.microsoft.com/office/drawing/2014/main" id="{A2B759EB-5EFE-DD99-736C-7600F6D9F700}"/>
              </a:ext>
            </a:extLst>
          </p:cNvPr>
          <p:cNvSpPr/>
          <p:nvPr/>
        </p:nvSpPr>
        <p:spPr>
          <a:xfrm>
            <a:off x="-1616046" y="800947"/>
            <a:ext cx="4295740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718405-8BFA-4235-3AB2-A4A8EBFD64B9}"/>
              </a:ext>
            </a:extLst>
          </p:cNvPr>
          <p:cNvSpPr txBox="1"/>
          <p:nvPr/>
        </p:nvSpPr>
        <p:spPr>
          <a:xfrm>
            <a:off x="-1616046" y="805903"/>
            <a:ext cx="429574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2.1 Explore every sites using GIS-based approach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-1199019" y="1220747"/>
            <a:ext cx="5424421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Exploration of individual potential sites in Gyeonggi province by the nine land-use types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476D91C-B2C8-05BB-0B06-4DB5DD58F797}"/>
              </a:ext>
            </a:extLst>
          </p:cNvPr>
          <p:cNvSpPr/>
          <p:nvPr/>
        </p:nvSpPr>
        <p:spPr>
          <a:xfrm rot="16200000">
            <a:off x="-1549739" y="1798148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13">
            <a:extLst>
              <a:ext uri="{FF2B5EF4-FFF2-40B4-BE49-F238E27FC236}">
                <a16:creationId xmlns:a16="http://schemas.microsoft.com/office/drawing/2014/main" id="{38204C80-7550-B139-7EBA-86845102AD9F}"/>
              </a:ext>
            </a:extLst>
          </p:cNvPr>
          <p:cNvSpPr/>
          <p:nvPr/>
        </p:nvSpPr>
        <p:spPr>
          <a:xfrm>
            <a:off x="-1616046" y="1607663"/>
            <a:ext cx="4295740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7B856-9DB9-2065-2B97-9D26EE84B27A}"/>
              </a:ext>
            </a:extLst>
          </p:cNvPr>
          <p:cNvSpPr txBox="1"/>
          <p:nvPr/>
        </p:nvSpPr>
        <p:spPr>
          <a:xfrm>
            <a:off x="-1616046" y="1612619"/>
            <a:ext cx="429574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2.2 Apply geographical constraint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1DBE5-3E03-940E-E8D7-D6C2E98AC636}"/>
              </a:ext>
            </a:extLst>
          </p:cNvPr>
          <p:cNvSpPr txBox="1"/>
          <p:nvPr/>
        </p:nvSpPr>
        <p:spPr>
          <a:xfrm>
            <a:off x="-1199019" y="2027463"/>
            <a:ext cx="5195704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Slope : (Mountainous area) below 15˚</a:t>
            </a:r>
          </a:p>
          <a:p>
            <a:r>
              <a:rPr lang="en-US" altLang="ko-KR" dirty="0"/>
              <a:t>Protected Area : (Farmland) </a:t>
            </a:r>
            <a:r>
              <a:rPr lang="ko-KR" altLang="en-US" dirty="0"/>
              <a:t>농업보호구역</a:t>
            </a:r>
            <a:r>
              <a:rPr lang="en-US" altLang="ko-KR" dirty="0"/>
              <a:t>, </a:t>
            </a:r>
            <a:r>
              <a:rPr lang="ko-KR" altLang="en-US" dirty="0"/>
              <a:t>농업진흥지역</a:t>
            </a:r>
            <a:r>
              <a:rPr lang="en-US" altLang="ko-KR" dirty="0"/>
              <a:t>; (Mountainous area) </a:t>
            </a:r>
            <a:r>
              <a:rPr lang="ko-KR" altLang="en-US" dirty="0"/>
              <a:t>보전산지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Setback distance : All land-use types; different policy by cities and counties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315686-4F7F-48DB-1BF9-CCA9F9B9ED80}"/>
              </a:ext>
            </a:extLst>
          </p:cNvPr>
          <p:cNvCxnSpPr>
            <a:cxnSpLocks/>
          </p:cNvCxnSpPr>
          <p:nvPr/>
        </p:nvCxnSpPr>
        <p:spPr>
          <a:xfrm>
            <a:off x="-1064642" y="2697841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78CE43-05DF-E52B-1617-7EF00B701D83}"/>
              </a:ext>
            </a:extLst>
          </p:cNvPr>
          <p:cNvCxnSpPr>
            <a:cxnSpLocks/>
          </p:cNvCxnSpPr>
          <p:nvPr/>
        </p:nvCxnSpPr>
        <p:spPr>
          <a:xfrm>
            <a:off x="3490214" y="2697841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43A20F-A6BE-1511-B13D-E36988E059DE}"/>
              </a:ext>
            </a:extLst>
          </p:cNvPr>
          <p:cNvCxnSpPr>
            <a:cxnSpLocks/>
          </p:cNvCxnSpPr>
          <p:nvPr/>
        </p:nvCxnSpPr>
        <p:spPr>
          <a:xfrm>
            <a:off x="-1064642" y="150810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DCCADAF-119E-6EAC-0220-BCFDAB54163E}"/>
              </a:ext>
            </a:extLst>
          </p:cNvPr>
          <p:cNvCxnSpPr>
            <a:cxnSpLocks/>
          </p:cNvCxnSpPr>
          <p:nvPr/>
        </p:nvCxnSpPr>
        <p:spPr>
          <a:xfrm>
            <a:off x="3490214" y="150810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CB346FA-454D-5CA5-7A09-DF32BC51EFFE}"/>
              </a:ext>
            </a:extLst>
          </p:cNvPr>
          <p:cNvCxnSpPr>
            <a:cxnSpLocks/>
          </p:cNvCxnSpPr>
          <p:nvPr/>
        </p:nvCxnSpPr>
        <p:spPr>
          <a:xfrm flipV="1">
            <a:off x="-1502271" y="3626245"/>
            <a:ext cx="0" cy="1584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808F32D-E51D-2182-DEAF-397AC5D64A20}"/>
              </a:ext>
            </a:extLst>
          </p:cNvPr>
          <p:cNvSpPr txBox="1"/>
          <p:nvPr/>
        </p:nvSpPr>
        <p:spPr>
          <a:xfrm>
            <a:off x="-1199020" y="3674933"/>
            <a:ext cx="4924284" cy="120494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PV installation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  <a:p>
            <a:pPr marL="0" indent="0">
              <a:buNone/>
            </a:pPr>
            <a:r>
              <a:rPr lang="en-US" altLang="ko-KR" dirty="0"/>
              <a:t>(2)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0" indent="0">
              <a:buNone/>
            </a:pPr>
            <a:r>
              <a:rPr lang="en-US" altLang="ko-KR" dirty="0"/>
              <a:t>(3) Capacity factor : The ratio of the expected annual average energy production </a:t>
            </a:r>
          </a:p>
          <a:p>
            <a:pPr marL="0" indent="0">
              <a:buNone/>
            </a:pPr>
            <a:r>
              <a:rPr lang="en-US" altLang="ko-KR" dirty="0"/>
              <a:t>to the annual energy production assuming the plant operates at its rated capacity </a:t>
            </a:r>
          </a:p>
          <a:p>
            <a:pPr marL="0" indent="0">
              <a:buNone/>
            </a:pPr>
            <a:r>
              <a:rPr lang="en-US" altLang="ko-KR" dirty="0"/>
              <a:t>every hour of the year (%)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BFF0C11-C53C-75B4-B4A8-0ECCB6CD0398}"/>
              </a:ext>
            </a:extLst>
          </p:cNvPr>
          <p:cNvCxnSpPr>
            <a:cxnSpLocks/>
          </p:cNvCxnSpPr>
          <p:nvPr/>
        </p:nvCxnSpPr>
        <p:spPr>
          <a:xfrm>
            <a:off x="-1064643" y="4951233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7396958-F5DE-61E1-BF02-6EAE3C0DCC1C}"/>
              </a:ext>
            </a:extLst>
          </p:cNvPr>
          <p:cNvCxnSpPr>
            <a:cxnSpLocks/>
          </p:cNvCxnSpPr>
          <p:nvPr/>
        </p:nvCxnSpPr>
        <p:spPr>
          <a:xfrm>
            <a:off x="3490213" y="4951233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24A45A4-48A5-82DF-AAA2-B4D57C7002FF}"/>
              </a:ext>
            </a:extLst>
          </p:cNvPr>
          <p:cNvCxnSpPr>
            <a:cxnSpLocks/>
          </p:cNvCxnSpPr>
          <p:nvPr/>
        </p:nvCxnSpPr>
        <p:spPr>
          <a:xfrm flipV="1">
            <a:off x="-1500230" y="5885815"/>
            <a:ext cx="0" cy="90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A9E7381-E8DE-4B98-6020-C24B51465E7F}"/>
              </a:ext>
            </a:extLst>
          </p:cNvPr>
          <p:cNvSpPr txBox="1"/>
          <p:nvPr/>
        </p:nvSpPr>
        <p:spPr>
          <a:xfrm>
            <a:off x="-1224420" y="5920085"/>
            <a:ext cx="1970077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LCOE by cities and counties</a:t>
            </a:r>
          </a:p>
          <a:p>
            <a:r>
              <a:rPr lang="en-US" altLang="ko-KR" dirty="0"/>
              <a:t>LCOE by PV technology types</a:t>
            </a:r>
          </a:p>
          <a:p>
            <a:r>
              <a:rPr lang="en-US" altLang="ko-KR" dirty="0"/>
              <a:t>Equation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F2AAF0C-DD8C-2BB0-A70E-913C5DDC99DB}"/>
              </a:ext>
            </a:extLst>
          </p:cNvPr>
          <p:cNvCxnSpPr>
            <a:cxnSpLocks/>
          </p:cNvCxnSpPr>
          <p:nvPr/>
        </p:nvCxnSpPr>
        <p:spPr>
          <a:xfrm>
            <a:off x="-1090043" y="658678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AE0F736-331F-3F3F-F33B-421C4E354A32}"/>
              </a:ext>
            </a:extLst>
          </p:cNvPr>
          <p:cNvCxnSpPr>
            <a:cxnSpLocks/>
          </p:cNvCxnSpPr>
          <p:nvPr/>
        </p:nvCxnSpPr>
        <p:spPr>
          <a:xfrm>
            <a:off x="3464813" y="658678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B97C4C85-EA55-DC5C-4BC7-CF4A761E501C}"/>
              </a:ext>
            </a:extLst>
          </p:cNvPr>
          <p:cNvSpPr/>
          <p:nvPr/>
        </p:nvSpPr>
        <p:spPr>
          <a:xfrm rot="16200000">
            <a:off x="-1549740" y="3462774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13">
            <a:extLst>
              <a:ext uri="{FF2B5EF4-FFF2-40B4-BE49-F238E27FC236}">
                <a16:creationId xmlns:a16="http://schemas.microsoft.com/office/drawing/2014/main" id="{F733D7D8-B9D6-253C-BA57-37BD81782064}"/>
              </a:ext>
            </a:extLst>
          </p:cNvPr>
          <p:cNvSpPr/>
          <p:nvPr/>
        </p:nvSpPr>
        <p:spPr>
          <a:xfrm>
            <a:off x="-1616047" y="3269437"/>
            <a:ext cx="42957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A6A2B1D-3640-6CA8-5828-2854CA8D516E}"/>
              </a:ext>
            </a:extLst>
          </p:cNvPr>
          <p:cNvSpPr txBox="1"/>
          <p:nvPr/>
        </p:nvSpPr>
        <p:spPr>
          <a:xfrm>
            <a:off x="-1616047" y="3270074"/>
            <a:ext cx="4295739" cy="3231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3. Calculate PV potential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5A7848F1-1952-7B8D-094D-B9854C699873}"/>
              </a:ext>
            </a:extLst>
          </p:cNvPr>
          <p:cNvSpPr/>
          <p:nvPr/>
        </p:nvSpPr>
        <p:spPr>
          <a:xfrm rot="16200000">
            <a:off x="-1587299" y="573406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13">
            <a:extLst>
              <a:ext uri="{FF2B5EF4-FFF2-40B4-BE49-F238E27FC236}">
                <a16:creationId xmlns:a16="http://schemas.microsoft.com/office/drawing/2014/main" id="{CB2B7C6C-6ACA-0A3B-5DD0-D321326F7484}"/>
              </a:ext>
            </a:extLst>
          </p:cNvPr>
          <p:cNvSpPr/>
          <p:nvPr/>
        </p:nvSpPr>
        <p:spPr>
          <a:xfrm>
            <a:off x="-1641447" y="5528562"/>
            <a:ext cx="43211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84BDA4-99B6-7BCF-5F5E-3F4B62EAD4AC}"/>
              </a:ext>
            </a:extLst>
          </p:cNvPr>
          <p:cNvSpPr txBox="1"/>
          <p:nvPr/>
        </p:nvSpPr>
        <p:spPr>
          <a:xfrm>
            <a:off x="-1641447" y="5529199"/>
            <a:ext cx="432113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4. Derive supply curve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50904E04-E2F3-6248-3461-D04E9D37D479}"/>
              </a:ext>
            </a:extLst>
          </p:cNvPr>
          <p:cNvSpPr/>
          <p:nvPr/>
        </p:nvSpPr>
        <p:spPr>
          <a:xfrm rot="16200000">
            <a:off x="-1549740" y="463914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3">
            <a:extLst>
              <a:ext uri="{FF2B5EF4-FFF2-40B4-BE49-F238E27FC236}">
                <a16:creationId xmlns:a16="http://schemas.microsoft.com/office/drawing/2014/main" id="{D7FFEA14-8EFE-E648-B000-905D7C336CC1}"/>
              </a:ext>
            </a:extLst>
          </p:cNvPr>
          <p:cNvSpPr/>
          <p:nvPr/>
        </p:nvSpPr>
        <p:spPr>
          <a:xfrm>
            <a:off x="-1616046" y="270578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578EA89-69DE-F7DA-DA63-EF9076283AC0}"/>
              </a:ext>
            </a:extLst>
          </p:cNvPr>
          <p:cNvSpPr txBox="1"/>
          <p:nvPr/>
        </p:nvSpPr>
        <p:spPr>
          <a:xfrm>
            <a:off x="-1616048" y="268908"/>
            <a:ext cx="429574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2. Explore PV-available sites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8" name="이등변 삼각형 107">
            <a:extLst>
              <a:ext uri="{FF2B5EF4-FFF2-40B4-BE49-F238E27FC236}">
                <a16:creationId xmlns:a16="http://schemas.microsoft.com/office/drawing/2014/main" id="{53BEADC6-0F29-457E-FAA5-394A3E2D0DF2}"/>
              </a:ext>
            </a:extLst>
          </p:cNvPr>
          <p:cNvSpPr/>
          <p:nvPr/>
        </p:nvSpPr>
        <p:spPr>
          <a:xfrm rot="16200000">
            <a:off x="-1549740" y="-1644790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3">
            <a:extLst>
              <a:ext uri="{FF2B5EF4-FFF2-40B4-BE49-F238E27FC236}">
                <a16:creationId xmlns:a16="http://schemas.microsoft.com/office/drawing/2014/main" id="{50F9E4ED-DAFA-05C1-0FDD-ED34A2F044B9}"/>
              </a:ext>
            </a:extLst>
          </p:cNvPr>
          <p:cNvSpPr/>
          <p:nvPr/>
        </p:nvSpPr>
        <p:spPr>
          <a:xfrm>
            <a:off x="-1616046" y="-1838126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6C02D9E-842B-8794-4F2D-5BD82192BFD0}"/>
              </a:ext>
            </a:extLst>
          </p:cNvPr>
          <p:cNvSpPr txBox="1"/>
          <p:nvPr/>
        </p:nvSpPr>
        <p:spPr>
          <a:xfrm>
            <a:off x="-1616048" y="-1839796"/>
            <a:ext cx="429574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1. Categorize Land-use &amp; PV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311A21F-3D90-0DBF-FD1E-ED84D3B9738E}"/>
              </a:ext>
            </a:extLst>
          </p:cNvPr>
          <p:cNvSpPr txBox="1"/>
          <p:nvPr/>
        </p:nvSpPr>
        <p:spPr>
          <a:xfrm>
            <a:off x="-1199019" y="-1425279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 : 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8870895-1842-287F-9CE0-A2783E4EB28B}"/>
              </a:ext>
            </a:extLst>
          </p:cNvPr>
          <p:cNvSpPr txBox="1"/>
          <p:nvPr/>
        </p:nvSpPr>
        <p:spPr>
          <a:xfrm>
            <a:off x="-1199019" y="-1184304"/>
            <a:ext cx="6381990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 (a, b, c) &amp; Land-use types (1-9) as followings;</a:t>
            </a:r>
          </a:p>
          <a:p>
            <a:pPr marL="0" indent="0">
              <a:buNone/>
            </a:pP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roof-top PV : (1) Industrial complex, (2) Logistics complex, (3) Residential complex, (4) Public buildings</a:t>
            </a:r>
          </a:p>
          <a:p>
            <a:pPr marL="0" indent="0">
              <a:buNone/>
            </a:pPr>
            <a:r>
              <a:rPr lang="en-US" altLang="ko-KR" dirty="0"/>
              <a:t>(b) ground-mounted PV : (5) Mountainous area, (6) Farmland, (7) Parking lot, (8) Roadside land</a:t>
            </a:r>
          </a:p>
          <a:p>
            <a:pPr marL="0" indent="0">
              <a:buNone/>
            </a:pPr>
            <a:r>
              <a:rPr lang="en-US" altLang="ko-KR" dirty="0"/>
              <a:t>(c) floating PV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(9) Water</a:t>
            </a:r>
            <a:endParaRPr lang="ko-KR" altLang="en-US" dirty="0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1E0FD442-079C-77F6-A0A5-E2B5C9DD8F39}"/>
              </a:ext>
            </a:extLst>
          </p:cNvPr>
          <p:cNvCxnSpPr>
            <a:cxnSpLocks/>
          </p:cNvCxnSpPr>
          <p:nvPr/>
        </p:nvCxnSpPr>
        <p:spPr>
          <a:xfrm>
            <a:off x="-1064642" y="-28526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F87B2EF-62D7-2862-266B-9C0E12E7ED30}"/>
              </a:ext>
            </a:extLst>
          </p:cNvPr>
          <p:cNvCxnSpPr>
            <a:cxnSpLocks/>
          </p:cNvCxnSpPr>
          <p:nvPr/>
        </p:nvCxnSpPr>
        <p:spPr>
          <a:xfrm>
            <a:off x="3490214" y="-28526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349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1566</Words>
  <Application>Microsoft Office PowerPoint</Application>
  <PresentationFormat>와이드스크린</PresentationFormat>
  <Paragraphs>152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Arial</vt:lpstr>
      <vt:lpstr>Calibri</vt:lpstr>
      <vt:lpstr>Wingdings</vt:lpstr>
      <vt:lpstr>경기천년제목 Light</vt:lpstr>
      <vt:lpstr>경기천년제목 Medium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 승호</dc:creator>
  <cp:lastModifiedBy>전 승호</cp:lastModifiedBy>
  <cp:revision>14</cp:revision>
  <dcterms:created xsi:type="dcterms:W3CDTF">2024-08-19T00:46:35Z</dcterms:created>
  <dcterms:modified xsi:type="dcterms:W3CDTF">2024-08-20T08:29:14Z</dcterms:modified>
</cp:coreProperties>
</file>